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ppt/slides/_rels/slide7.xml.rels" ContentType="application/vnd.openxmlformats-package.relationships+xml"/>
  <Override PartName="/ppt/slides/_rels/slide13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1.xml.rels" ContentType="application/vnd.openxmlformats-package.relationships+xml"/>
  <Override PartName="/ppt/slides/_rels/slide5.xml.rels" ContentType="application/vnd.openxmlformats-package.relationships+xml"/>
  <Override PartName="/ppt/slides/_rels/slide12.xml.rels" ContentType="application/vnd.openxmlformats-package.relationships+xml"/>
  <Override PartName="/ppt/slides/_rels/slide6.xml.rels" ContentType="application/vnd.openxmlformats-package.relationships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_rels/presentation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6.xml.rels" ContentType="application/vnd.openxmlformats-package.relationships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presentation.xml" ContentType="application/vnd.openxmlformats-officedocument.presentationml.presentation.main+xml"/>
  <Override PartName="/ppt/drawings/drawing1.xml" ContentType="application/vnd.openxmlformats-officedocument.drawingml.chartshapes+xml"/>
  <Override PartName="/ppt/notesSlides/_rels/notesSlide8.xml.rels" ContentType="application/vnd.openxmlformats-package.relationships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media/image9.jpeg" ContentType="image/jpeg"/>
  <Override PartName="/ppt/media/image20.png" ContentType="image/png"/>
  <Override PartName="/ppt/media/image8.png" ContentType="image/png"/>
  <Override PartName="/ppt/media/image10.png" ContentType="image/png"/>
  <Override PartName="/ppt/media/image26.png" ContentType="image/png"/>
  <Override PartName="/ppt/media/image7.jpeg" ContentType="image/jpeg"/>
  <Override PartName="/ppt/media/image16.png" ContentType="image/png"/>
  <Override PartName="/ppt/media/image14.png" ContentType="image/png"/>
  <Override PartName="/ppt/media/image18.jpeg" ContentType="image/jpeg"/>
  <Override PartName="/ppt/media/image12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19.jpeg" ContentType="image/jpeg"/>
  <Override PartName="/ppt/media/image25.png" ContentType="image/png"/>
  <Override PartName="/ppt/media/image24.jpeg" ContentType="image/jpeg"/>
  <Override PartName="/ppt/media/image17.png" ContentType="image/png"/>
  <Override PartName="/ppt/media/image6.png" ContentType="image/png"/>
  <Override PartName="/ppt/media/image5.jpeg" ContentType="image/jpeg"/>
  <Override PartName="/ppt/media/image4.jpeg" ContentType="image/jpeg"/>
  <Override PartName="/ppt/media/image3.png" ContentType="image/png"/>
  <Override PartName="/ppt/media/image15.png" ContentType="image/png"/>
  <Override PartName="/ppt/media/image1.jpeg" ContentType="image/jpeg"/>
  <Override PartName="/ppt/media/image11.png" ContentType="image/png"/>
  <Override PartName="/ppt/media/image13.jpeg" ContentType="image/jpeg"/>
  <Override PartName="/ppt/media/image2.png" ContentType="image/png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charts/_rels/chart1.xml.rels" ContentType="application/vnd.openxmlformats-package.relationships+xml"/>
  <Override PartName="/ppt/charts/chart1.xml" ContentType="application/vnd.openxmlformats-officedocument.drawingml.chart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diagrams/data1.xml" ContentType="application/vnd.openxmlformats-officedocument.drawingml.diagramData+xml"/>
  <Override PartName="/ppt/diagrams/drawing2.xml" ContentType="application/vnd.ms-office.drawingml.diagramDrawing+xml"/>
  <Override PartName="/ppt/diagrams/data2.xml" ContentType="application/vnd.openxmlformats-officedocument.drawingml.diagramData+xml"/>
  <Override PartName="/ppt/diagrams/drawing3.xml" ContentType="application/vnd.ms-office.drawingml.diagramDrawing+xml"/>
  <Override PartName="/ppt/diagrams/colors1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1.xml" ContentType="application/vnd.openxmlformats-officedocument.drawingml.diagramLayout+xml"/>
  <Override PartName="/ppt/diagrams/layout3.xml" ContentType="application/vnd.openxmlformats-officedocument.drawingml.diagramLayout+xml"/>
  <Override PartName="/ppt/diagrams/colors3.xml" ContentType="application/vnd.openxmlformats-officedocument.drawingml.diagramColors+xml"/>
  <Override PartName="/ppt/diagrams/data3.xml" ContentType="application/vnd.openxmlformats-officedocument.drawingml.diagramData+xml"/>
  <Override PartName="/ppt/diagrams/layout2.xml" ContentType="application/vnd.openxmlformats-officedocument.drawingml.diagramLayout+xml"/>
  <Override PartName="/ppt/diagrams/colors2.xml" ContentType="application/vnd.openxmlformats-officedocument.drawingml.diagramColors+xml"/>
  <Override PartName="/ppt/diagrams/quickStyle3.xml" ContentType="application/vnd.openxmlformats-officedocument.drawingml.diagramStyle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x="12192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presProps" Target="presProps.xml"/>
</Relationships>
</file>

<file path=ppt/charts/_rels/chart1.xml.rels><?xml version="1.0" encoding="UTF-8"?>
<Relationships xmlns="http://schemas.openxmlformats.org/package/2006/relationships"><Relationship Id="rId1" Type="http://schemas.openxmlformats.org/officeDocument/2006/relationships/chartUserShapes" Target="../drawings/drawing1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layout>
        <c:manualLayout>
          <c:layoutTarget val="inner"/>
          <c:xMode val="edge"/>
          <c:yMode val="edge"/>
          <c:x val="0.0308432754880694"/>
          <c:y val="0.174989329918907"/>
          <c:w val="0.938177874186551"/>
          <c:h val="0.6310285958173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2f5597"/>
            </a:solidFill>
            <a:ln w="25560">
              <a:solidFill>
                <a:srgbClr val="000000"/>
              </a:solidFill>
              <a:round/>
            </a:ln>
          </c:spPr>
          <c:invertIfNegative val="0"/>
          <c:dPt>
            <c:idx val="0"/>
            <c:invertIfNegative val="0"/>
            <c:spPr>
              <a:solidFill>
                <a:srgbClr val="2f5597"/>
              </a:solidFill>
              <a:ln w="25560">
                <a:solidFill>
                  <a:srgbClr val="000000"/>
                </a:solidFill>
                <a:round/>
              </a:ln>
            </c:spPr>
          </c:dPt>
          <c:dPt>
            <c:idx val="1"/>
            <c:invertIfNegative val="0"/>
            <c:spPr>
              <a:solidFill>
                <a:srgbClr val="2f5597"/>
              </a:solidFill>
              <a:ln w="25560">
                <a:solidFill>
                  <a:srgbClr val="000000"/>
                </a:solidFill>
                <a:round/>
              </a:ln>
            </c:spPr>
          </c:dPt>
          <c:dLbls>
            <c:numFmt formatCode="0" sourceLinked="0"/>
            <c:dLbl>
              <c:idx val="0"/>
              <c:layout>
                <c:manualLayout>
                  <c:x val="-0.0137142994863634"/>
                  <c:y val="0.026346189523048"/>
                </c:manualLayout>
              </c:layout>
              <c:numFmt formatCode="0" sourceLinked="0"/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tx>
                <c:rich>
                  <a:bodyPr/>
                  <a:p>
                    <a:r>
                      <a:rPr b="0" lang="ru-RU" sz="1200" spc="-1" strike="noStrike">
                        <a:solidFill>
                          <a:srgbClr val="000000"/>
                        </a:solidFill>
                        <a:latin typeface="Calibri"/>
                        <a:ea typeface="DejaVu Sans"/>
                      </a:rPr>
                      <a:t>982сек</a:t>
                    </a:r>
                    <a:r>
                      <a:rPr b="0" lang="ru-RU" sz="1200" spc="-1" strike="noStrike">
                        <a:solidFill>
                          <a:srgbClr val="000000"/>
                        </a:solidFill>
                        <a:latin typeface="Calibri"/>
                        <a:ea typeface="DejaVu Sans"/>
                      </a:rPr>
                      <a:t> </a:t>
                    </a:r>
                    <a:r>
                      <a:rPr b="0" lang="ru-RU" sz="1200" spc="-1" strike="noStrike">
                        <a:solidFill>
                          <a:srgbClr val="000000"/>
                        </a:solidFill>
                        <a:latin typeface="Calibri"/>
                        <a:ea typeface="DejaVu Sans"/>
                      </a:rPr>
                      <a:t>–</a:t>
                    </a:r>
                    <a:r>
                      <a:rPr b="0" lang="ru-RU" sz="1200" spc="-1" strike="noStrike">
                        <a:solidFill>
                          <a:srgbClr val="000000"/>
                        </a:solidFill>
                        <a:latin typeface="Calibri"/>
                        <a:ea typeface="DejaVu Sans"/>
                      </a:rPr>
                      <a:t> </a:t>
                    </a:r>
                    <a:r>
                      <a:rPr b="0" lang="ru-RU" sz="1200" spc="-1" strike="noStrike">
                        <a:solidFill>
                          <a:srgbClr val="000000"/>
                        </a:solidFill>
                        <a:latin typeface="Calibri"/>
                        <a:ea typeface="DejaVu Sans"/>
                      </a:rPr>
                      <a:t>1500 </a:t>
                    </a:r>
                    <a:r>
                      <a:rPr b="0" lang="ru-RU" sz="1200" spc="-1" strike="noStrike">
                        <a:solidFill>
                          <a:srgbClr val="000000"/>
                        </a:solidFill>
                        <a:latin typeface="Calibri"/>
                        <a:ea typeface="DejaVu Sans"/>
                      </a:rPr>
                      <a:t>сек</a:t>
                    </a:r>
                    <a:r>
                      <a:rPr b="0" lang="ru-RU" sz="1800" spc="-1" strike="noStrike">
                        <a:solidFill>
                          <a:srgbClr val="000000"/>
                        </a:solidFill>
                        <a:latin typeface="Calibri"/>
                        <a:ea typeface="DejaVu Sans"/>
                      </a:rPr>
                      <a:t>.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layout>
                <c:manualLayout>
                  <c:x val="0.104587067518767"/>
                  <c:y val="-0.109209845473227"/>
                </c:manualLayout>
              </c:layout>
              <c:numFmt formatCode="0" sourceLinked="0"/>
              <c:txPr>
                <a:bodyPr wrap="square"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tx>
                <c:rich>
                  <a:bodyPr/>
                  <a:p>
                    <a:r>
                      <a:rPr b="0" lang="ru-RU" sz="1200" spc="-1" strike="noStrike">
                        <a:solidFill>
                          <a:srgbClr val="000000"/>
                        </a:solidFill>
                        <a:latin typeface="Calibri"/>
                        <a:ea typeface="DejaVu Sans"/>
                      </a:rPr>
                      <a:t>390</a:t>
                    </a:r>
                    <a:r>
                      <a:rPr b="0" lang="ru-RU" sz="1200" spc="-1" strike="noStrike">
                        <a:solidFill>
                          <a:srgbClr val="000000"/>
                        </a:solidFill>
                        <a:latin typeface="Calibri"/>
                        <a:ea typeface="DejaVu Sans"/>
                      </a:rPr>
                      <a:t> </a:t>
                    </a:r>
                    <a:r>
                      <a:rPr b="0" lang="ru-RU" sz="1200" spc="-1" strike="noStrike">
                        <a:solidFill>
                          <a:srgbClr val="000000"/>
                        </a:solidFill>
                        <a:latin typeface="Calibri"/>
                        <a:ea typeface="DejaVu Sans"/>
                      </a:rPr>
                      <a:t>сек.</a:t>
                    </a:r>
                  </a:p>
                  <a:p>
                    <a:r>
                      <a:rPr b="0" lang="ru-RU" sz="1200" spc="-1" strike="noStrike">
                        <a:solidFill>
                          <a:srgbClr val="000000"/>
                        </a:solidFill>
                        <a:latin typeface="Calibri"/>
                        <a:ea typeface="DejaVu Sans"/>
                      </a:rPr>
                      <a:t>до </a:t>
                    </a:r>
                    <a:r>
                      <a:rPr b="0" lang="ru-RU" sz="1200" spc="-1" strike="noStrike">
                        <a:solidFill>
                          <a:srgbClr val="000000"/>
                        </a:solidFill>
                        <a:latin typeface="Calibri"/>
                        <a:ea typeface="DejaVu Sans"/>
                      </a:rPr>
                      <a:t>414</a:t>
                    </a:r>
                    <a:r>
                      <a:rPr b="0" lang="ru-RU" sz="1200" spc="-1" strike="noStrike">
                        <a:solidFill>
                          <a:srgbClr val="000000"/>
                        </a:solidFill>
                        <a:latin typeface="Calibri"/>
                        <a:ea typeface="DejaVu Sans"/>
                      </a:rPr>
                      <a:t>сек</a:t>
                    </a:r>
                    <a:r>
                      <a:rPr b="0" lang="ru-RU" sz="1200" spc="-1" strike="noStrike">
                        <a:solidFill>
                          <a:srgbClr val="000000"/>
                        </a:solidFill>
                        <a:latin typeface="Calibri"/>
                        <a:ea typeface="DejaVu Sans"/>
                      </a:rPr>
                      <a:t>.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0" sz="1800" spc="-1" strike="noStrike">
                    <a:solidFill>
                      <a:srgbClr val="000000"/>
                    </a:solidFill>
                    <a:latin typeface="Calibri"/>
                    <a:ea typeface="DejaVu San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2"/>
                <c:pt idx="0">
                  <c:v>Было</c:v>
                </c:pt>
                <c:pt idx="1">
                  <c:v>Стало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135</c:v>
                </c:pt>
                <c:pt idx="1">
                  <c:v>10</c:v>
                </c:pt>
              </c:numCache>
            </c:numRef>
          </c:val>
        </c:ser>
        <c:gapWidth val="150"/>
        <c:overlap val="0"/>
        <c:axId val="22721413"/>
        <c:axId val="9579318"/>
      </c:barChart>
      <c:catAx>
        <c:axId val="22721413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b="0" sz="1800" spc="-1" strike="noStrike">
                <a:solidFill>
                  <a:srgbClr val="4472c4"/>
                </a:solidFill>
                <a:latin typeface="Calibri"/>
                <a:ea typeface="DejaVu Sans"/>
              </a:defRPr>
            </a:pPr>
          </a:p>
        </c:txPr>
        <c:crossAx val="9579318"/>
        <c:crosses val="autoZero"/>
        <c:auto val="1"/>
        <c:lblAlgn val="ctr"/>
        <c:lblOffset val="100"/>
        <c:noMultiLvlLbl val="0"/>
      </c:catAx>
      <c:valAx>
        <c:axId val="957931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b="0" sz="1800" spc="-1" strike="noStrike">
                <a:solidFill>
                  <a:srgbClr val="4472c4"/>
                </a:solidFill>
                <a:latin typeface="Calibri"/>
                <a:ea typeface="DejaVu Sans"/>
              </a:defRPr>
            </a:pPr>
          </a:p>
        </c:txPr>
        <c:crossAx val="22721413"/>
        <c:crossBetween val="between"/>
      </c:valAx>
      <c:spPr>
        <a:noFill/>
        <a:ln w="0">
          <a:noFill/>
        </a:ln>
      </c:spPr>
    </c:plotArea>
    <c:plotVisOnly val="1"/>
    <c:dispBlanksAs val="gap"/>
  </c:chart>
  <c:spPr>
    <a:noFill/>
    <a:ln w="0">
      <a:noFill/>
    </a:ln>
  </c:spPr>
  <c:userShapes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089275-BE5B-4C63-A427-96CB6891C4E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D86875-5C34-4DE1-8404-44E0E9D25F3D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CF6A0C55-B938-47DC-B287-6CC88AC551ED}" type="parTrans" cxnId="{64D881A8-6A1B-43C6-9671-68DBB3F1B8E5}">
      <dgm:prSet/>
      <dgm:spPr/>
      <dgm:t>
        <a:bodyPr/>
        <a:lstStyle/>
        <a:p>
          <a:endParaRPr lang="ru-RU"/>
        </a:p>
      </dgm:t>
    </dgm:pt>
    <dgm:pt modelId="{4463DFDE-7374-498D-A037-5EF952F89AFB}" type="sibTrans" cxnId="{64D881A8-6A1B-43C6-9671-68DBB3F1B8E5}">
      <dgm:prSet/>
      <dgm:spPr/>
      <dgm:t>
        <a:bodyPr/>
        <a:lstStyle/>
        <a:p>
          <a:endParaRPr lang="ru-RU"/>
        </a:p>
      </dgm:t>
    </dgm:pt>
    <dgm:pt modelId="{641B3289-051E-4579-8F4D-D09898B5EFB8}">
      <dgm:prSet phldrT="[Текст]" custT="1"/>
      <dgm:spPr/>
      <dgm:t>
        <a:bodyPr/>
        <a:lstStyle/>
        <a:p>
          <a:r>
            <a:rPr lang="ru-RU" sz="2000" dirty="0" smtClean="0"/>
            <a:t>Потеря времени при работе в программе.</a:t>
          </a:r>
          <a:endParaRPr lang="ru-RU" sz="2000" dirty="0"/>
        </a:p>
      </dgm:t>
    </dgm:pt>
    <dgm:pt modelId="{5541F59B-C9B6-4AE6-B60A-11D1AB9BBAAF}" type="parTrans" cxnId="{3172EFE1-80C1-46A4-9231-4A13AE24E0FA}">
      <dgm:prSet/>
      <dgm:spPr/>
      <dgm:t>
        <a:bodyPr/>
        <a:lstStyle/>
        <a:p>
          <a:endParaRPr lang="ru-RU"/>
        </a:p>
      </dgm:t>
    </dgm:pt>
    <dgm:pt modelId="{F21519EF-1809-4A3F-8EB7-558E7978DBC8}" type="sibTrans" cxnId="{3172EFE1-80C1-46A4-9231-4A13AE24E0FA}">
      <dgm:prSet/>
      <dgm:spPr/>
      <dgm:t>
        <a:bodyPr/>
        <a:lstStyle/>
        <a:p>
          <a:endParaRPr lang="ru-RU"/>
        </a:p>
      </dgm:t>
    </dgm:pt>
    <dgm:pt modelId="{19D8C322-6236-4393-B27D-55105BC52B1A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A5FCF4D1-A7A2-44C6-B84F-06015E9C997A}" type="parTrans" cxnId="{615BFF46-820A-48E4-A6D2-027F4A91E0A6}">
      <dgm:prSet/>
      <dgm:spPr/>
      <dgm:t>
        <a:bodyPr/>
        <a:lstStyle/>
        <a:p>
          <a:endParaRPr lang="ru-RU"/>
        </a:p>
      </dgm:t>
    </dgm:pt>
    <dgm:pt modelId="{21A58B8F-34CA-4555-BB24-F6DA5E693398}" type="sibTrans" cxnId="{615BFF46-820A-48E4-A6D2-027F4A91E0A6}">
      <dgm:prSet/>
      <dgm:spPr/>
      <dgm:t>
        <a:bodyPr/>
        <a:lstStyle/>
        <a:p>
          <a:endParaRPr lang="ru-RU"/>
        </a:p>
      </dgm:t>
    </dgm:pt>
    <dgm:pt modelId="{E4A2518F-F8F2-4CD7-A97E-50B222EC7B1C}">
      <dgm:prSet phldrT="[Текст]" custT="1"/>
      <dgm:spPr/>
      <dgm:t>
        <a:bodyPr/>
        <a:lstStyle/>
        <a:p>
          <a:r>
            <a:rPr lang="ru-RU" sz="2000" dirty="0" smtClean="0"/>
            <a:t>Потеря времени по причине отсутствия данных в заявлении.</a:t>
          </a:r>
          <a:endParaRPr lang="ru-RU" sz="2000" dirty="0"/>
        </a:p>
      </dgm:t>
    </dgm:pt>
    <dgm:pt modelId="{46BA0CD2-43D0-4C73-BACE-9FE7CBE74DE0}" type="parTrans" cxnId="{50294BBE-DA51-4E88-8EF9-FB63B4D178A5}">
      <dgm:prSet/>
      <dgm:spPr/>
      <dgm:t>
        <a:bodyPr/>
        <a:lstStyle/>
        <a:p>
          <a:endParaRPr lang="ru-RU"/>
        </a:p>
      </dgm:t>
    </dgm:pt>
    <dgm:pt modelId="{ED86E434-E385-4949-999F-29CBBFE80626}" type="sibTrans" cxnId="{50294BBE-DA51-4E88-8EF9-FB63B4D178A5}">
      <dgm:prSet/>
      <dgm:spPr/>
      <dgm:t>
        <a:bodyPr/>
        <a:lstStyle/>
        <a:p>
          <a:endParaRPr lang="ru-RU"/>
        </a:p>
      </dgm:t>
    </dgm:pt>
    <dgm:pt modelId="{66E88FD3-72A6-4CC8-873C-3FE79C5E0E05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D6D45708-8928-4792-B358-74EECD4AEC01}" type="sibTrans" cxnId="{D0DDE3A2-EB31-46EA-BAAB-CB3BEC8A0AA7}">
      <dgm:prSet/>
      <dgm:spPr/>
      <dgm:t>
        <a:bodyPr/>
        <a:lstStyle/>
        <a:p>
          <a:endParaRPr lang="ru-RU"/>
        </a:p>
      </dgm:t>
    </dgm:pt>
    <dgm:pt modelId="{B1F31FA8-4A61-4D27-A6FD-19602FD6CFB9}" type="parTrans" cxnId="{D0DDE3A2-EB31-46EA-BAAB-CB3BEC8A0AA7}">
      <dgm:prSet/>
      <dgm:spPr/>
      <dgm:t>
        <a:bodyPr/>
        <a:lstStyle/>
        <a:p>
          <a:endParaRPr lang="ru-RU"/>
        </a:p>
      </dgm:t>
    </dgm:pt>
    <dgm:pt modelId="{00365B5E-D1F2-4B75-8936-7C69C986BCD0}">
      <dgm:prSet phldrT="[Текст]" custT="1"/>
      <dgm:spPr/>
      <dgm:t>
        <a:bodyPr/>
        <a:lstStyle/>
        <a:p>
          <a:r>
            <a:rPr lang="ru-RU" sz="2000" dirty="0" smtClean="0"/>
            <a:t>Потеря времени на связь с заявителем.</a:t>
          </a:r>
          <a:endParaRPr lang="ru-RU" sz="2000" dirty="0"/>
        </a:p>
      </dgm:t>
    </dgm:pt>
    <dgm:pt modelId="{C0D57C78-F7AA-41F3-9663-B0FFC78DBDC1}" type="sibTrans" cxnId="{24F26454-8118-47DE-87C4-E2D85B731828}">
      <dgm:prSet/>
      <dgm:spPr/>
      <dgm:t>
        <a:bodyPr/>
        <a:lstStyle/>
        <a:p>
          <a:endParaRPr lang="ru-RU"/>
        </a:p>
      </dgm:t>
    </dgm:pt>
    <dgm:pt modelId="{86B8B32E-4358-447A-89D9-B9FDAE6044A7}" type="parTrans" cxnId="{24F26454-8118-47DE-87C4-E2D85B731828}">
      <dgm:prSet/>
      <dgm:spPr/>
      <dgm:t>
        <a:bodyPr/>
        <a:lstStyle/>
        <a:p>
          <a:endParaRPr lang="ru-RU"/>
        </a:p>
      </dgm:t>
    </dgm:pt>
    <dgm:pt modelId="{9B83476A-B3E5-45F9-BC66-0165294E8542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28792FFB-BB4C-4BCC-8490-852FE9D678D1}" type="sibTrans" cxnId="{C17411F6-3BCD-4D7B-9FC2-9EC70B43BE90}">
      <dgm:prSet/>
      <dgm:spPr/>
      <dgm:t>
        <a:bodyPr/>
        <a:lstStyle/>
        <a:p>
          <a:endParaRPr lang="ru-RU"/>
        </a:p>
      </dgm:t>
    </dgm:pt>
    <dgm:pt modelId="{DF27582C-EC57-46DB-B83E-8EEB6B131A29}" type="parTrans" cxnId="{C17411F6-3BCD-4D7B-9FC2-9EC70B43BE90}">
      <dgm:prSet/>
      <dgm:spPr/>
      <dgm:t>
        <a:bodyPr/>
        <a:lstStyle/>
        <a:p>
          <a:endParaRPr lang="ru-RU"/>
        </a:p>
      </dgm:t>
    </dgm:pt>
    <dgm:pt modelId="{BF408E61-CBE6-467A-BE00-A7C2330A8CBF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/>
            <a:t> </a:t>
          </a:r>
          <a:r>
            <a:rPr lang="ru-RU" sz="2000" dirty="0" smtClean="0"/>
            <a:t>Потеря времени на поиск достоверной информации (звонок специалистам).</a:t>
          </a:r>
          <a:endParaRPr lang="ru-RU" sz="1400" dirty="0"/>
        </a:p>
      </dgm:t>
    </dgm:pt>
    <dgm:pt modelId="{61601EBE-18CE-4AB0-A8CF-638A19921158}" type="sibTrans" cxnId="{1717E736-894E-4544-BF57-D2835BA63865}">
      <dgm:prSet/>
      <dgm:spPr/>
      <dgm:t>
        <a:bodyPr/>
        <a:lstStyle/>
        <a:p>
          <a:endParaRPr lang="ru-RU"/>
        </a:p>
      </dgm:t>
    </dgm:pt>
    <dgm:pt modelId="{A7651DF5-D86C-49EE-9B65-4D2CF43B8907}" type="parTrans" cxnId="{1717E736-894E-4544-BF57-D2835BA63865}">
      <dgm:prSet/>
      <dgm:spPr/>
      <dgm:t>
        <a:bodyPr/>
        <a:lstStyle/>
        <a:p>
          <a:endParaRPr lang="ru-RU"/>
        </a:p>
      </dgm:t>
    </dgm:pt>
    <dgm:pt modelId="{F2322EAE-34E3-4E63-86FE-0808FF3E3AC4}">
      <dgm:prSet custT="1"/>
      <dgm:spPr/>
      <dgm:t>
        <a:bodyPr/>
        <a:lstStyle/>
        <a:p>
          <a:endParaRPr lang="ru-RU" sz="2000" dirty="0" smtClean="0"/>
        </a:p>
      </dgm:t>
    </dgm:pt>
    <dgm:pt modelId="{4583B357-51AC-4874-B983-6071544988F7}" type="parTrans" cxnId="{87C80BE1-4858-4A3B-B1C7-DF323758720C}">
      <dgm:prSet/>
      <dgm:spPr/>
      <dgm:t>
        <a:bodyPr/>
        <a:lstStyle/>
        <a:p>
          <a:endParaRPr lang="ru-RU"/>
        </a:p>
      </dgm:t>
    </dgm:pt>
    <dgm:pt modelId="{03977DCD-3C79-4295-899C-C41A524CF8CB}" type="sibTrans" cxnId="{87C80BE1-4858-4A3B-B1C7-DF323758720C}">
      <dgm:prSet/>
      <dgm:spPr/>
      <dgm:t>
        <a:bodyPr/>
        <a:lstStyle/>
        <a:p>
          <a:endParaRPr lang="ru-RU"/>
        </a:p>
      </dgm:t>
    </dgm:pt>
    <dgm:pt modelId="{CE18ADA4-2AC1-4EE4-99BF-088986885430}">
      <dgm:prSet custT="1"/>
      <dgm:spPr/>
      <dgm:t>
        <a:bodyPr/>
        <a:lstStyle/>
        <a:p>
          <a:endParaRPr lang="ru-RU" sz="2000" dirty="0" smtClean="0"/>
        </a:p>
      </dgm:t>
    </dgm:pt>
    <dgm:pt modelId="{5E94E345-67E4-4606-8389-169732CF1D10}" type="parTrans" cxnId="{37BB042A-FE7D-425B-8FB7-059044AAA328}">
      <dgm:prSet/>
      <dgm:spPr/>
      <dgm:t>
        <a:bodyPr/>
        <a:lstStyle/>
        <a:p>
          <a:endParaRPr lang="ru-RU"/>
        </a:p>
      </dgm:t>
    </dgm:pt>
    <dgm:pt modelId="{3758FCAC-E686-4FB4-8E32-4725CDA39F0E}" type="sibTrans" cxnId="{37BB042A-FE7D-425B-8FB7-059044AAA328}">
      <dgm:prSet/>
      <dgm:spPr/>
      <dgm:t>
        <a:bodyPr/>
        <a:lstStyle/>
        <a:p>
          <a:endParaRPr lang="ru-RU"/>
        </a:p>
      </dgm:t>
    </dgm:pt>
    <dgm:pt modelId="{F95041AF-AA03-4178-AFDD-F3F0E5F1CEDA}">
      <dgm:prSet custT="1"/>
      <dgm:spPr/>
      <dgm:t>
        <a:bodyPr/>
        <a:lstStyle/>
        <a:p>
          <a:endParaRPr lang="ru-RU" sz="2000" dirty="0" smtClean="0"/>
        </a:p>
      </dgm:t>
    </dgm:pt>
    <dgm:pt modelId="{0006956B-AC2F-4440-B3FE-2902D0D3E148}" type="parTrans" cxnId="{BD0C97F1-B9FC-44C8-A6A3-39909EDA6FDE}">
      <dgm:prSet/>
      <dgm:spPr/>
      <dgm:t>
        <a:bodyPr/>
        <a:lstStyle/>
        <a:p>
          <a:endParaRPr lang="ru-RU"/>
        </a:p>
      </dgm:t>
    </dgm:pt>
    <dgm:pt modelId="{10BD5BB0-2AA3-4A8D-8227-356427DF223C}" type="sibTrans" cxnId="{BD0C97F1-B9FC-44C8-A6A3-39909EDA6FDE}">
      <dgm:prSet/>
      <dgm:spPr/>
      <dgm:t>
        <a:bodyPr/>
        <a:lstStyle/>
        <a:p>
          <a:endParaRPr lang="ru-RU"/>
        </a:p>
      </dgm:t>
    </dgm:pt>
    <dgm:pt modelId="{3A7B3A8F-AA77-4444-AC0D-C2B12D6F38C1}" type="pres">
      <dgm:prSet presAssocID="{C0089275-BE5B-4C63-A427-96CB6891C4E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060E0A-866D-4BD5-AAB3-84E9DF9CDEEF}" type="pres">
      <dgm:prSet presAssocID="{EED86875-5C34-4DE1-8404-44E0E9D25F3D}" presName="composite" presStyleCnt="0"/>
      <dgm:spPr/>
    </dgm:pt>
    <dgm:pt modelId="{E5A8FF1E-76CF-44F2-8DBF-6FA9CE840E08}" type="pres">
      <dgm:prSet presAssocID="{EED86875-5C34-4DE1-8404-44E0E9D25F3D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831982-6DC6-4055-B673-18D36C07D1D4}" type="pres">
      <dgm:prSet presAssocID="{EED86875-5C34-4DE1-8404-44E0E9D25F3D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2AD4C4-C183-4F2D-A6D1-1A23EF7C648F}" type="pres">
      <dgm:prSet presAssocID="{4463DFDE-7374-498D-A037-5EF952F89AFB}" presName="sp" presStyleCnt="0"/>
      <dgm:spPr/>
    </dgm:pt>
    <dgm:pt modelId="{2706A5BD-4CF9-4606-B5C0-D57994695174}" type="pres">
      <dgm:prSet presAssocID="{19D8C322-6236-4393-B27D-55105BC52B1A}" presName="composite" presStyleCnt="0"/>
      <dgm:spPr/>
    </dgm:pt>
    <dgm:pt modelId="{85ED339F-0C74-4B00-83A4-7D7CE77CCECF}" type="pres">
      <dgm:prSet presAssocID="{19D8C322-6236-4393-B27D-55105BC52B1A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D0AEBC-8D9B-4536-B3A5-BD6D5BFA8E4E}" type="pres">
      <dgm:prSet presAssocID="{19D8C322-6236-4393-B27D-55105BC52B1A}" presName="descendantText" presStyleLbl="alignAcc1" presStyleIdx="1" presStyleCnt="4" custScaleY="1424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FCC7A6-995D-4D35-B2D3-28F95AE031A9}" type="pres">
      <dgm:prSet presAssocID="{21A58B8F-34CA-4555-BB24-F6DA5E693398}" presName="sp" presStyleCnt="0"/>
      <dgm:spPr/>
    </dgm:pt>
    <dgm:pt modelId="{ACCFD5F4-FCF2-4029-8DF1-057B3E20044F}" type="pres">
      <dgm:prSet presAssocID="{9B83476A-B3E5-45F9-BC66-0165294E8542}" presName="composite" presStyleCnt="0"/>
      <dgm:spPr/>
    </dgm:pt>
    <dgm:pt modelId="{A074B1D3-CAAD-47E0-ACEB-4FF1E9A9CCF6}" type="pres">
      <dgm:prSet presAssocID="{9B83476A-B3E5-45F9-BC66-0165294E8542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573650-07DC-4B76-9C22-14CE574C38CD}" type="pres">
      <dgm:prSet presAssocID="{9B83476A-B3E5-45F9-BC66-0165294E8542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168440-0A89-4A49-A3E8-33EE8C196F6B}" type="pres">
      <dgm:prSet presAssocID="{28792FFB-BB4C-4BCC-8490-852FE9D678D1}" presName="sp" presStyleCnt="0"/>
      <dgm:spPr/>
    </dgm:pt>
    <dgm:pt modelId="{5C206851-C94C-4A07-8E68-4875C0B3664E}" type="pres">
      <dgm:prSet presAssocID="{66E88FD3-72A6-4CC8-873C-3FE79C5E0E05}" presName="composite" presStyleCnt="0"/>
      <dgm:spPr/>
    </dgm:pt>
    <dgm:pt modelId="{914687CF-2BBA-4497-9DCE-212F569E8133}" type="pres">
      <dgm:prSet presAssocID="{66E88FD3-72A6-4CC8-873C-3FE79C5E0E05}" presName="parentText" presStyleLbl="alignNode1" presStyleIdx="3" presStyleCnt="4" custLinFactNeighborX="2211" custLinFactNeighborY="-10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DE2215-3550-4D3D-B88E-1A959134EC43}" type="pres">
      <dgm:prSet presAssocID="{66E88FD3-72A6-4CC8-873C-3FE79C5E0E05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7411F6-3BCD-4D7B-9FC2-9EC70B43BE90}" srcId="{C0089275-BE5B-4C63-A427-96CB6891C4E0}" destId="{9B83476A-B3E5-45F9-BC66-0165294E8542}" srcOrd="2" destOrd="0" parTransId="{DF27582C-EC57-46DB-B83E-8EEB6B131A29}" sibTransId="{28792FFB-BB4C-4BCC-8490-852FE9D678D1}"/>
    <dgm:cxn modelId="{97FA9CE8-ACA2-451A-B4BC-AE2B89473CF3}" type="presOf" srcId="{F95041AF-AA03-4178-AFDD-F3F0E5F1CEDA}" destId="{98DE2215-3550-4D3D-B88E-1A959134EC43}" srcOrd="0" destOrd="1" presId="urn:microsoft.com/office/officeart/2005/8/layout/chevron2"/>
    <dgm:cxn modelId="{2DBACD94-FFAE-45BE-89EA-9413A6677842}" type="presOf" srcId="{9B83476A-B3E5-45F9-BC66-0165294E8542}" destId="{A074B1D3-CAAD-47E0-ACEB-4FF1E9A9CCF6}" srcOrd="0" destOrd="0" presId="urn:microsoft.com/office/officeart/2005/8/layout/chevron2"/>
    <dgm:cxn modelId="{1717E736-894E-4544-BF57-D2835BA63865}" srcId="{9B83476A-B3E5-45F9-BC66-0165294E8542}" destId="{BF408E61-CBE6-467A-BE00-A7C2330A8CBF}" srcOrd="0" destOrd="0" parTransId="{A7651DF5-D86C-49EE-9B65-4D2CF43B8907}" sibTransId="{61601EBE-18CE-4AB0-A8CF-638A19921158}"/>
    <dgm:cxn modelId="{37BB042A-FE7D-425B-8FB7-059044AAA328}" srcId="{9B83476A-B3E5-45F9-BC66-0165294E8542}" destId="{CE18ADA4-2AC1-4EE4-99BF-088986885430}" srcOrd="1" destOrd="0" parTransId="{5E94E345-67E4-4606-8389-169732CF1D10}" sibTransId="{3758FCAC-E686-4FB4-8E32-4725CDA39F0E}"/>
    <dgm:cxn modelId="{1FA682EA-842C-4F4A-9D6D-9F42B49579F3}" type="presOf" srcId="{E4A2518F-F8F2-4CD7-A97E-50B222EC7B1C}" destId="{D3D0AEBC-8D9B-4536-B3A5-BD6D5BFA8E4E}" srcOrd="0" destOrd="0" presId="urn:microsoft.com/office/officeart/2005/8/layout/chevron2"/>
    <dgm:cxn modelId="{4D627DA6-3435-434B-938E-38FF62484CD6}" type="presOf" srcId="{CE18ADA4-2AC1-4EE4-99BF-088986885430}" destId="{4F573650-07DC-4B76-9C22-14CE574C38CD}" srcOrd="0" destOrd="1" presId="urn:microsoft.com/office/officeart/2005/8/layout/chevron2"/>
    <dgm:cxn modelId="{71B7E9FB-72BE-4464-92FC-4B8270305628}" type="presOf" srcId="{19D8C322-6236-4393-B27D-55105BC52B1A}" destId="{85ED339F-0C74-4B00-83A4-7D7CE77CCECF}" srcOrd="0" destOrd="0" presId="urn:microsoft.com/office/officeart/2005/8/layout/chevron2"/>
    <dgm:cxn modelId="{64D881A8-6A1B-43C6-9671-68DBB3F1B8E5}" srcId="{C0089275-BE5B-4C63-A427-96CB6891C4E0}" destId="{EED86875-5C34-4DE1-8404-44E0E9D25F3D}" srcOrd="0" destOrd="0" parTransId="{CF6A0C55-B938-47DC-B287-6CC88AC551ED}" sibTransId="{4463DFDE-7374-498D-A037-5EF952F89AFB}"/>
    <dgm:cxn modelId="{87C80BE1-4858-4A3B-B1C7-DF323758720C}" srcId="{19D8C322-6236-4393-B27D-55105BC52B1A}" destId="{F2322EAE-34E3-4E63-86FE-0808FF3E3AC4}" srcOrd="1" destOrd="0" parTransId="{4583B357-51AC-4874-B983-6071544988F7}" sibTransId="{03977DCD-3C79-4295-899C-C41A524CF8CB}"/>
    <dgm:cxn modelId="{24F26454-8118-47DE-87C4-E2D85B731828}" srcId="{66E88FD3-72A6-4CC8-873C-3FE79C5E0E05}" destId="{00365B5E-D1F2-4B75-8936-7C69C986BCD0}" srcOrd="0" destOrd="0" parTransId="{86B8B32E-4358-447A-89D9-B9FDAE6044A7}" sibTransId="{C0D57C78-F7AA-41F3-9663-B0FFC78DBDC1}"/>
    <dgm:cxn modelId="{3172EFE1-80C1-46A4-9231-4A13AE24E0FA}" srcId="{EED86875-5C34-4DE1-8404-44E0E9D25F3D}" destId="{641B3289-051E-4579-8F4D-D09898B5EFB8}" srcOrd="0" destOrd="0" parTransId="{5541F59B-C9B6-4AE6-B60A-11D1AB9BBAAF}" sibTransId="{F21519EF-1809-4A3F-8EB7-558E7978DBC8}"/>
    <dgm:cxn modelId="{50294BBE-DA51-4E88-8EF9-FB63B4D178A5}" srcId="{19D8C322-6236-4393-B27D-55105BC52B1A}" destId="{E4A2518F-F8F2-4CD7-A97E-50B222EC7B1C}" srcOrd="0" destOrd="0" parTransId="{46BA0CD2-43D0-4C73-BACE-9FE7CBE74DE0}" sibTransId="{ED86E434-E385-4949-999F-29CBBFE80626}"/>
    <dgm:cxn modelId="{71A4019E-B5F9-4BE3-A802-3CC2AC1EE234}" type="presOf" srcId="{BF408E61-CBE6-467A-BE00-A7C2330A8CBF}" destId="{4F573650-07DC-4B76-9C22-14CE574C38CD}" srcOrd="0" destOrd="0" presId="urn:microsoft.com/office/officeart/2005/8/layout/chevron2"/>
    <dgm:cxn modelId="{D0DDE3A2-EB31-46EA-BAAB-CB3BEC8A0AA7}" srcId="{C0089275-BE5B-4C63-A427-96CB6891C4E0}" destId="{66E88FD3-72A6-4CC8-873C-3FE79C5E0E05}" srcOrd="3" destOrd="0" parTransId="{B1F31FA8-4A61-4D27-A6FD-19602FD6CFB9}" sibTransId="{D6D45708-8928-4792-B358-74EECD4AEC01}"/>
    <dgm:cxn modelId="{7EA27FFD-41CC-42FE-B62E-A38FB5C45D83}" type="presOf" srcId="{00365B5E-D1F2-4B75-8936-7C69C986BCD0}" destId="{98DE2215-3550-4D3D-B88E-1A959134EC43}" srcOrd="0" destOrd="0" presId="urn:microsoft.com/office/officeart/2005/8/layout/chevron2"/>
    <dgm:cxn modelId="{55BDDC10-34E6-4FED-9371-2A038F609360}" type="presOf" srcId="{C0089275-BE5B-4C63-A427-96CB6891C4E0}" destId="{3A7B3A8F-AA77-4444-AC0D-C2B12D6F38C1}" srcOrd="0" destOrd="0" presId="urn:microsoft.com/office/officeart/2005/8/layout/chevron2"/>
    <dgm:cxn modelId="{BD0C97F1-B9FC-44C8-A6A3-39909EDA6FDE}" srcId="{66E88FD3-72A6-4CC8-873C-3FE79C5E0E05}" destId="{F95041AF-AA03-4178-AFDD-F3F0E5F1CEDA}" srcOrd="1" destOrd="0" parTransId="{0006956B-AC2F-4440-B3FE-2902D0D3E148}" sibTransId="{10BD5BB0-2AA3-4A8D-8227-356427DF223C}"/>
    <dgm:cxn modelId="{222F6181-16C9-4B81-8482-AB7D13B3D210}" type="presOf" srcId="{F2322EAE-34E3-4E63-86FE-0808FF3E3AC4}" destId="{D3D0AEBC-8D9B-4536-B3A5-BD6D5BFA8E4E}" srcOrd="0" destOrd="1" presId="urn:microsoft.com/office/officeart/2005/8/layout/chevron2"/>
    <dgm:cxn modelId="{AAD2AC9A-7295-45CF-B293-01BAA3B0855D}" type="presOf" srcId="{66E88FD3-72A6-4CC8-873C-3FE79C5E0E05}" destId="{914687CF-2BBA-4497-9DCE-212F569E8133}" srcOrd="0" destOrd="0" presId="urn:microsoft.com/office/officeart/2005/8/layout/chevron2"/>
    <dgm:cxn modelId="{B55156F3-1471-4406-B0EE-06FA62C88DAB}" type="presOf" srcId="{641B3289-051E-4579-8F4D-D09898B5EFB8}" destId="{C0831982-6DC6-4055-B673-18D36C07D1D4}" srcOrd="0" destOrd="0" presId="urn:microsoft.com/office/officeart/2005/8/layout/chevron2"/>
    <dgm:cxn modelId="{4ABEE6C0-F8AE-4C87-ADF2-2FECF8C80CAF}" type="presOf" srcId="{EED86875-5C34-4DE1-8404-44E0E9D25F3D}" destId="{E5A8FF1E-76CF-44F2-8DBF-6FA9CE840E08}" srcOrd="0" destOrd="0" presId="urn:microsoft.com/office/officeart/2005/8/layout/chevron2"/>
    <dgm:cxn modelId="{615BFF46-820A-48E4-A6D2-027F4A91E0A6}" srcId="{C0089275-BE5B-4C63-A427-96CB6891C4E0}" destId="{19D8C322-6236-4393-B27D-55105BC52B1A}" srcOrd="1" destOrd="0" parTransId="{A5FCF4D1-A7A2-44C6-B84F-06015E9C997A}" sibTransId="{21A58B8F-34CA-4555-BB24-F6DA5E693398}"/>
    <dgm:cxn modelId="{FD8D07B8-D0EF-446F-9C68-56A33AB7ED52}" type="presParOf" srcId="{3A7B3A8F-AA77-4444-AC0D-C2B12D6F38C1}" destId="{3C060E0A-866D-4BD5-AAB3-84E9DF9CDEEF}" srcOrd="0" destOrd="0" presId="urn:microsoft.com/office/officeart/2005/8/layout/chevron2"/>
    <dgm:cxn modelId="{2FD63EB8-5966-4404-A7AA-2EA83BB8F3D0}" type="presParOf" srcId="{3C060E0A-866D-4BD5-AAB3-84E9DF9CDEEF}" destId="{E5A8FF1E-76CF-44F2-8DBF-6FA9CE840E08}" srcOrd="0" destOrd="0" presId="urn:microsoft.com/office/officeart/2005/8/layout/chevron2"/>
    <dgm:cxn modelId="{9DD8D912-20EC-4DBF-A575-A4D5E0878115}" type="presParOf" srcId="{3C060E0A-866D-4BD5-AAB3-84E9DF9CDEEF}" destId="{C0831982-6DC6-4055-B673-18D36C07D1D4}" srcOrd="1" destOrd="0" presId="urn:microsoft.com/office/officeart/2005/8/layout/chevron2"/>
    <dgm:cxn modelId="{E2CE8394-4F87-4652-80CD-E206928018D1}" type="presParOf" srcId="{3A7B3A8F-AA77-4444-AC0D-C2B12D6F38C1}" destId="{2E2AD4C4-C183-4F2D-A6D1-1A23EF7C648F}" srcOrd="1" destOrd="0" presId="urn:microsoft.com/office/officeart/2005/8/layout/chevron2"/>
    <dgm:cxn modelId="{99375DCC-8166-4483-AFB3-B395B15CFE10}" type="presParOf" srcId="{3A7B3A8F-AA77-4444-AC0D-C2B12D6F38C1}" destId="{2706A5BD-4CF9-4606-B5C0-D57994695174}" srcOrd="2" destOrd="0" presId="urn:microsoft.com/office/officeart/2005/8/layout/chevron2"/>
    <dgm:cxn modelId="{08459A88-92E2-4471-876D-2FC275AAECFF}" type="presParOf" srcId="{2706A5BD-4CF9-4606-B5C0-D57994695174}" destId="{85ED339F-0C74-4B00-83A4-7D7CE77CCECF}" srcOrd="0" destOrd="0" presId="urn:microsoft.com/office/officeart/2005/8/layout/chevron2"/>
    <dgm:cxn modelId="{92C7CEB3-29E9-4F41-BEDA-FDF77068C4AC}" type="presParOf" srcId="{2706A5BD-4CF9-4606-B5C0-D57994695174}" destId="{D3D0AEBC-8D9B-4536-B3A5-BD6D5BFA8E4E}" srcOrd="1" destOrd="0" presId="urn:microsoft.com/office/officeart/2005/8/layout/chevron2"/>
    <dgm:cxn modelId="{9E922253-D808-482B-9BCB-A62AE94D40A0}" type="presParOf" srcId="{3A7B3A8F-AA77-4444-AC0D-C2B12D6F38C1}" destId="{51FCC7A6-995D-4D35-B2D3-28F95AE031A9}" srcOrd="3" destOrd="0" presId="urn:microsoft.com/office/officeart/2005/8/layout/chevron2"/>
    <dgm:cxn modelId="{F1A6B67B-066F-4867-801B-2F59DB933695}" type="presParOf" srcId="{3A7B3A8F-AA77-4444-AC0D-C2B12D6F38C1}" destId="{ACCFD5F4-FCF2-4029-8DF1-057B3E20044F}" srcOrd="4" destOrd="0" presId="urn:microsoft.com/office/officeart/2005/8/layout/chevron2"/>
    <dgm:cxn modelId="{2CF074F3-A014-42FC-BDBA-ED0C94D56430}" type="presParOf" srcId="{ACCFD5F4-FCF2-4029-8DF1-057B3E20044F}" destId="{A074B1D3-CAAD-47E0-ACEB-4FF1E9A9CCF6}" srcOrd="0" destOrd="0" presId="urn:microsoft.com/office/officeart/2005/8/layout/chevron2"/>
    <dgm:cxn modelId="{1448C568-290C-4495-AE8C-B7C18C42F92F}" type="presParOf" srcId="{ACCFD5F4-FCF2-4029-8DF1-057B3E20044F}" destId="{4F573650-07DC-4B76-9C22-14CE574C38CD}" srcOrd="1" destOrd="0" presId="urn:microsoft.com/office/officeart/2005/8/layout/chevron2"/>
    <dgm:cxn modelId="{C08BCFD9-C441-47C1-A10E-89465A59BF4F}" type="presParOf" srcId="{3A7B3A8F-AA77-4444-AC0D-C2B12D6F38C1}" destId="{C3168440-0A89-4A49-A3E8-33EE8C196F6B}" srcOrd="5" destOrd="0" presId="urn:microsoft.com/office/officeart/2005/8/layout/chevron2"/>
    <dgm:cxn modelId="{E59E92C4-80AC-4836-9A36-7FC1C1A377E7}" type="presParOf" srcId="{3A7B3A8F-AA77-4444-AC0D-C2B12D6F38C1}" destId="{5C206851-C94C-4A07-8E68-4875C0B3664E}" srcOrd="6" destOrd="0" presId="urn:microsoft.com/office/officeart/2005/8/layout/chevron2"/>
    <dgm:cxn modelId="{F9F7CEB3-9B76-4A11-9BBC-E2DD0BEFC539}" type="presParOf" srcId="{5C206851-C94C-4A07-8E68-4875C0B3664E}" destId="{914687CF-2BBA-4497-9DCE-212F569E8133}" srcOrd="0" destOrd="0" presId="urn:microsoft.com/office/officeart/2005/8/layout/chevron2"/>
    <dgm:cxn modelId="{F77F8D0D-4A38-491F-9287-71608EBCFA92}" type="presParOf" srcId="{5C206851-C94C-4A07-8E68-4875C0B3664E}" destId="{98DE2215-3550-4D3D-B88E-1A959134EC4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C81710-0A0D-4B27-B1E3-C2341DA9CD1F}" type="doc">
      <dgm:prSet loTypeId="urn:microsoft.com/office/officeart/2005/8/layout/pyramid1" loCatId="pyramid" qsTypeId="urn:microsoft.com/office/officeart/2005/8/quickstyle/simple1" qsCatId="simple" csTypeId="urn:microsoft.com/office/officeart/2005/8/colors/accent5_5" csCatId="accent5" phldr="1"/>
      <dgm:spPr/>
    </dgm:pt>
    <dgm:pt modelId="{F4BF1F71-98D8-42A9-8285-FFA31C44848F}">
      <dgm:prSet phldrT="[Текст]" custT="1"/>
      <dgm:spPr/>
      <dgm:t>
        <a:bodyPr/>
        <a:lstStyle/>
        <a:p>
          <a:r>
            <a:rPr lang="ru-RU" sz="1600" i="1" dirty="0" smtClean="0"/>
            <a:t>Федеральный уровень</a:t>
          </a:r>
          <a:endParaRPr lang="ru-RU" sz="1600" i="1" dirty="0"/>
        </a:p>
      </dgm:t>
    </dgm:pt>
    <dgm:pt modelId="{DEF60264-77AB-45EA-92A9-59C7A1D101FE}" type="parTrans" cxnId="{2A9EB120-D4B6-4BBD-A9E0-366A8B1B1726}">
      <dgm:prSet/>
      <dgm:spPr/>
      <dgm:t>
        <a:bodyPr/>
        <a:lstStyle/>
        <a:p>
          <a:endParaRPr lang="ru-RU"/>
        </a:p>
      </dgm:t>
    </dgm:pt>
    <dgm:pt modelId="{B3057E95-41E1-492E-9904-7BF9B9316018}" type="sibTrans" cxnId="{2A9EB120-D4B6-4BBD-A9E0-366A8B1B1726}">
      <dgm:prSet/>
      <dgm:spPr/>
      <dgm:t>
        <a:bodyPr/>
        <a:lstStyle/>
        <a:p>
          <a:endParaRPr lang="ru-RU"/>
        </a:p>
      </dgm:t>
    </dgm:pt>
    <dgm:pt modelId="{DD02E3DB-50FA-4E51-B50B-BB19FBF0AA7A}">
      <dgm:prSet phldrT="[Текст]" custT="1"/>
      <dgm:spPr>
        <a:ln>
          <a:solidFill>
            <a:schemeClr val="bg1"/>
          </a:solidFill>
        </a:ln>
      </dgm:spPr>
      <dgm:t>
        <a:bodyPr/>
        <a:lstStyle/>
        <a:p>
          <a:r>
            <a:rPr lang="ru-RU" sz="1600" i="1" dirty="0" smtClean="0"/>
            <a:t>Региональный уровень</a:t>
          </a:r>
          <a:endParaRPr lang="ru-RU" sz="1600" i="1" dirty="0"/>
        </a:p>
      </dgm:t>
    </dgm:pt>
    <dgm:pt modelId="{79CBCD14-96A8-4A5B-9ED4-7558484E2DDA}" type="parTrans" cxnId="{AE457B79-7752-493E-87C5-F88293BE5B1D}">
      <dgm:prSet/>
      <dgm:spPr/>
      <dgm:t>
        <a:bodyPr/>
        <a:lstStyle/>
        <a:p>
          <a:endParaRPr lang="ru-RU"/>
        </a:p>
      </dgm:t>
    </dgm:pt>
    <dgm:pt modelId="{D912388E-9C1C-4D8C-AFA8-2B56F3B230A4}" type="sibTrans" cxnId="{AE457B79-7752-493E-87C5-F88293BE5B1D}">
      <dgm:prSet/>
      <dgm:spPr/>
      <dgm:t>
        <a:bodyPr/>
        <a:lstStyle/>
        <a:p>
          <a:endParaRPr lang="ru-RU"/>
        </a:p>
      </dgm:t>
    </dgm:pt>
    <dgm:pt modelId="{1ACF941A-2CA7-4E6F-AE7A-1B0371D8041E}">
      <dgm:prSet phldrT="[Текст]" custT="1"/>
      <dgm:spPr/>
      <dgm:t>
        <a:bodyPr/>
        <a:lstStyle/>
        <a:p>
          <a:r>
            <a:rPr lang="ru-RU" sz="1600" i="1" dirty="0" smtClean="0"/>
            <a:t>Уровень организации</a:t>
          </a:r>
          <a:endParaRPr lang="ru-RU" sz="1600" i="1" dirty="0"/>
        </a:p>
      </dgm:t>
    </dgm:pt>
    <dgm:pt modelId="{14AC786B-A03E-4FF8-BD4D-CB3BECE1A640}" type="parTrans" cxnId="{F3C1E2F5-408E-4F42-81B5-798835A14BAC}">
      <dgm:prSet/>
      <dgm:spPr/>
      <dgm:t>
        <a:bodyPr/>
        <a:lstStyle/>
        <a:p>
          <a:endParaRPr lang="ru-RU"/>
        </a:p>
      </dgm:t>
    </dgm:pt>
    <dgm:pt modelId="{632FAAB7-55DC-4DFC-94ED-F92D0FC1BAAB}" type="sibTrans" cxnId="{F3C1E2F5-408E-4F42-81B5-798835A14BAC}">
      <dgm:prSet/>
      <dgm:spPr/>
      <dgm:t>
        <a:bodyPr/>
        <a:lstStyle/>
        <a:p>
          <a:endParaRPr lang="ru-RU"/>
        </a:p>
      </dgm:t>
    </dgm:pt>
    <dgm:pt modelId="{313BB482-B3AC-4E53-865E-89B0CA0EA240}" type="pres">
      <dgm:prSet presAssocID="{9FC81710-0A0D-4B27-B1E3-C2341DA9CD1F}" presName="Name0" presStyleCnt="0">
        <dgm:presLayoutVars>
          <dgm:dir/>
          <dgm:animLvl val="lvl"/>
          <dgm:resizeHandles val="exact"/>
        </dgm:presLayoutVars>
      </dgm:prSet>
      <dgm:spPr/>
    </dgm:pt>
    <dgm:pt modelId="{921DF686-3A03-48A5-9E34-816659A86013}" type="pres">
      <dgm:prSet presAssocID="{F4BF1F71-98D8-42A9-8285-FFA31C44848F}" presName="Name8" presStyleCnt="0"/>
      <dgm:spPr/>
    </dgm:pt>
    <dgm:pt modelId="{EAA8AE6A-A5CD-42E7-A37A-DBA364AC7CEB}" type="pres">
      <dgm:prSet presAssocID="{F4BF1F71-98D8-42A9-8285-FFA31C44848F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B16C5C-D49A-4191-8B77-C54DE81F8A16}" type="pres">
      <dgm:prSet presAssocID="{F4BF1F71-98D8-42A9-8285-FFA31C44848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0D3A6E-EDBB-407A-A4B6-AB20141FA8D1}" type="pres">
      <dgm:prSet presAssocID="{DD02E3DB-50FA-4E51-B50B-BB19FBF0AA7A}" presName="Name8" presStyleCnt="0"/>
      <dgm:spPr/>
    </dgm:pt>
    <dgm:pt modelId="{CFD1AD31-A518-4ABF-8BE6-C5AA74A28E1D}" type="pres">
      <dgm:prSet presAssocID="{DD02E3DB-50FA-4E51-B50B-BB19FBF0AA7A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B3ED88-94D6-4CF7-A66A-B2C408D8BBE8}" type="pres">
      <dgm:prSet presAssocID="{DD02E3DB-50FA-4E51-B50B-BB19FBF0AA7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C0DC9C-852A-453E-B864-1D4D1168CB97}" type="pres">
      <dgm:prSet presAssocID="{1ACF941A-2CA7-4E6F-AE7A-1B0371D8041E}" presName="Name8" presStyleCnt="0"/>
      <dgm:spPr/>
    </dgm:pt>
    <dgm:pt modelId="{26AB5248-75F7-401D-B858-326AB19DFE2D}" type="pres">
      <dgm:prSet presAssocID="{1ACF941A-2CA7-4E6F-AE7A-1B0371D8041E}" presName="level" presStyleLbl="node1" presStyleIdx="2" presStyleCnt="3" custLinFactNeighborY="181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21D100-BCE3-4DA9-94FC-1C602B2448B1}" type="pres">
      <dgm:prSet presAssocID="{1ACF941A-2CA7-4E6F-AE7A-1B0371D8041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77E2CA-17AD-4F18-978E-8EA2F246A85D}" type="presOf" srcId="{1ACF941A-2CA7-4E6F-AE7A-1B0371D8041E}" destId="{26AB5248-75F7-401D-B858-326AB19DFE2D}" srcOrd="0" destOrd="0" presId="urn:microsoft.com/office/officeart/2005/8/layout/pyramid1"/>
    <dgm:cxn modelId="{2A9EB120-D4B6-4BBD-A9E0-366A8B1B1726}" srcId="{9FC81710-0A0D-4B27-B1E3-C2341DA9CD1F}" destId="{F4BF1F71-98D8-42A9-8285-FFA31C44848F}" srcOrd="0" destOrd="0" parTransId="{DEF60264-77AB-45EA-92A9-59C7A1D101FE}" sibTransId="{B3057E95-41E1-492E-9904-7BF9B9316018}"/>
    <dgm:cxn modelId="{F808B641-9A03-44B3-915E-7C4A26C9A635}" type="presOf" srcId="{9FC81710-0A0D-4B27-B1E3-C2341DA9CD1F}" destId="{313BB482-B3AC-4E53-865E-89B0CA0EA240}" srcOrd="0" destOrd="0" presId="urn:microsoft.com/office/officeart/2005/8/layout/pyramid1"/>
    <dgm:cxn modelId="{B93459C8-A4CB-4BBF-97D6-42270A3135EE}" type="presOf" srcId="{F4BF1F71-98D8-42A9-8285-FFA31C44848F}" destId="{80B16C5C-D49A-4191-8B77-C54DE81F8A16}" srcOrd="1" destOrd="0" presId="urn:microsoft.com/office/officeart/2005/8/layout/pyramid1"/>
    <dgm:cxn modelId="{AE457B79-7752-493E-87C5-F88293BE5B1D}" srcId="{9FC81710-0A0D-4B27-B1E3-C2341DA9CD1F}" destId="{DD02E3DB-50FA-4E51-B50B-BB19FBF0AA7A}" srcOrd="1" destOrd="0" parTransId="{79CBCD14-96A8-4A5B-9ED4-7558484E2DDA}" sibTransId="{D912388E-9C1C-4D8C-AFA8-2B56F3B230A4}"/>
    <dgm:cxn modelId="{7834FE60-47E4-4F10-884F-4E93C989ACD7}" type="presOf" srcId="{DD02E3DB-50FA-4E51-B50B-BB19FBF0AA7A}" destId="{CFD1AD31-A518-4ABF-8BE6-C5AA74A28E1D}" srcOrd="0" destOrd="0" presId="urn:microsoft.com/office/officeart/2005/8/layout/pyramid1"/>
    <dgm:cxn modelId="{F1770F79-2636-42B0-9A96-76AA5FD52DF2}" type="presOf" srcId="{1ACF941A-2CA7-4E6F-AE7A-1B0371D8041E}" destId="{7121D100-BCE3-4DA9-94FC-1C602B2448B1}" srcOrd="1" destOrd="0" presId="urn:microsoft.com/office/officeart/2005/8/layout/pyramid1"/>
    <dgm:cxn modelId="{13D60E81-8F8B-4A07-B5E4-C44629656F78}" type="presOf" srcId="{F4BF1F71-98D8-42A9-8285-FFA31C44848F}" destId="{EAA8AE6A-A5CD-42E7-A37A-DBA364AC7CEB}" srcOrd="0" destOrd="0" presId="urn:microsoft.com/office/officeart/2005/8/layout/pyramid1"/>
    <dgm:cxn modelId="{F3C1E2F5-408E-4F42-81B5-798835A14BAC}" srcId="{9FC81710-0A0D-4B27-B1E3-C2341DA9CD1F}" destId="{1ACF941A-2CA7-4E6F-AE7A-1B0371D8041E}" srcOrd="2" destOrd="0" parTransId="{14AC786B-A03E-4FF8-BD4D-CB3BECE1A640}" sibTransId="{632FAAB7-55DC-4DFC-94ED-F92D0FC1BAAB}"/>
    <dgm:cxn modelId="{C1691703-ECCD-4AD1-B78B-486542D237CD}" type="presOf" srcId="{DD02E3DB-50FA-4E51-B50B-BB19FBF0AA7A}" destId="{B2B3ED88-94D6-4CF7-A66A-B2C408D8BBE8}" srcOrd="1" destOrd="0" presId="urn:microsoft.com/office/officeart/2005/8/layout/pyramid1"/>
    <dgm:cxn modelId="{F8335457-7D67-46CD-B909-D7D47F02A413}" type="presParOf" srcId="{313BB482-B3AC-4E53-865E-89B0CA0EA240}" destId="{921DF686-3A03-48A5-9E34-816659A86013}" srcOrd="0" destOrd="0" presId="urn:microsoft.com/office/officeart/2005/8/layout/pyramid1"/>
    <dgm:cxn modelId="{D70F1C6A-7331-4991-B9C8-2178A16C0871}" type="presParOf" srcId="{921DF686-3A03-48A5-9E34-816659A86013}" destId="{EAA8AE6A-A5CD-42E7-A37A-DBA364AC7CEB}" srcOrd="0" destOrd="0" presId="urn:microsoft.com/office/officeart/2005/8/layout/pyramid1"/>
    <dgm:cxn modelId="{525998B7-A786-43DB-BFF0-27F141BB8BA1}" type="presParOf" srcId="{921DF686-3A03-48A5-9E34-816659A86013}" destId="{80B16C5C-D49A-4191-8B77-C54DE81F8A16}" srcOrd="1" destOrd="0" presId="urn:microsoft.com/office/officeart/2005/8/layout/pyramid1"/>
    <dgm:cxn modelId="{46784C8F-C64D-40C0-85DE-C3541CB76556}" type="presParOf" srcId="{313BB482-B3AC-4E53-865E-89B0CA0EA240}" destId="{560D3A6E-EDBB-407A-A4B6-AB20141FA8D1}" srcOrd="1" destOrd="0" presId="urn:microsoft.com/office/officeart/2005/8/layout/pyramid1"/>
    <dgm:cxn modelId="{FE432585-B749-4FEB-B874-CCA25E93D062}" type="presParOf" srcId="{560D3A6E-EDBB-407A-A4B6-AB20141FA8D1}" destId="{CFD1AD31-A518-4ABF-8BE6-C5AA74A28E1D}" srcOrd="0" destOrd="0" presId="urn:microsoft.com/office/officeart/2005/8/layout/pyramid1"/>
    <dgm:cxn modelId="{03D45497-5322-45AE-B09A-A172F8987B03}" type="presParOf" srcId="{560D3A6E-EDBB-407A-A4B6-AB20141FA8D1}" destId="{B2B3ED88-94D6-4CF7-A66A-B2C408D8BBE8}" srcOrd="1" destOrd="0" presId="urn:microsoft.com/office/officeart/2005/8/layout/pyramid1"/>
    <dgm:cxn modelId="{6F946DEB-D9DF-43FE-B21A-E530AC232EDD}" type="presParOf" srcId="{313BB482-B3AC-4E53-865E-89B0CA0EA240}" destId="{9BC0DC9C-852A-453E-B864-1D4D1168CB97}" srcOrd="2" destOrd="0" presId="urn:microsoft.com/office/officeart/2005/8/layout/pyramid1"/>
    <dgm:cxn modelId="{9896FA46-FFE8-468F-B9E6-BEA87F15DEF2}" type="presParOf" srcId="{9BC0DC9C-852A-453E-B864-1D4D1168CB97}" destId="{26AB5248-75F7-401D-B858-326AB19DFE2D}" srcOrd="0" destOrd="0" presId="urn:microsoft.com/office/officeart/2005/8/layout/pyramid1"/>
    <dgm:cxn modelId="{5AC27FA5-1B09-4142-AF12-90ED60409B80}" type="presParOf" srcId="{9BC0DC9C-852A-453E-B864-1D4D1168CB97}" destId="{7121D100-BCE3-4DA9-94FC-1C602B2448B1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8B55C2-A6C9-4279-BF88-ECD4B4B779CB}" type="doc">
      <dgm:prSet loTypeId="urn:microsoft.com/office/officeart/2005/8/layout/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C464F4-B43C-434A-9329-E70BD2816ECF}">
      <dgm:prSet phldrT="[Текст]" custT="1"/>
      <dgm:spPr/>
      <dgm:t>
        <a:bodyPr/>
        <a:lstStyle/>
        <a:p>
          <a:r>
            <a:rPr lang="ru-RU" sz="1800" dirty="0" smtClean="0"/>
            <a:t>Установка необходимого технического оборудования на компьютер.</a:t>
          </a:r>
          <a:endParaRPr lang="ru-RU" sz="1400" dirty="0"/>
        </a:p>
      </dgm:t>
    </dgm:pt>
    <dgm:pt modelId="{633D8E4C-36BD-4ADE-81C9-A15D75B9EDFF}" type="parTrans" cxnId="{57D87156-68DB-473D-922F-2B47752D8F04}">
      <dgm:prSet/>
      <dgm:spPr/>
      <dgm:t>
        <a:bodyPr/>
        <a:lstStyle/>
        <a:p>
          <a:endParaRPr lang="ru-RU"/>
        </a:p>
      </dgm:t>
    </dgm:pt>
    <dgm:pt modelId="{9B87F525-B027-4A06-80E5-21ED67C442F6}" type="sibTrans" cxnId="{57D87156-68DB-473D-922F-2B47752D8F04}">
      <dgm:prSet/>
      <dgm:spPr/>
      <dgm:t>
        <a:bodyPr/>
        <a:lstStyle/>
        <a:p>
          <a:endParaRPr lang="ru-RU"/>
        </a:p>
      </dgm:t>
    </dgm:pt>
    <dgm:pt modelId="{D54160C4-2715-45F8-B230-7F920DEBE477}">
      <dgm:prSet custT="1"/>
      <dgm:spPr/>
      <dgm:t>
        <a:bodyPr/>
        <a:lstStyle/>
        <a:p>
          <a:r>
            <a:rPr lang="ru-RU" sz="1800" dirty="0" smtClean="0"/>
            <a:t>Разработка информационного листа с пошаговой инструкцией по заполнению электронного заявления. Рассылка получателям данного заявления посредствам мессенджеров. Предоставление консультации по телефону.</a:t>
          </a:r>
          <a:endParaRPr lang="ru-RU" sz="1800" dirty="0" smtClean="0"/>
        </a:p>
      </dgm:t>
    </dgm:pt>
    <dgm:pt modelId="{CFF0B0FF-9250-4CB5-8226-28962EBB3DAA}" type="parTrans" cxnId="{5FE32412-E983-4407-9E22-B68E90362448}">
      <dgm:prSet/>
      <dgm:spPr/>
      <dgm:t>
        <a:bodyPr/>
        <a:lstStyle/>
        <a:p>
          <a:endParaRPr lang="ru-RU"/>
        </a:p>
      </dgm:t>
    </dgm:pt>
    <dgm:pt modelId="{D4E59C84-F83C-470C-8427-B76B16E6B3A3}" type="sibTrans" cxnId="{5FE32412-E983-4407-9E22-B68E90362448}">
      <dgm:prSet/>
      <dgm:spPr/>
      <dgm:t>
        <a:bodyPr/>
        <a:lstStyle/>
        <a:p>
          <a:endParaRPr lang="ru-RU"/>
        </a:p>
      </dgm:t>
    </dgm:pt>
    <dgm:pt modelId="{896FD07E-0784-4EE8-B924-4AE2CA4E62DC}">
      <dgm:prSet custT="1"/>
      <dgm:spPr/>
      <dgm:t>
        <a:bodyPr/>
        <a:lstStyle/>
        <a:p>
          <a:r>
            <a:rPr lang="ru-RU" sz="1800" dirty="0" smtClean="0"/>
            <a:t>Перемещение рабочего места в отделение к другим специалистам, работающим по данному направлению</a:t>
          </a:r>
          <a:endParaRPr lang="ru-RU" sz="1800" dirty="0" smtClean="0"/>
        </a:p>
      </dgm:t>
    </dgm:pt>
    <dgm:pt modelId="{B769D0A4-2CF7-4DBE-B3D5-89E87FE015EB}" type="parTrans" cxnId="{0E6B21E6-A2C4-44C7-8107-E30E1739D643}">
      <dgm:prSet/>
      <dgm:spPr/>
      <dgm:t>
        <a:bodyPr/>
        <a:lstStyle/>
        <a:p>
          <a:endParaRPr lang="ru-RU"/>
        </a:p>
      </dgm:t>
    </dgm:pt>
    <dgm:pt modelId="{6347E439-B8C3-42DB-A49A-6B02E2316DD6}" type="sibTrans" cxnId="{0E6B21E6-A2C4-44C7-8107-E30E1739D643}">
      <dgm:prSet/>
      <dgm:spPr/>
      <dgm:t>
        <a:bodyPr/>
        <a:lstStyle/>
        <a:p>
          <a:endParaRPr lang="ru-RU"/>
        </a:p>
      </dgm:t>
    </dgm:pt>
    <dgm:pt modelId="{042A7ED7-9C43-44C3-ABBB-52DDBDFF14C5}">
      <dgm:prSet custT="1"/>
      <dgm:spPr/>
      <dgm:t>
        <a:bodyPr/>
        <a:lstStyle/>
        <a:p>
          <a:r>
            <a:rPr lang="ru-RU" sz="1800" dirty="0" smtClean="0"/>
            <a:t>Уточнение номеров телефонов в других системах. Отправка СМС сообщений.</a:t>
          </a:r>
          <a:endParaRPr lang="ru-RU" sz="1800" dirty="0" smtClean="0"/>
        </a:p>
      </dgm:t>
    </dgm:pt>
    <dgm:pt modelId="{ECC7345D-ABE3-4B47-9218-E41C84B9BD10}" type="parTrans" cxnId="{DBC294DD-41D3-4BCD-A8CB-3C45FDF62183}">
      <dgm:prSet/>
      <dgm:spPr/>
      <dgm:t>
        <a:bodyPr/>
        <a:lstStyle/>
        <a:p>
          <a:endParaRPr lang="ru-RU"/>
        </a:p>
      </dgm:t>
    </dgm:pt>
    <dgm:pt modelId="{BC8F4513-3ABA-4FAA-99C1-7E05E3E729D2}" type="sibTrans" cxnId="{DBC294DD-41D3-4BCD-A8CB-3C45FDF62183}">
      <dgm:prSet/>
      <dgm:spPr/>
      <dgm:t>
        <a:bodyPr/>
        <a:lstStyle/>
        <a:p>
          <a:endParaRPr lang="ru-RU"/>
        </a:p>
      </dgm:t>
    </dgm:pt>
    <dgm:pt modelId="{39EC18E4-4CE0-455A-9C7F-AB03D7C8269B}" type="pres">
      <dgm:prSet presAssocID="{E38B55C2-A6C9-4279-BF88-ECD4B4B779C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FCE963-DE3F-4085-86B9-CADDDA9D6625}" type="pres">
      <dgm:prSet presAssocID="{8FC464F4-B43C-434A-9329-E70BD2816ECF}" presName="parentLin" presStyleCnt="0"/>
      <dgm:spPr/>
    </dgm:pt>
    <dgm:pt modelId="{75712A4A-9D93-4908-9B69-F0E53AB0E341}" type="pres">
      <dgm:prSet presAssocID="{8FC464F4-B43C-434A-9329-E70BD2816ECF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0F15DF23-FB1B-408F-8D9C-D0209EA804B8}" type="pres">
      <dgm:prSet presAssocID="{8FC464F4-B43C-434A-9329-E70BD2816ECF}" presName="parentText" presStyleLbl="node1" presStyleIdx="0" presStyleCnt="4" custScaleX="142857" custLinFactNeighborX="-2959" custLinFactNeighborY="10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6D6004-97C0-4706-9940-6917E89018C6}" type="pres">
      <dgm:prSet presAssocID="{8FC464F4-B43C-434A-9329-E70BD2816ECF}" presName="negativeSpace" presStyleCnt="0"/>
      <dgm:spPr/>
    </dgm:pt>
    <dgm:pt modelId="{DC9E032F-B5AA-4734-9C0B-98433A3D3821}" type="pres">
      <dgm:prSet presAssocID="{8FC464F4-B43C-434A-9329-E70BD2816ECF}" presName="childText" presStyleLbl="conFgAcc1" presStyleIdx="0" presStyleCnt="4">
        <dgm:presLayoutVars>
          <dgm:bulletEnabled val="1"/>
        </dgm:presLayoutVars>
      </dgm:prSet>
      <dgm:spPr/>
    </dgm:pt>
    <dgm:pt modelId="{8B45E545-184E-466C-AA6C-031EA9DBC530}" type="pres">
      <dgm:prSet presAssocID="{9B87F525-B027-4A06-80E5-21ED67C442F6}" presName="spaceBetweenRectangles" presStyleCnt="0"/>
      <dgm:spPr/>
    </dgm:pt>
    <dgm:pt modelId="{39034699-C9F1-4C28-A753-7968955496E7}" type="pres">
      <dgm:prSet presAssocID="{D54160C4-2715-45F8-B230-7F920DEBE477}" presName="parentLin" presStyleCnt="0"/>
      <dgm:spPr/>
    </dgm:pt>
    <dgm:pt modelId="{DFBE9CFF-386E-4809-AAE3-C29699FBCEB7}" type="pres">
      <dgm:prSet presAssocID="{D54160C4-2715-45F8-B230-7F920DEBE477}" presName="parentLeftMargin" presStyleLbl="node1" presStyleIdx="0" presStyleCnt="4"/>
      <dgm:spPr/>
    </dgm:pt>
    <dgm:pt modelId="{57A8420A-89C3-4F9E-8D6F-182341290B44}" type="pres">
      <dgm:prSet presAssocID="{D54160C4-2715-45F8-B230-7F920DEBE477}" presName="parentText" presStyleLbl="node1" presStyleIdx="1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E4D3D8-C3CB-485A-8F41-171B7C0E9C4A}" type="pres">
      <dgm:prSet presAssocID="{D54160C4-2715-45F8-B230-7F920DEBE477}" presName="negativeSpace" presStyleCnt="0"/>
      <dgm:spPr/>
    </dgm:pt>
    <dgm:pt modelId="{897B491E-2868-4B73-BBC3-448BCA07B587}" type="pres">
      <dgm:prSet presAssocID="{D54160C4-2715-45F8-B230-7F920DEBE477}" presName="childText" presStyleLbl="conFgAcc1" presStyleIdx="1" presStyleCnt="4">
        <dgm:presLayoutVars>
          <dgm:bulletEnabled val="1"/>
        </dgm:presLayoutVars>
      </dgm:prSet>
      <dgm:spPr/>
    </dgm:pt>
    <dgm:pt modelId="{1056ADCF-B540-4238-86D3-E24948E1A8A4}" type="pres">
      <dgm:prSet presAssocID="{D4E59C84-F83C-470C-8427-B76B16E6B3A3}" presName="spaceBetweenRectangles" presStyleCnt="0"/>
      <dgm:spPr/>
    </dgm:pt>
    <dgm:pt modelId="{14DC730C-4C41-4E72-8932-CD562EB951E0}" type="pres">
      <dgm:prSet presAssocID="{896FD07E-0784-4EE8-B924-4AE2CA4E62DC}" presName="parentLin" presStyleCnt="0"/>
      <dgm:spPr/>
    </dgm:pt>
    <dgm:pt modelId="{8B67E1AE-B7B4-449E-85BE-CE650CDACC1E}" type="pres">
      <dgm:prSet presAssocID="{896FD07E-0784-4EE8-B924-4AE2CA4E62DC}" presName="parentLeftMargin" presStyleLbl="node1" presStyleIdx="1" presStyleCnt="4"/>
      <dgm:spPr/>
    </dgm:pt>
    <dgm:pt modelId="{600F90DE-D861-4051-9171-16E84C07AAAB}" type="pres">
      <dgm:prSet presAssocID="{896FD07E-0784-4EE8-B924-4AE2CA4E62DC}" presName="parentText" presStyleLbl="node1" presStyleIdx="2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9F4252-7A97-4D1E-B8F6-D2D8D4A08370}" type="pres">
      <dgm:prSet presAssocID="{896FD07E-0784-4EE8-B924-4AE2CA4E62DC}" presName="negativeSpace" presStyleCnt="0"/>
      <dgm:spPr/>
    </dgm:pt>
    <dgm:pt modelId="{75B44F32-3F01-4A37-B700-BA7BE8935FC3}" type="pres">
      <dgm:prSet presAssocID="{896FD07E-0784-4EE8-B924-4AE2CA4E62DC}" presName="childText" presStyleLbl="conFgAcc1" presStyleIdx="2" presStyleCnt="4">
        <dgm:presLayoutVars>
          <dgm:bulletEnabled val="1"/>
        </dgm:presLayoutVars>
      </dgm:prSet>
      <dgm:spPr/>
    </dgm:pt>
    <dgm:pt modelId="{7B4BA0F1-6144-4A3F-A2C3-542031FBEC5D}" type="pres">
      <dgm:prSet presAssocID="{6347E439-B8C3-42DB-A49A-6B02E2316DD6}" presName="spaceBetweenRectangles" presStyleCnt="0"/>
      <dgm:spPr/>
    </dgm:pt>
    <dgm:pt modelId="{4BBACF72-DBC9-452A-9AC0-6EE35C307D0E}" type="pres">
      <dgm:prSet presAssocID="{042A7ED7-9C43-44C3-ABBB-52DDBDFF14C5}" presName="parentLin" presStyleCnt="0"/>
      <dgm:spPr/>
    </dgm:pt>
    <dgm:pt modelId="{1E5FC902-BC30-4064-A008-2A1AF3A14380}" type="pres">
      <dgm:prSet presAssocID="{042A7ED7-9C43-44C3-ABBB-52DDBDFF14C5}" presName="parentLeftMargin" presStyleLbl="node1" presStyleIdx="2" presStyleCnt="4"/>
      <dgm:spPr/>
    </dgm:pt>
    <dgm:pt modelId="{9C5460E6-CC79-4918-8988-5DE5B3CB06ED}" type="pres">
      <dgm:prSet presAssocID="{042A7ED7-9C43-44C3-ABBB-52DDBDFF14C5}" presName="parentText" presStyleLbl="node1" presStyleIdx="3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F70866-E7A9-4681-8077-0CB26600D191}" type="pres">
      <dgm:prSet presAssocID="{042A7ED7-9C43-44C3-ABBB-52DDBDFF14C5}" presName="negativeSpace" presStyleCnt="0"/>
      <dgm:spPr/>
    </dgm:pt>
    <dgm:pt modelId="{B7A71BC6-0B1A-445D-88EC-CB944EB61DB2}" type="pres">
      <dgm:prSet presAssocID="{042A7ED7-9C43-44C3-ABBB-52DDBDFF14C5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D1F1C710-3437-4141-9AD7-24D8ED5FF79F}" type="presOf" srcId="{8FC464F4-B43C-434A-9329-E70BD2816ECF}" destId="{0F15DF23-FB1B-408F-8D9C-D0209EA804B8}" srcOrd="1" destOrd="0" presId="urn:microsoft.com/office/officeart/2005/8/layout/list1"/>
    <dgm:cxn modelId="{EFEA2FCF-BFD2-4884-9901-1BCF456608A8}" type="presOf" srcId="{896FD07E-0784-4EE8-B924-4AE2CA4E62DC}" destId="{8B67E1AE-B7B4-449E-85BE-CE650CDACC1E}" srcOrd="0" destOrd="0" presId="urn:microsoft.com/office/officeart/2005/8/layout/list1"/>
    <dgm:cxn modelId="{DBC294DD-41D3-4BCD-A8CB-3C45FDF62183}" srcId="{E38B55C2-A6C9-4279-BF88-ECD4B4B779CB}" destId="{042A7ED7-9C43-44C3-ABBB-52DDBDFF14C5}" srcOrd="3" destOrd="0" parTransId="{ECC7345D-ABE3-4B47-9218-E41C84B9BD10}" sibTransId="{BC8F4513-3ABA-4FAA-99C1-7E05E3E729D2}"/>
    <dgm:cxn modelId="{B5C52077-60BF-480A-8665-48DE178D94FB}" type="presOf" srcId="{D54160C4-2715-45F8-B230-7F920DEBE477}" destId="{57A8420A-89C3-4F9E-8D6F-182341290B44}" srcOrd="1" destOrd="0" presId="urn:microsoft.com/office/officeart/2005/8/layout/list1"/>
    <dgm:cxn modelId="{1298772B-74F2-4078-A9EB-0C829B17EE29}" type="presOf" srcId="{896FD07E-0784-4EE8-B924-4AE2CA4E62DC}" destId="{600F90DE-D861-4051-9171-16E84C07AAAB}" srcOrd="1" destOrd="0" presId="urn:microsoft.com/office/officeart/2005/8/layout/list1"/>
    <dgm:cxn modelId="{83E5B38D-4ECD-47BD-B088-76A78FC8A780}" type="presOf" srcId="{8FC464F4-B43C-434A-9329-E70BD2816ECF}" destId="{75712A4A-9D93-4908-9B69-F0E53AB0E341}" srcOrd="0" destOrd="0" presId="urn:microsoft.com/office/officeart/2005/8/layout/list1"/>
    <dgm:cxn modelId="{5FE32412-E983-4407-9E22-B68E90362448}" srcId="{E38B55C2-A6C9-4279-BF88-ECD4B4B779CB}" destId="{D54160C4-2715-45F8-B230-7F920DEBE477}" srcOrd="1" destOrd="0" parTransId="{CFF0B0FF-9250-4CB5-8226-28962EBB3DAA}" sibTransId="{D4E59C84-F83C-470C-8427-B76B16E6B3A3}"/>
    <dgm:cxn modelId="{F3B2D6E8-C6CD-4EA8-8C3F-BDB1AA72C36A}" type="presOf" srcId="{E38B55C2-A6C9-4279-BF88-ECD4B4B779CB}" destId="{39EC18E4-4CE0-455A-9C7F-AB03D7C8269B}" srcOrd="0" destOrd="0" presId="urn:microsoft.com/office/officeart/2005/8/layout/list1"/>
    <dgm:cxn modelId="{0E6B21E6-A2C4-44C7-8107-E30E1739D643}" srcId="{E38B55C2-A6C9-4279-BF88-ECD4B4B779CB}" destId="{896FD07E-0784-4EE8-B924-4AE2CA4E62DC}" srcOrd="2" destOrd="0" parTransId="{B769D0A4-2CF7-4DBE-B3D5-89E87FE015EB}" sibTransId="{6347E439-B8C3-42DB-A49A-6B02E2316DD6}"/>
    <dgm:cxn modelId="{BA2B5CA2-702F-4E1A-A68E-27DD3B9FC968}" type="presOf" srcId="{D54160C4-2715-45F8-B230-7F920DEBE477}" destId="{DFBE9CFF-386E-4809-AAE3-C29699FBCEB7}" srcOrd="0" destOrd="0" presId="urn:microsoft.com/office/officeart/2005/8/layout/list1"/>
    <dgm:cxn modelId="{57D87156-68DB-473D-922F-2B47752D8F04}" srcId="{E38B55C2-A6C9-4279-BF88-ECD4B4B779CB}" destId="{8FC464F4-B43C-434A-9329-E70BD2816ECF}" srcOrd="0" destOrd="0" parTransId="{633D8E4C-36BD-4ADE-81C9-A15D75B9EDFF}" sibTransId="{9B87F525-B027-4A06-80E5-21ED67C442F6}"/>
    <dgm:cxn modelId="{C72676D8-828C-4A05-BF79-35771BC70F50}" type="presOf" srcId="{042A7ED7-9C43-44C3-ABBB-52DDBDFF14C5}" destId="{1E5FC902-BC30-4064-A008-2A1AF3A14380}" srcOrd="0" destOrd="0" presId="urn:microsoft.com/office/officeart/2005/8/layout/list1"/>
    <dgm:cxn modelId="{6E9B6755-FC54-466D-B8FD-9AA7693BCC10}" type="presOf" srcId="{042A7ED7-9C43-44C3-ABBB-52DDBDFF14C5}" destId="{9C5460E6-CC79-4918-8988-5DE5B3CB06ED}" srcOrd="1" destOrd="0" presId="urn:microsoft.com/office/officeart/2005/8/layout/list1"/>
    <dgm:cxn modelId="{D26DBCC6-0C9F-4A25-8BE2-E2C4AE850983}" type="presParOf" srcId="{39EC18E4-4CE0-455A-9C7F-AB03D7C8269B}" destId="{49FCE963-DE3F-4085-86B9-CADDDA9D6625}" srcOrd="0" destOrd="0" presId="urn:microsoft.com/office/officeart/2005/8/layout/list1"/>
    <dgm:cxn modelId="{EA146E97-854F-4F36-817A-5FF0C76EB98F}" type="presParOf" srcId="{49FCE963-DE3F-4085-86B9-CADDDA9D6625}" destId="{75712A4A-9D93-4908-9B69-F0E53AB0E341}" srcOrd="0" destOrd="0" presId="urn:microsoft.com/office/officeart/2005/8/layout/list1"/>
    <dgm:cxn modelId="{653F99C5-E75F-4D44-AC6B-68AB69E7CB74}" type="presParOf" srcId="{49FCE963-DE3F-4085-86B9-CADDDA9D6625}" destId="{0F15DF23-FB1B-408F-8D9C-D0209EA804B8}" srcOrd="1" destOrd="0" presId="urn:microsoft.com/office/officeart/2005/8/layout/list1"/>
    <dgm:cxn modelId="{50162034-15CE-4892-9CF4-AD3D208A64E6}" type="presParOf" srcId="{39EC18E4-4CE0-455A-9C7F-AB03D7C8269B}" destId="{526D6004-97C0-4706-9940-6917E89018C6}" srcOrd="1" destOrd="0" presId="urn:microsoft.com/office/officeart/2005/8/layout/list1"/>
    <dgm:cxn modelId="{971C6F9A-9165-410F-993C-4A39F4A957DE}" type="presParOf" srcId="{39EC18E4-4CE0-455A-9C7F-AB03D7C8269B}" destId="{DC9E032F-B5AA-4734-9C0B-98433A3D3821}" srcOrd="2" destOrd="0" presId="urn:microsoft.com/office/officeart/2005/8/layout/list1"/>
    <dgm:cxn modelId="{ED3E339F-4873-4F0A-BF8A-5A0329760C77}" type="presParOf" srcId="{39EC18E4-4CE0-455A-9C7F-AB03D7C8269B}" destId="{8B45E545-184E-466C-AA6C-031EA9DBC530}" srcOrd="3" destOrd="0" presId="urn:microsoft.com/office/officeart/2005/8/layout/list1"/>
    <dgm:cxn modelId="{97EF8DE5-6296-4B16-B30B-EA41EC151F89}" type="presParOf" srcId="{39EC18E4-4CE0-455A-9C7F-AB03D7C8269B}" destId="{39034699-C9F1-4C28-A753-7968955496E7}" srcOrd="4" destOrd="0" presId="urn:microsoft.com/office/officeart/2005/8/layout/list1"/>
    <dgm:cxn modelId="{6C5DC034-916D-4F05-A165-40CE6680FB4D}" type="presParOf" srcId="{39034699-C9F1-4C28-A753-7968955496E7}" destId="{DFBE9CFF-386E-4809-AAE3-C29699FBCEB7}" srcOrd="0" destOrd="0" presId="urn:microsoft.com/office/officeart/2005/8/layout/list1"/>
    <dgm:cxn modelId="{4FB2EB9D-0817-4FB7-A6D4-A955667DA6F0}" type="presParOf" srcId="{39034699-C9F1-4C28-A753-7968955496E7}" destId="{57A8420A-89C3-4F9E-8D6F-182341290B44}" srcOrd="1" destOrd="0" presId="urn:microsoft.com/office/officeart/2005/8/layout/list1"/>
    <dgm:cxn modelId="{331F1ADB-8826-4815-89B3-500B04FFE108}" type="presParOf" srcId="{39EC18E4-4CE0-455A-9C7F-AB03D7C8269B}" destId="{BEE4D3D8-C3CB-485A-8F41-171B7C0E9C4A}" srcOrd="5" destOrd="0" presId="urn:microsoft.com/office/officeart/2005/8/layout/list1"/>
    <dgm:cxn modelId="{9F8F0EE9-36FE-456D-9636-CA94AD6225BE}" type="presParOf" srcId="{39EC18E4-4CE0-455A-9C7F-AB03D7C8269B}" destId="{897B491E-2868-4B73-BBC3-448BCA07B587}" srcOrd="6" destOrd="0" presId="urn:microsoft.com/office/officeart/2005/8/layout/list1"/>
    <dgm:cxn modelId="{3621C243-E9AC-48CE-B4C2-C624805CC780}" type="presParOf" srcId="{39EC18E4-4CE0-455A-9C7F-AB03D7C8269B}" destId="{1056ADCF-B540-4238-86D3-E24948E1A8A4}" srcOrd="7" destOrd="0" presId="urn:microsoft.com/office/officeart/2005/8/layout/list1"/>
    <dgm:cxn modelId="{BB47D062-2DB9-49BB-87E8-4303DBF1F6AB}" type="presParOf" srcId="{39EC18E4-4CE0-455A-9C7F-AB03D7C8269B}" destId="{14DC730C-4C41-4E72-8932-CD562EB951E0}" srcOrd="8" destOrd="0" presId="urn:microsoft.com/office/officeart/2005/8/layout/list1"/>
    <dgm:cxn modelId="{91A61DC5-989B-4304-8F7A-0EF2C71301BF}" type="presParOf" srcId="{14DC730C-4C41-4E72-8932-CD562EB951E0}" destId="{8B67E1AE-B7B4-449E-85BE-CE650CDACC1E}" srcOrd="0" destOrd="0" presId="urn:microsoft.com/office/officeart/2005/8/layout/list1"/>
    <dgm:cxn modelId="{D075B324-453D-4C54-A4DD-F168CCE0C105}" type="presParOf" srcId="{14DC730C-4C41-4E72-8932-CD562EB951E0}" destId="{600F90DE-D861-4051-9171-16E84C07AAAB}" srcOrd="1" destOrd="0" presId="urn:microsoft.com/office/officeart/2005/8/layout/list1"/>
    <dgm:cxn modelId="{72D78F13-558D-45ED-B2B6-467909A88705}" type="presParOf" srcId="{39EC18E4-4CE0-455A-9C7F-AB03D7C8269B}" destId="{AA9F4252-7A97-4D1E-B8F6-D2D8D4A08370}" srcOrd="9" destOrd="0" presId="urn:microsoft.com/office/officeart/2005/8/layout/list1"/>
    <dgm:cxn modelId="{3DC54CEF-E40C-489C-93C5-2DD2C5C5CF39}" type="presParOf" srcId="{39EC18E4-4CE0-455A-9C7F-AB03D7C8269B}" destId="{75B44F32-3F01-4A37-B700-BA7BE8935FC3}" srcOrd="10" destOrd="0" presId="urn:microsoft.com/office/officeart/2005/8/layout/list1"/>
    <dgm:cxn modelId="{D295B6BD-DCB4-4F86-8944-72FDD4D61FBA}" type="presParOf" srcId="{39EC18E4-4CE0-455A-9C7F-AB03D7C8269B}" destId="{7B4BA0F1-6144-4A3F-A2C3-542031FBEC5D}" srcOrd="11" destOrd="0" presId="urn:microsoft.com/office/officeart/2005/8/layout/list1"/>
    <dgm:cxn modelId="{0549D10A-B5DA-4D5F-8B7A-C85219CB8FC8}" type="presParOf" srcId="{39EC18E4-4CE0-455A-9C7F-AB03D7C8269B}" destId="{4BBACF72-DBC9-452A-9AC0-6EE35C307D0E}" srcOrd="12" destOrd="0" presId="urn:microsoft.com/office/officeart/2005/8/layout/list1"/>
    <dgm:cxn modelId="{F7DEFCBA-47AF-4D01-8F0A-911E27329D48}" type="presParOf" srcId="{4BBACF72-DBC9-452A-9AC0-6EE35C307D0E}" destId="{1E5FC902-BC30-4064-A008-2A1AF3A14380}" srcOrd="0" destOrd="0" presId="urn:microsoft.com/office/officeart/2005/8/layout/list1"/>
    <dgm:cxn modelId="{07FF769A-987A-4F66-BA2F-843596D3A3EA}" type="presParOf" srcId="{4BBACF72-DBC9-452A-9AC0-6EE35C307D0E}" destId="{9C5460E6-CC79-4918-8988-5DE5B3CB06ED}" srcOrd="1" destOrd="0" presId="urn:microsoft.com/office/officeart/2005/8/layout/list1"/>
    <dgm:cxn modelId="{E3B9533B-25D0-4E11-856D-627A669C0F4A}" type="presParOf" srcId="{39EC18E4-4CE0-455A-9C7F-AB03D7C8269B}" destId="{6BF70866-E7A9-4681-8077-0CB26600D191}" srcOrd="13" destOrd="0" presId="urn:microsoft.com/office/officeart/2005/8/layout/list1"/>
    <dgm:cxn modelId="{8A92A570-8BFB-40BA-AE36-2B676D1CAFD4}" type="presParOf" srcId="{39EC18E4-4CE0-455A-9C7F-AB03D7C8269B}" destId="{B7A71BC6-0B1A-445D-88EC-CB944EB61DB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A8FF1E-76CF-44F2-8DBF-6FA9CE840E08}">
      <dsp:nvSpPr>
        <dsp:cNvPr id="0" name=""/>
        <dsp:cNvSpPr/>
      </dsp:nvSpPr>
      <dsp:spPr>
        <a:xfrm rot="5400000">
          <a:off x="-211534" y="212258"/>
          <a:ext cx="1410229" cy="9871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1</a:t>
          </a:r>
          <a:endParaRPr lang="ru-RU" sz="2700" kern="1200" dirty="0"/>
        </a:p>
      </dsp:txBody>
      <dsp:txXfrm rot="-5400000">
        <a:off x="1" y="494303"/>
        <a:ext cx="987160" cy="423069"/>
      </dsp:txXfrm>
    </dsp:sp>
    <dsp:sp modelId="{C0831982-6DC6-4055-B673-18D36C07D1D4}">
      <dsp:nvSpPr>
        <dsp:cNvPr id="0" name=""/>
        <dsp:cNvSpPr/>
      </dsp:nvSpPr>
      <dsp:spPr>
        <a:xfrm rot="5400000">
          <a:off x="5502503" y="-4514618"/>
          <a:ext cx="916649" cy="99473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Потеря времени при работе в программе.</a:t>
          </a:r>
          <a:endParaRPr lang="ru-RU" sz="2000" kern="1200" dirty="0"/>
        </a:p>
      </dsp:txBody>
      <dsp:txXfrm rot="-5400000">
        <a:off x="987161" y="45471"/>
        <a:ext cx="9902587" cy="827155"/>
      </dsp:txXfrm>
    </dsp:sp>
    <dsp:sp modelId="{85ED339F-0C74-4B00-83A4-7D7CE77CCECF}">
      <dsp:nvSpPr>
        <dsp:cNvPr id="0" name=""/>
        <dsp:cNvSpPr/>
      </dsp:nvSpPr>
      <dsp:spPr>
        <a:xfrm rot="5400000">
          <a:off x="-211534" y="1677615"/>
          <a:ext cx="1410229" cy="9871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2</a:t>
          </a:r>
          <a:endParaRPr lang="ru-RU" sz="2700" kern="1200" dirty="0"/>
        </a:p>
      </dsp:txBody>
      <dsp:txXfrm rot="-5400000">
        <a:off x="1" y="1959660"/>
        <a:ext cx="987160" cy="423069"/>
      </dsp:txXfrm>
    </dsp:sp>
    <dsp:sp modelId="{D3D0AEBC-8D9B-4536-B3A5-BD6D5BFA8E4E}">
      <dsp:nvSpPr>
        <dsp:cNvPr id="0" name=""/>
        <dsp:cNvSpPr/>
      </dsp:nvSpPr>
      <dsp:spPr>
        <a:xfrm rot="5400000">
          <a:off x="5307962" y="-3049261"/>
          <a:ext cx="1305729" cy="99473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Потеря времени по причине отсутствия данных в заявлении.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 smtClean="0"/>
        </a:p>
      </dsp:txBody>
      <dsp:txXfrm rot="-5400000">
        <a:off x="987160" y="1335281"/>
        <a:ext cx="9883594" cy="1178249"/>
      </dsp:txXfrm>
    </dsp:sp>
    <dsp:sp modelId="{A074B1D3-CAAD-47E0-ACEB-4FF1E9A9CCF6}">
      <dsp:nvSpPr>
        <dsp:cNvPr id="0" name=""/>
        <dsp:cNvSpPr/>
      </dsp:nvSpPr>
      <dsp:spPr>
        <a:xfrm rot="5400000">
          <a:off x="-211534" y="2948431"/>
          <a:ext cx="1410229" cy="9871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3</a:t>
          </a:r>
          <a:endParaRPr lang="ru-RU" sz="2700" kern="1200" dirty="0"/>
        </a:p>
      </dsp:txBody>
      <dsp:txXfrm rot="-5400000">
        <a:off x="1" y="3230476"/>
        <a:ext cx="987160" cy="423069"/>
      </dsp:txXfrm>
    </dsp:sp>
    <dsp:sp modelId="{4F573650-07DC-4B76-9C22-14CE574C38CD}">
      <dsp:nvSpPr>
        <dsp:cNvPr id="0" name=""/>
        <dsp:cNvSpPr/>
      </dsp:nvSpPr>
      <dsp:spPr>
        <a:xfrm rot="5400000">
          <a:off x="5502503" y="-1778445"/>
          <a:ext cx="916649" cy="99473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000" kern="1200" dirty="0" smtClean="0"/>
            <a:t> </a:t>
          </a:r>
          <a:r>
            <a:rPr lang="ru-RU" sz="2000" kern="1200" dirty="0" smtClean="0"/>
            <a:t>Потеря времени на поиск достоверной информации (звонок специалистам).</a:t>
          </a:r>
          <a:endParaRPr lang="ru-RU" sz="14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 smtClean="0"/>
        </a:p>
      </dsp:txBody>
      <dsp:txXfrm rot="-5400000">
        <a:off x="987161" y="2781644"/>
        <a:ext cx="9902587" cy="827155"/>
      </dsp:txXfrm>
    </dsp:sp>
    <dsp:sp modelId="{914687CF-2BBA-4497-9DCE-212F569E8133}">
      <dsp:nvSpPr>
        <dsp:cNvPr id="0" name=""/>
        <dsp:cNvSpPr/>
      </dsp:nvSpPr>
      <dsp:spPr>
        <a:xfrm rot="5400000">
          <a:off x="-189708" y="4204426"/>
          <a:ext cx="1410229" cy="9871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4</a:t>
          </a:r>
          <a:endParaRPr lang="ru-RU" sz="2700" kern="1200" dirty="0"/>
        </a:p>
      </dsp:txBody>
      <dsp:txXfrm rot="-5400000">
        <a:off x="21827" y="4486471"/>
        <a:ext cx="987160" cy="423069"/>
      </dsp:txXfrm>
    </dsp:sp>
    <dsp:sp modelId="{98DE2215-3550-4D3D-B88E-1A959134EC43}">
      <dsp:nvSpPr>
        <dsp:cNvPr id="0" name=""/>
        <dsp:cNvSpPr/>
      </dsp:nvSpPr>
      <dsp:spPr>
        <a:xfrm rot="5400000">
          <a:off x="5502503" y="-507629"/>
          <a:ext cx="916649" cy="99473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Потеря времени на связь с заявителем.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 smtClean="0"/>
        </a:p>
      </dsp:txBody>
      <dsp:txXfrm rot="-5400000">
        <a:off x="987161" y="4052460"/>
        <a:ext cx="9902587" cy="8271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A8AE6A-A5CD-42E7-A37A-DBA364AC7CEB}">
      <dsp:nvSpPr>
        <dsp:cNvPr id="0" name=""/>
        <dsp:cNvSpPr/>
      </dsp:nvSpPr>
      <dsp:spPr>
        <a:xfrm>
          <a:off x="1612691" y="0"/>
          <a:ext cx="1612691" cy="1806222"/>
        </a:xfrm>
        <a:prstGeom prst="trapezoid">
          <a:avLst>
            <a:gd name="adj" fmla="val 5000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 smtClean="0"/>
            <a:t>Федеральный уровень</a:t>
          </a:r>
          <a:endParaRPr lang="ru-RU" sz="1600" i="1" kern="1200" dirty="0"/>
        </a:p>
      </dsp:txBody>
      <dsp:txXfrm>
        <a:off x="1612691" y="0"/>
        <a:ext cx="1612691" cy="1806222"/>
      </dsp:txXfrm>
    </dsp:sp>
    <dsp:sp modelId="{CFD1AD31-A518-4ABF-8BE6-C5AA74A28E1D}">
      <dsp:nvSpPr>
        <dsp:cNvPr id="0" name=""/>
        <dsp:cNvSpPr/>
      </dsp:nvSpPr>
      <dsp:spPr>
        <a:xfrm>
          <a:off x="806345" y="1806222"/>
          <a:ext cx="3225382" cy="1806222"/>
        </a:xfrm>
        <a:prstGeom prst="trapezoid">
          <a:avLst>
            <a:gd name="adj" fmla="val 44643"/>
          </a:avLst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 smtClean="0"/>
            <a:t>Региональный уровень</a:t>
          </a:r>
          <a:endParaRPr lang="ru-RU" sz="1600" i="1" kern="1200" dirty="0"/>
        </a:p>
      </dsp:txBody>
      <dsp:txXfrm>
        <a:off x="1370787" y="1806222"/>
        <a:ext cx="2096498" cy="1806222"/>
      </dsp:txXfrm>
    </dsp:sp>
    <dsp:sp modelId="{26AB5248-75F7-401D-B858-326AB19DFE2D}">
      <dsp:nvSpPr>
        <dsp:cNvPr id="0" name=""/>
        <dsp:cNvSpPr/>
      </dsp:nvSpPr>
      <dsp:spPr>
        <a:xfrm>
          <a:off x="0" y="3612444"/>
          <a:ext cx="4838073" cy="1806222"/>
        </a:xfrm>
        <a:prstGeom prst="trapezoid">
          <a:avLst>
            <a:gd name="adj" fmla="val 44643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 smtClean="0"/>
            <a:t>Уровень организации</a:t>
          </a:r>
          <a:endParaRPr lang="ru-RU" sz="1600" i="1" kern="1200" dirty="0"/>
        </a:p>
      </dsp:txBody>
      <dsp:txXfrm>
        <a:off x="846662" y="3612444"/>
        <a:ext cx="3144747" cy="18062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9E032F-B5AA-4734-9C0B-98433A3D3821}">
      <dsp:nvSpPr>
        <dsp:cNvPr id="0" name=""/>
        <dsp:cNvSpPr/>
      </dsp:nvSpPr>
      <dsp:spPr>
        <a:xfrm>
          <a:off x="0" y="500488"/>
          <a:ext cx="11006449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15DF23-FB1B-408F-8D9C-D0209EA804B8}">
      <dsp:nvSpPr>
        <dsp:cNvPr id="0" name=""/>
        <dsp:cNvSpPr/>
      </dsp:nvSpPr>
      <dsp:spPr>
        <a:xfrm>
          <a:off x="508483" y="38219"/>
          <a:ext cx="10479762" cy="944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1212" tIns="0" rIns="29121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Установка необходимого технического оборудования на компьютер.</a:t>
          </a:r>
          <a:endParaRPr lang="ru-RU" sz="1400" kern="1200" dirty="0"/>
        </a:p>
      </dsp:txBody>
      <dsp:txXfrm>
        <a:off x="554597" y="84333"/>
        <a:ext cx="10387534" cy="852412"/>
      </dsp:txXfrm>
    </dsp:sp>
    <dsp:sp modelId="{897B491E-2868-4B73-BBC3-448BCA07B587}">
      <dsp:nvSpPr>
        <dsp:cNvPr id="0" name=""/>
        <dsp:cNvSpPr/>
      </dsp:nvSpPr>
      <dsp:spPr>
        <a:xfrm>
          <a:off x="0" y="1952008"/>
          <a:ext cx="11006449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A8420A-89C3-4F9E-8D6F-182341290B44}">
      <dsp:nvSpPr>
        <dsp:cNvPr id="0" name=""/>
        <dsp:cNvSpPr/>
      </dsp:nvSpPr>
      <dsp:spPr>
        <a:xfrm>
          <a:off x="523988" y="1479688"/>
          <a:ext cx="10479762" cy="944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1212" tIns="0" rIns="29121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Разработка информационного листа с пошаговой инструкцией по заполнению электронного заявления. Рассылка получателям данного заявления посредствам мессенджеров. Предоставление консультации по телефону.</a:t>
          </a:r>
          <a:endParaRPr lang="ru-RU" sz="1800" kern="1200" dirty="0" smtClean="0"/>
        </a:p>
      </dsp:txBody>
      <dsp:txXfrm>
        <a:off x="570102" y="1525802"/>
        <a:ext cx="10387534" cy="852412"/>
      </dsp:txXfrm>
    </dsp:sp>
    <dsp:sp modelId="{75B44F32-3F01-4A37-B700-BA7BE8935FC3}">
      <dsp:nvSpPr>
        <dsp:cNvPr id="0" name=""/>
        <dsp:cNvSpPr/>
      </dsp:nvSpPr>
      <dsp:spPr>
        <a:xfrm>
          <a:off x="0" y="3403528"/>
          <a:ext cx="11006449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0F90DE-D861-4051-9171-16E84C07AAAB}">
      <dsp:nvSpPr>
        <dsp:cNvPr id="0" name=""/>
        <dsp:cNvSpPr/>
      </dsp:nvSpPr>
      <dsp:spPr>
        <a:xfrm>
          <a:off x="523988" y="2931208"/>
          <a:ext cx="10479762" cy="944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1212" tIns="0" rIns="29121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Перемещение рабочего места в отделение к другим специалистам, работающим по данному направлению</a:t>
          </a:r>
          <a:endParaRPr lang="ru-RU" sz="1800" kern="1200" dirty="0" smtClean="0"/>
        </a:p>
      </dsp:txBody>
      <dsp:txXfrm>
        <a:off x="570102" y="2977322"/>
        <a:ext cx="10387534" cy="852412"/>
      </dsp:txXfrm>
    </dsp:sp>
    <dsp:sp modelId="{B7A71BC6-0B1A-445D-88EC-CB944EB61DB2}">
      <dsp:nvSpPr>
        <dsp:cNvPr id="0" name=""/>
        <dsp:cNvSpPr/>
      </dsp:nvSpPr>
      <dsp:spPr>
        <a:xfrm>
          <a:off x="0" y="4855048"/>
          <a:ext cx="11006449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5460E6-CC79-4918-8988-5DE5B3CB06ED}">
      <dsp:nvSpPr>
        <dsp:cNvPr id="0" name=""/>
        <dsp:cNvSpPr/>
      </dsp:nvSpPr>
      <dsp:spPr>
        <a:xfrm>
          <a:off x="523988" y="4382728"/>
          <a:ext cx="10479762" cy="944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1212" tIns="0" rIns="29121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Уточнение номеров телефонов в других системах. Отправка СМС сообщений.</a:t>
          </a:r>
          <a:endParaRPr lang="ru-RU" sz="1800" kern="1200" dirty="0" smtClean="0"/>
        </a:p>
      </dsp:txBody>
      <dsp:txXfrm>
        <a:off x="570102" y="4428842"/>
        <a:ext cx="10387534" cy="8524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dr="http://schemas.openxmlformats.org/drawingml/2006/chartDrawing" xmlns:a="http://schemas.openxmlformats.org/drawingml/2006/main" xmlns:c="http://schemas.openxmlformats.org/drawingml/2006/chart" xmlns:r="http://schemas.openxmlformats.org/officeDocument/2006/relationships">
  <cdr:relSizeAnchor>
    <cdr:from>
      <cdr:x>0.429229934924078</cdr:x>
      <cdr:y>0.259923175416133</cdr:y>
    </cdr:from>
    <cdr:to>
      <cdr:x>0.731290672451193</cdr:x>
      <cdr:y>0.259923175416133</cdr:y>
    </cdr:to>
    <cdr:cxnSp>
      <cdr:nvCxnSpPr>
        <cdr:cNvPr id="333" name="Прямая соединительная линия 2"/>
        <cdr:cNvCxnSpPr/>
        <cdr:nvPr/>
      </cdr:nvCxnSpPr>
      <cdr:spPr>
        <a:xfrm flipH="1">
          <a:off x="2279520" y="876960"/>
          <a:ext cx="1604520" cy="360"/>
        </a:xfrm>
        <a:prstGeom prst="straightConnector1">
          <a:avLst/>
        </a:prstGeom>
        <a:ln w="0">
          <a:solidFill>
            <a:srgbClr val="000000"/>
          </a:solidFill>
        </a:ln>
      </cdr:spPr>
    </cdr:cxnSp>
  </cdr:relSizeAnchor>
  <cdr:relSizeAnchor>
    <cdr:from>
      <cdr:x>0.699566160520607</cdr:x>
      <cdr:y>0.285958173282117</cdr:y>
    </cdr:from>
    <cdr:to>
      <cdr:x>0.729324837310195</cdr:x>
      <cdr:y>0.594110115236876</cdr:y>
    </cdr:to>
    <cdr:sp>
      <cdr:nvSpPr>
        <cdr:cNvPr id="334" name="Стрелка вниз 10"/>
        <cdr:cNvSpPr/>
      </cdr:nvSpPr>
      <cdr:spPr>
        <a:xfrm>
          <a:off x="3715200" y="964800"/>
          <a:ext cx="158040" cy="1039680"/>
        </a:xfrm>
        <a:prstGeom prst="downArrow">
          <a:avLst>
            <a:gd name="adj1" fmla="val 50000"/>
            <a:gd name="adj2" fmla="val 50000"/>
          </a:avLst>
        </a:prstGeom>
        <a:solidFill>
          <a:srgbClr val="00b050"/>
        </a:solidFill>
        <a:ln>
          <a:solidFill>
            <a:srgbClr val="af5c24"/>
          </a:solidFill>
        </a:ln>
      </cdr:spPr>
      <cdr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/>
      </cdr:style>
      <cdr:txBody>
        <a:bodyPr numCol="1" spcCol="0" vertOverflow="clip" lIns="90000" rIns="90000" tIns="45000" bIns="45000" anchor="t">
          <a:noAutofit/>
        </a:bodyPr>
        <a:p>
          <a:pPr>
            <a:lnSpc>
              <a:spcPct val="100000"/>
            </a:lnSpc>
          </a:pPr>
          <a:endParaRPr b="0" lang="ru-RU" sz="1800" spc="-1" strike="noStrike">
            <a:solidFill>
              <a:schemeClr val="lt1"/>
            </a:solidFill>
            <a:latin typeface="Calibri"/>
            <a:ea typeface="DejaVu Sans"/>
          </a:endParaRPr>
        </a:p>
      </cdr:txBody>
    </cdr:sp>
  </cdr:relSizeAnchor>
</c:userShape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&lt;верхний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 type="dt" idx="13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8" name="PlaceHolder 5"/>
          <p:cNvSpPr>
            <a:spLocks noGrp="1"/>
          </p:cNvSpPr>
          <p:nvPr>
            <p:ph type="ftr" idx="1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9" name="PlaceHolder 6"/>
          <p:cNvSpPr>
            <a:spLocks noGrp="1"/>
          </p:cNvSpPr>
          <p:nvPr>
            <p:ph type="sldNum" idx="1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792428CB-DB6A-4468-B878-B3CE00AA227B}" type="slidenum"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35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0" name="PlaceHolder 3"/>
          <p:cNvSpPr>
            <a:spLocks noGrp="1"/>
          </p:cNvSpPr>
          <p:nvPr>
            <p:ph type="sldNum" idx="16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DA6A8E2-D288-4A80-8885-B97CDC36AC7B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11669FC-9368-49C8-85B1-770BC1186CA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016A213-49EE-4E08-B42D-46728D8631E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B89E85D-B694-4D6F-BE21-33A5C22F61BF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CE83612-472F-40D3-A42D-E8C6E48EDE3A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17AB2B7-DBE7-4225-A5C4-7D7172A62C9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C2E2796-C2D7-4438-87F1-1ACE7395162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53581B7-ED35-4ADC-B557-ABBC008BADF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41EA8150-E5DE-4974-A317-88060EC2780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34583EBA-CD41-4910-9A81-6958C2BD8B5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280" cy="1106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C494CA19-1D9A-4452-86EA-2B3ADAB2068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FA2762A-FAC6-4CDB-80E1-CDC58CCE6E6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9125C6A-00E5-49F4-8D3B-117CFC5C41B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9CB834B-4472-401B-8266-1ED5BF4A5F9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476D7B62-03C7-4B46-954E-8A62C9F2D89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6965CC8-82B2-432A-9CE6-D6320FE5532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90873A94-4638-42EB-B16E-6070C10FAEBC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0C6CBBE-20F4-47F8-AD81-AD9A18991450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8EBAF223-15A1-4814-A3DC-EE82FE242C7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654BDF3F-61F6-499E-B54A-02284867E81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8DC65208-0B18-4624-989F-9A9CEE6DAD3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F3E82B13-1152-4081-831A-8E49B53A3D8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377C743A-211C-4C81-9E79-6E6E928AE9A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7FB2DE6-4548-40A3-BE43-217B2F5FD03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280" cy="1106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1E488E22-A047-4298-BE1F-1C328BECA49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8B4847A6-D156-45CA-BCB3-1E461040F41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05285A0A-9576-4C85-AA81-804CF978DBE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9BBC2C65-6227-43B5-9ACB-50F71B3AAE7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F791F0E0-0E59-4721-9A74-D1261B5F33F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90CF153F-5867-490A-91DA-CBB4518580B5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80A5A505-5AF0-4523-9A29-BBA80256704E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4984CD00-415D-4D98-AFEE-7278F4DF0A8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13397359-0F2C-45EE-8C50-8B4A5111FD3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EB68510F-BA3C-4BBA-9A04-AB95D99F765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5ED6E5F-DB0B-48C4-9EAD-ED1641DD278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06519EF3-B519-45D8-AD63-BB488F803CF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DEC1974C-1CBB-427D-840E-33A225E76B4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280" cy="1106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35356DAB-D2BD-47F8-9A33-D7E77EEA4BD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053D9564-28D9-4E4C-9776-A351B8F5805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57EB357D-399B-408D-9563-D8E407AC496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E5B89619-E151-47D7-9159-FA8F7F52C12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3A835057-80B5-48BC-ACC4-D3ED4D66D11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9654E900-A07A-4F17-8763-92B750F2CD41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94BC57DF-8101-402B-8AA9-874CCF33BBE2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3D13DEF-D7A0-4ECD-A7FF-86A854FD79B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280" cy="11064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4C0FD5F-B969-405C-B2AA-08544562C5A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8E5E51C-5F25-401C-8677-FF96858237A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0B6974E-0AB8-4BA4-A945-D3903570506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00E8B38-9B01-4864-841F-921B5EFECED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0708917-D2A0-4117-AD0D-2851449CBFB1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483BD6A-F208-4197-987E-4E56252D75C4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6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ftr" idx="7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ldNum" idx="8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A8111EC-0CF8-43C0-9F9B-350E6A6F768E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dt" idx="9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ftr" idx="10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sldNum" idx="11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A23F633-0385-465B-85A5-B044673185CC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dt" idx="12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chart" Target="../charts/chart1.xml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3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png"/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png"/><Relationship Id="rId6" Type="http://schemas.openxmlformats.org/officeDocument/2006/relationships/image" Target="../media/image21.jpeg"/><Relationship Id="rId7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png"/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6" Type="http://schemas.openxmlformats.org/officeDocument/2006/relationships/image" Target="../media/image25.png"/><Relationship Id="rId7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6.png"/><Relationship Id="rId3" Type="http://schemas.openxmlformats.org/officeDocument/2006/relationships/image" Target="../media/image26.png"/><Relationship Id="rId4" Type="http://schemas.openxmlformats.org/officeDocument/2006/relationships/image" Target="../media/image4.jpeg"/><Relationship Id="rId5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png"/><Relationship Id="rId3" Type="http://schemas.openxmlformats.org/officeDocument/2006/relationships/image" Target="../media/image7.jpeg"/><Relationship Id="rId4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8.png"/><Relationship Id="rId3" Type="http://schemas.openxmlformats.org/officeDocument/2006/relationships/image" Target="../media/image9.jpeg"/><Relationship Id="rId4" Type="http://schemas.openxmlformats.org/officeDocument/2006/relationships/image" Target="../media/image6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jpeg"/><Relationship Id="rId8" Type="http://schemas.openxmlformats.org/officeDocument/2006/relationships/image" Target="../media/image13.jpeg"/><Relationship Id="rId9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6.png"/><Relationship Id="rId8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png"/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diagramData" Target="../diagrams/data3.xml"/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6.png"/><Relationship Id="rId8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Рисунок 3" descr=""/>
          <p:cNvPicPr/>
          <p:nvPr/>
        </p:nvPicPr>
        <p:blipFill>
          <a:blip r:embed="rId1"/>
          <a:stretch/>
        </p:blipFill>
        <p:spPr>
          <a:xfrm>
            <a:off x="1942200" y="0"/>
            <a:ext cx="10249200" cy="6888600"/>
          </a:xfrm>
          <a:prstGeom prst="rect">
            <a:avLst/>
          </a:prstGeom>
          <a:ln w="0">
            <a:noFill/>
          </a:ln>
        </p:spPr>
      </p:pic>
      <p:sp>
        <p:nvSpPr>
          <p:cNvPr id="171" name="TextBox 4"/>
          <p:cNvSpPr/>
          <p:nvPr/>
        </p:nvSpPr>
        <p:spPr>
          <a:xfrm>
            <a:off x="612000" y="1978200"/>
            <a:ext cx="8594640" cy="130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4000" spc="-1" strike="noStrike">
                <a:solidFill>
                  <a:srgbClr val="3b4555"/>
                </a:solidFill>
                <a:latin typeface="Futura PT"/>
                <a:ea typeface="Futura PT"/>
              </a:rPr>
              <a:t> 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2" name="Рисунок 6" descr=""/>
          <p:cNvPicPr/>
          <p:nvPr/>
        </p:nvPicPr>
        <p:blipFill>
          <a:blip r:embed="rId2"/>
          <a:stretch/>
        </p:blipFill>
        <p:spPr>
          <a:xfrm>
            <a:off x="1361160" y="225000"/>
            <a:ext cx="1203480" cy="1007640"/>
          </a:xfrm>
          <a:prstGeom prst="rect">
            <a:avLst/>
          </a:prstGeom>
          <a:ln w="0">
            <a:noFill/>
          </a:ln>
        </p:spPr>
      </p:pic>
      <p:sp>
        <p:nvSpPr>
          <p:cNvPr id="173" name="Прямоугольник 1"/>
          <p:cNvSpPr/>
          <p:nvPr/>
        </p:nvSpPr>
        <p:spPr>
          <a:xfrm>
            <a:off x="122400" y="1445040"/>
            <a:ext cx="9161280" cy="264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«Оптимизация процесса приема заявлений на получение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адресной социальной помощи в виде новогоднего подарка в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b="1" lang="ru-RU" sz="28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МКУ «Центр социальной помощи семье и детям» Беловского городского округа» 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4" name="Рисунок 7" descr="сердечко.png"/>
          <p:cNvPicPr/>
          <p:nvPr/>
        </p:nvPicPr>
        <p:blipFill>
          <a:blip r:embed="rId3"/>
          <a:stretch/>
        </p:blipFill>
        <p:spPr>
          <a:xfrm>
            <a:off x="10803240" y="260280"/>
            <a:ext cx="978480" cy="864720"/>
          </a:xfrm>
          <a:prstGeom prst="rect">
            <a:avLst/>
          </a:prstGeom>
          <a:ln w="0">
            <a:noFill/>
          </a:ln>
        </p:spPr>
      </p:pic>
      <p:sp>
        <p:nvSpPr>
          <p:cNvPr id="175" name="Прямоугольник 10"/>
          <p:cNvSpPr/>
          <p:nvPr/>
        </p:nvSpPr>
        <p:spPr>
          <a:xfrm>
            <a:off x="-131760" y="5469120"/>
            <a:ext cx="60951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МКУ «Центр социальной помощи семье и детям» Беловского городского округа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6" name="Рисунок 11" descr="БеловоГО-ПП-04"/>
          <p:cNvPicPr/>
          <p:nvPr/>
        </p:nvPicPr>
        <p:blipFill>
          <a:blip r:embed="rId4"/>
          <a:stretch/>
        </p:blipFill>
        <p:spPr>
          <a:xfrm>
            <a:off x="430200" y="117000"/>
            <a:ext cx="751680" cy="111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Рисунок 4" descr=""/>
          <p:cNvPicPr/>
          <p:nvPr/>
        </p:nvPicPr>
        <p:blipFill>
          <a:blip r:embed="rId1"/>
          <a:stretch/>
        </p:blipFill>
        <p:spPr>
          <a:xfrm>
            <a:off x="-21240" y="-42480"/>
            <a:ext cx="617040" cy="1200960"/>
          </a:xfrm>
          <a:prstGeom prst="rect">
            <a:avLst/>
          </a:prstGeom>
          <a:ln w="0">
            <a:noFill/>
          </a:ln>
        </p:spPr>
      </p:pic>
      <p:sp>
        <p:nvSpPr>
          <p:cNvPr id="330" name="TextBox 5"/>
          <p:cNvSpPr/>
          <p:nvPr/>
        </p:nvSpPr>
        <p:spPr>
          <a:xfrm>
            <a:off x="803520" y="297720"/>
            <a:ext cx="10584000" cy="9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2f5597"/>
                </a:solidFill>
                <a:latin typeface="Times New Roman"/>
                <a:ea typeface="DejaVu Sans"/>
              </a:rPr>
              <a:t>Достигнутые результаты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1" name="Прямоугольник 14"/>
          <p:cNvSpPr/>
          <p:nvPr/>
        </p:nvSpPr>
        <p:spPr>
          <a:xfrm>
            <a:off x="941040" y="2187000"/>
            <a:ext cx="10309320" cy="228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332" name="Диаграмма 6"/>
          <p:cNvGraphicFramePr/>
          <p:nvPr/>
        </p:nvGraphicFramePr>
        <p:xfrm>
          <a:off x="287640" y="1984680"/>
          <a:ext cx="5310360" cy="3373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35" name="TextBox 1"/>
          <p:cNvSpPr/>
          <p:nvPr/>
        </p:nvSpPr>
        <p:spPr>
          <a:xfrm>
            <a:off x="596520" y="1184760"/>
            <a:ext cx="86580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Время на прием заявлений на получение адресной помощи в виде новогоднего подарка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6" name="TextBox 7"/>
          <p:cNvSpPr/>
          <p:nvPr/>
        </p:nvSpPr>
        <p:spPr>
          <a:xfrm>
            <a:off x="287640" y="5320800"/>
            <a:ext cx="1163196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Высвобожденное время позволило  увеличить количество обрабатываемых электронных заявлений в течение дня и снизить количество заявлений с неполными данными для принятия решения о предоставлении помощи.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37" name="Picture 2" descr=""/>
          <p:cNvPicPr/>
          <p:nvPr/>
        </p:nvPicPr>
        <p:blipFill>
          <a:blip r:embed="rId3"/>
          <a:stretch/>
        </p:blipFill>
        <p:spPr>
          <a:xfrm>
            <a:off x="10939320" y="293760"/>
            <a:ext cx="980280" cy="864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Рисунок 4" descr=""/>
          <p:cNvPicPr/>
          <p:nvPr/>
        </p:nvPicPr>
        <p:blipFill>
          <a:blip r:embed="rId1"/>
          <a:stretch/>
        </p:blipFill>
        <p:spPr>
          <a:xfrm>
            <a:off x="-21240" y="-42480"/>
            <a:ext cx="617040" cy="1200960"/>
          </a:xfrm>
          <a:prstGeom prst="rect">
            <a:avLst/>
          </a:prstGeom>
          <a:ln w="0">
            <a:noFill/>
          </a:ln>
        </p:spPr>
      </p:pic>
      <p:sp>
        <p:nvSpPr>
          <p:cNvPr id="339" name="Прямоугольник 2"/>
          <p:cNvSpPr/>
          <p:nvPr/>
        </p:nvSpPr>
        <p:spPr>
          <a:xfrm>
            <a:off x="488520" y="566640"/>
            <a:ext cx="3168360" cy="1208160"/>
          </a:xfrm>
          <a:prstGeom prst="rect">
            <a:avLst/>
          </a:prstGeom>
          <a:solidFill>
            <a:srgbClr val="ffffff"/>
          </a:solidFill>
          <a:ln>
            <a:solidFill>
              <a:srgbClr val="70ad4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a0b7ff"/>
                </a:solidFill>
                <a:latin typeface="Futura PT"/>
                <a:ea typeface="DejaVu Sans"/>
              </a:rPr>
              <a:t>Было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a0b7ff"/>
                </a:solidFill>
                <a:latin typeface="Futura PT"/>
                <a:ea typeface="DejaVu Sans"/>
              </a:rPr>
              <a:t>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0" name="Прямоугольник 3"/>
          <p:cNvSpPr/>
          <p:nvPr/>
        </p:nvSpPr>
        <p:spPr>
          <a:xfrm>
            <a:off x="5608800" y="306000"/>
            <a:ext cx="4957200" cy="1208160"/>
          </a:xfrm>
          <a:prstGeom prst="rect">
            <a:avLst/>
          </a:prstGeom>
          <a:solidFill>
            <a:srgbClr val="ffffff"/>
          </a:solidFill>
          <a:ln>
            <a:solidFill>
              <a:srgbClr val="70ad4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a0b7ff"/>
                </a:solidFill>
                <a:latin typeface="Futura PT"/>
                <a:ea typeface="DejaVu Sans"/>
              </a:rPr>
              <a:t>Стало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41" name="Picture 2" descr=""/>
          <p:cNvPicPr/>
          <p:nvPr/>
        </p:nvPicPr>
        <p:blipFill>
          <a:blip r:embed="rId2"/>
          <a:stretch/>
        </p:blipFill>
        <p:spPr>
          <a:xfrm>
            <a:off x="10938960" y="306000"/>
            <a:ext cx="980280" cy="864360"/>
          </a:xfrm>
          <a:prstGeom prst="rect">
            <a:avLst/>
          </a:prstGeom>
          <a:ln w="0">
            <a:noFill/>
          </a:ln>
        </p:spPr>
      </p:pic>
      <p:pic>
        <p:nvPicPr>
          <p:cNvPr id="342" name="Рисунок 1" descr=""/>
          <p:cNvPicPr/>
          <p:nvPr/>
        </p:nvPicPr>
        <p:blipFill>
          <a:blip r:embed="rId3"/>
          <a:srcRect l="0" t="0" r="28408" b="0"/>
          <a:stretch/>
        </p:blipFill>
        <p:spPr>
          <a:xfrm>
            <a:off x="661320" y="1987200"/>
            <a:ext cx="2823120" cy="1777320"/>
          </a:xfrm>
          <a:prstGeom prst="rect">
            <a:avLst/>
          </a:prstGeom>
          <a:ln w="0">
            <a:noFill/>
          </a:ln>
        </p:spPr>
      </p:pic>
      <p:pic>
        <p:nvPicPr>
          <p:cNvPr id="343" name="Рисунок 6" descr=""/>
          <p:cNvPicPr/>
          <p:nvPr/>
        </p:nvPicPr>
        <p:blipFill>
          <a:blip r:embed="rId4"/>
          <a:stretch/>
        </p:blipFill>
        <p:spPr>
          <a:xfrm>
            <a:off x="5742720" y="2053080"/>
            <a:ext cx="2097000" cy="4660920"/>
          </a:xfrm>
          <a:prstGeom prst="rect">
            <a:avLst/>
          </a:prstGeom>
          <a:ln w="0">
            <a:noFill/>
          </a:ln>
        </p:spPr>
      </p:pic>
      <p:pic>
        <p:nvPicPr>
          <p:cNvPr id="344" name="Рисунок 7" descr=""/>
          <p:cNvPicPr/>
          <p:nvPr/>
        </p:nvPicPr>
        <p:blipFill>
          <a:blip r:embed="rId5"/>
          <a:stretch/>
        </p:blipFill>
        <p:spPr>
          <a:xfrm>
            <a:off x="3485160" y="3977280"/>
            <a:ext cx="2009520" cy="2737080"/>
          </a:xfrm>
          <a:prstGeom prst="rect">
            <a:avLst/>
          </a:prstGeom>
          <a:ln w="0">
            <a:noFill/>
          </a:ln>
        </p:spPr>
      </p:pic>
      <p:pic>
        <p:nvPicPr>
          <p:cNvPr id="345" name="Рисунок 8" descr=""/>
          <p:cNvPicPr/>
          <p:nvPr/>
        </p:nvPicPr>
        <p:blipFill>
          <a:blip r:embed="rId6"/>
          <a:stretch/>
        </p:blipFill>
        <p:spPr>
          <a:xfrm>
            <a:off x="7947360" y="1987200"/>
            <a:ext cx="4088160" cy="3066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Рисунок 4" descr=""/>
          <p:cNvPicPr/>
          <p:nvPr/>
        </p:nvPicPr>
        <p:blipFill>
          <a:blip r:embed="rId1"/>
          <a:stretch/>
        </p:blipFill>
        <p:spPr>
          <a:xfrm>
            <a:off x="-21240" y="-42480"/>
            <a:ext cx="617040" cy="1200960"/>
          </a:xfrm>
          <a:prstGeom prst="rect">
            <a:avLst/>
          </a:prstGeom>
          <a:ln w="0">
            <a:noFill/>
          </a:ln>
        </p:spPr>
      </p:pic>
      <p:pic>
        <p:nvPicPr>
          <p:cNvPr id="347" name="Picture 2" descr=""/>
          <p:cNvPicPr/>
          <p:nvPr/>
        </p:nvPicPr>
        <p:blipFill>
          <a:blip r:embed="rId2"/>
          <a:stretch/>
        </p:blipFill>
        <p:spPr>
          <a:xfrm>
            <a:off x="10938960" y="306000"/>
            <a:ext cx="980280" cy="864360"/>
          </a:xfrm>
          <a:prstGeom prst="rect">
            <a:avLst/>
          </a:prstGeom>
          <a:ln w="0">
            <a:noFill/>
          </a:ln>
        </p:spPr>
      </p:pic>
      <p:sp>
        <p:nvSpPr>
          <p:cNvPr id="348" name="TextBox 1"/>
          <p:cNvSpPr/>
          <p:nvPr/>
        </p:nvSpPr>
        <p:spPr>
          <a:xfrm>
            <a:off x="3111480" y="558360"/>
            <a:ext cx="419112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2060"/>
                </a:solidFill>
                <a:latin typeface="Calibri"/>
                <a:ea typeface="DejaVu Sans"/>
              </a:rPr>
              <a:t>Работа над проектом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49" name="Рисунок 2" descr=""/>
          <p:cNvPicPr/>
          <p:nvPr/>
        </p:nvPicPr>
        <p:blipFill>
          <a:blip r:embed="rId3"/>
          <a:srcRect l="16179" t="3138" r="0" b="0"/>
          <a:stretch/>
        </p:blipFill>
        <p:spPr>
          <a:xfrm>
            <a:off x="287640" y="1117440"/>
            <a:ext cx="3309120" cy="2873880"/>
          </a:xfrm>
          <a:prstGeom prst="rect">
            <a:avLst/>
          </a:prstGeom>
          <a:ln w="0">
            <a:noFill/>
          </a:ln>
        </p:spPr>
      </p:pic>
      <p:pic>
        <p:nvPicPr>
          <p:cNvPr id="350" name="Рисунок 3" descr=""/>
          <p:cNvPicPr/>
          <p:nvPr/>
        </p:nvPicPr>
        <p:blipFill>
          <a:blip r:embed="rId4"/>
          <a:srcRect l="0" t="20279" r="0" b="0"/>
          <a:stretch/>
        </p:blipFill>
        <p:spPr>
          <a:xfrm>
            <a:off x="2360520" y="3723840"/>
            <a:ext cx="2931120" cy="3112200"/>
          </a:xfrm>
          <a:prstGeom prst="rect">
            <a:avLst/>
          </a:prstGeom>
          <a:ln w="0">
            <a:noFill/>
          </a:ln>
        </p:spPr>
      </p:pic>
      <p:pic>
        <p:nvPicPr>
          <p:cNvPr id="351" name="Рисунок 5" descr=""/>
          <p:cNvPicPr/>
          <p:nvPr/>
        </p:nvPicPr>
        <p:blipFill>
          <a:blip r:embed="rId5"/>
          <a:stretch/>
        </p:blipFill>
        <p:spPr>
          <a:xfrm>
            <a:off x="5371560" y="1130760"/>
            <a:ext cx="3792600" cy="2847240"/>
          </a:xfrm>
          <a:prstGeom prst="rect">
            <a:avLst/>
          </a:prstGeom>
          <a:ln w="0">
            <a:noFill/>
          </a:ln>
        </p:spPr>
      </p:pic>
      <p:pic>
        <p:nvPicPr>
          <p:cNvPr id="352" name="" descr=""/>
          <p:cNvPicPr/>
          <p:nvPr/>
        </p:nvPicPr>
        <p:blipFill>
          <a:blip r:embed="rId6"/>
          <a:stretch/>
        </p:blipFill>
        <p:spPr>
          <a:xfrm>
            <a:off x="5580000" y="4052160"/>
            <a:ext cx="5391360" cy="2427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Рисунок 3" descr=""/>
          <p:cNvPicPr/>
          <p:nvPr/>
        </p:nvPicPr>
        <p:blipFill>
          <a:blip r:embed="rId1"/>
          <a:stretch/>
        </p:blipFill>
        <p:spPr>
          <a:xfrm>
            <a:off x="1848240" y="-31320"/>
            <a:ext cx="10215360" cy="6888600"/>
          </a:xfrm>
          <a:prstGeom prst="rect">
            <a:avLst/>
          </a:prstGeom>
          <a:ln w="0">
            <a:noFill/>
          </a:ln>
        </p:spPr>
      </p:pic>
      <p:sp>
        <p:nvSpPr>
          <p:cNvPr id="354" name="TextBox 4"/>
          <p:cNvSpPr/>
          <p:nvPr/>
        </p:nvSpPr>
        <p:spPr>
          <a:xfrm>
            <a:off x="338400" y="4495320"/>
            <a:ext cx="9549360" cy="69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  <a:scene3d>
              <a:camera prst="orthographicFront">
                <a:rot lat="0" lon="0" rev="0"/>
              </a:camera>
              <a:lightRig dir="t" rig="contrasting">
                <a:rot lat="0" lon="0" rev="4500000"/>
              </a:lightRig>
            </a:scene3d>
            <a:sp3d contourW="6350" prstMaterial="metal">
              <a:bevelT prst="relaxedInset" w="127000" h="31750"/>
              <a:contourClr>
                <a:schemeClr val="accent1"/>
              </a:contourClr>
            </a:sp3d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ru-RU" sz="4000" spc="-1" strike="noStrike">
                <a:solidFill>
                  <a:schemeClr val="accent1">
                    <a:lumMod val="75000"/>
                  </a:schemeClr>
                </a:solidFill>
                <a:latin typeface="Times New Roman"/>
                <a:ea typeface="DejaVu Sans"/>
              </a:rPr>
              <a:t>Спасибо за внимание</a:t>
            </a:r>
            <a:r>
              <a:rPr b="1" lang="ru-RU" sz="4000" spc="-1" strike="noStrike" cap="all">
                <a:solidFill>
                  <a:srgbClr val="446ac4"/>
                </a:solidFill>
                <a:latin typeface="Futura PT Light"/>
                <a:ea typeface="DejaVu Sans"/>
              </a:rPr>
              <a:t>!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55" name="Picture 2" descr=""/>
          <p:cNvPicPr/>
          <p:nvPr/>
        </p:nvPicPr>
        <p:blipFill>
          <a:blip r:embed="rId2"/>
          <a:stretch/>
        </p:blipFill>
        <p:spPr>
          <a:xfrm>
            <a:off x="10832040" y="454320"/>
            <a:ext cx="980280" cy="864360"/>
          </a:xfrm>
          <a:prstGeom prst="rect">
            <a:avLst/>
          </a:prstGeom>
          <a:ln w="0">
            <a:noFill/>
          </a:ln>
        </p:spPr>
      </p:pic>
      <p:pic>
        <p:nvPicPr>
          <p:cNvPr id="356" name="Picture 3" descr=""/>
          <p:cNvPicPr/>
          <p:nvPr/>
        </p:nvPicPr>
        <p:blipFill>
          <a:blip r:embed="rId3"/>
          <a:stretch/>
        </p:blipFill>
        <p:spPr>
          <a:xfrm>
            <a:off x="338400" y="304560"/>
            <a:ext cx="1230840" cy="1280160"/>
          </a:xfrm>
          <a:prstGeom prst="rect">
            <a:avLst/>
          </a:prstGeom>
          <a:ln w="0">
            <a:noFill/>
          </a:ln>
        </p:spPr>
      </p:pic>
      <p:pic>
        <p:nvPicPr>
          <p:cNvPr id="357" name="Рисунок 5" descr="БеловоГО-ПП-04"/>
          <p:cNvPicPr/>
          <p:nvPr/>
        </p:nvPicPr>
        <p:blipFill>
          <a:blip r:embed="rId4"/>
          <a:stretch/>
        </p:blipFill>
        <p:spPr>
          <a:xfrm>
            <a:off x="1848240" y="299520"/>
            <a:ext cx="928080" cy="1285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Рисунок 4" descr=""/>
          <p:cNvPicPr/>
          <p:nvPr/>
        </p:nvPicPr>
        <p:blipFill>
          <a:blip r:embed="rId1"/>
          <a:stretch/>
        </p:blipFill>
        <p:spPr>
          <a:xfrm>
            <a:off x="-21240" y="-42480"/>
            <a:ext cx="617040" cy="1200960"/>
          </a:xfrm>
          <a:prstGeom prst="rect">
            <a:avLst/>
          </a:prstGeom>
          <a:ln w="0">
            <a:noFill/>
          </a:ln>
        </p:spPr>
      </p:pic>
      <p:sp>
        <p:nvSpPr>
          <p:cNvPr id="178" name="TextBox 5"/>
          <p:cNvSpPr/>
          <p:nvPr/>
        </p:nvSpPr>
        <p:spPr>
          <a:xfrm>
            <a:off x="803520" y="265680"/>
            <a:ext cx="1058400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accent1">
                    <a:lumMod val="75000"/>
                  </a:schemeClr>
                </a:solidFill>
                <a:latin typeface="Times New Roman"/>
                <a:ea typeface="DejaVu Sans"/>
              </a:rPr>
              <a:t>Паспорт проекта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79" name="Прямая соединительная линия 9"/>
          <p:cNvCxnSpPr/>
          <p:nvPr/>
        </p:nvCxnSpPr>
        <p:spPr>
          <a:xfrm>
            <a:off x="3049200" y="897480"/>
            <a:ext cx="6035040" cy="720"/>
          </a:xfrm>
          <a:prstGeom prst="straightConnector1">
            <a:avLst/>
          </a:prstGeom>
          <a:ln w="12700">
            <a:solidFill>
              <a:srgbClr val="3b4555"/>
            </a:solidFill>
            <a:round/>
          </a:ln>
        </p:spPr>
      </p:cxnSp>
      <p:sp>
        <p:nvSpPr>
          <p:cNvPr id="180" name="Прямоугольник 14"/>
          <p:cNvSpPr/>
          <p:nvPr/>
        </p:nvSpPr>
        <p:spPr>
          <a:xfrm rot="19704600">
            <a:off x="934920" y="2189160"/>
            <a:ext cx="10309320" cy="228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1" name="Picture 2" descr=""/>
          <p:cNvPicPr/>
          <p:nvPr/>
        </p:nvPicPr>
        <p:blipFill>
          <a:blip r:embed="rId2"/>
          <a:stretch/>
        </p:blipFill>
        <p:spPr>
          <a:xfrm>
            <a:off x="11180520" y="110520"/>
            <a:ext cx="980280" cy="864360"/>
          </a:xfrm>
          <a:prstGeom prst="rect">
            <a:avLst/>
          </a:prstGeom>
          <a:ln w="0">
            <a:noFill/>
          </a:ln>
        </p:spPr>
      </p:pic>
      <p:pic>
        <p:nvPicPr>
          <p:cNvPr id="182" name="Рисунок 3" descr=""/>
          <p:cNvPicPr/>
          <p:nvPr/>
        </p:nvPicPr>
        <p:blipFill>
          <a:blip r:embed="rId3"/>
          <a:stretch/>
        </p:blipFill>
        <p:spPr>
          <a:xfrm>
            <a:off x="803520" y="1137600"/>
            <a:ext cx="9699120" cy="5600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Рисунок 4" descr=""/>
          <p:cNvPicPr/>
          <p:nvPr/>
        </p:nvPicPr>
        <p:blipFill>
          <a:blip r:embed="rId1"/>
          <a:stretch/>
        </p:blipFill>
        <p:spPr>
          <a:xfrm>
            <a:off x="-21240" y="-42480"/>
            <a:ext cx="617040" cy="1200960"/>
          </a:xfrm>
          <a:prstGeom prst="rect">
            <a:avLst/>
          </a:prstGeom>
          <a:ln w="0">
            <a:noFill/>
          </a:ln>
        </p:spPr>
      </p:pic>
      <p:sp>
        <p:nvSpPr>
          <p:cNvPr id="184" name="TextBox 5"/>
          <p:cNvSpPr/>
          <p:nvPr/>
        </p:nvSpPr>
        <p:spPr>
          <a:xfrm>
            <a:off x="1653480" y="179280"/>
            <a:ext cx="8594280" cy="120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  <a:scene3d>
              <a:camera prst="orthographicFront">
                <a:rot lat="0" lon="0" rev="0"/>
              </a:camera>
              <a:lightRig dir="t" rig="contrasting">
                <a:rot lat="0" lon="0" rev="4500000"/>
              </a:lightRig>
            </a:scene3d>
            <a:sp3d contourW="6350" prstMaterial="metal">
              <a:bevelT prst="relaxedInset" w="127000" h="31750"/>
              <a:contourClr>
                <a:schemeClr val="accent1"/>
              </a:contourClr>
            </a:sp3d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accent1">
                    <a:lumMod val="75000"/>
                  </a:schemeClr>
                </a:solidFill>
                <a:latin typeface="Times New Roman"/>
                <a:ea typeface="DejaVu Sans"/>
              </a:rPr>
              <a:t>Команда проекта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41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85" name="Прямая соединительная линия 9"/>
          <p:cNvCxnSpPr/>
          <p:nvPr/>
        </p:nvCxnSpPr>
        <p:spPr>
          <a:xfrm>
            <a:off x="2823840" y="827280"/>
            <a:ext cx="6035040" cy="720"/>
          </a:xfrm>
          <a:prstGeom prst="straightConnector1">
            <a:avLst/>
          </a:prstGeom>
          <a:ln w="12700">
            <a:solidFill>
              <a:srgbClr val="3b4555"/>
            </a:solidFill>
            <a:round/>
          </a:ln>
        </p:spPr>
      </p:cxnSp>
      <p:pic>
        <p:nvPicPr>
          <p:cNvPr id="186" name="Picture 4" descr=""/>
          <p:cNvPicPr/>
          <p:nvPr/>
        </p:nvPicPr>
        <p:blipFill>
          <a:blip r:embed="rId2"/>
          <a:stretch/>
        </p:blipFill>
        <p:spPr>
          <a:xfrm>
            <a:off x="2339640" y="1360440"/>
            <a:ext cx="551880" cy="551880"/>
          </a:xfrm>
          <a:prstGeom prst="rect">
            <a:avLst/>
          </a:prstGeom>
          <a:ln w="0">
            <a:noFill/>
          </a:ln>
        </p:spPr>
      </p:pic>
      <p:sp>
        <p:nvSpPr>
          <p:cNvPr id="187" name="Прямоугольник 1"/>
          <p:cNvSpPr/>
          <p:nvPr/>
        </p:nvSpPr>
        <p:spPr>
          <a:xfrm>
            <a:off x="3272400" y="1331280"/>
            <a:ext cx="6033600" cy="55188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600" spc="-1" strike="noStrike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Futura PT"/>
                <a:ea typeface="DejaVu Sans"/>
              </a:rPr>
              <a:t>  </a:t>
            </a:r>
            <a:r>
              <a:rPr b="1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Соловьева Елена Геннадьевна заместитель </a:t>
            </a: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директор МКУ ЦСПСиД– РУКОВОДИТЕЛЬ ПРОЕКТА 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Прямоугольник 13"/>
          <p:cNvSpPr/>
          <p:nvPr/>
        </p:nvSpPr>
        <p:spPr>
          <a:xfrm>
            <a:off x="6989760" y="2023920"/>
            <a:ext cx="3067200" cy="62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Ноговицина О.П.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Заведующий отделением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Прямоугольник 15"/>
          <p:cNvSpPr/>
          <p:nvPr/>
        </p:nvSpPr>
        <p:spPr>
          <a:xfrm>
            <a:off x="2339640" y="4682160"/>
            <a:ext cx="3067200" cy="473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Кобзева З.С.</a:t>
            </a: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–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заведующий отделением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Прямоугольник 19"/>
          <p:cNvSpPr/>
          <p:nvPr/>
        </p:nvSpPr>
        <p:spPr>
          <a:xfrm>
            <a:off x="6885360" y="3686040"/>
            <a:ext cx="3782160" cy="430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Зуева О.А.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специалист по социальной работе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1" name="Picture 4" descr="F:\Облоко\Бережливое производство\IMG_20201102_092823.jpg"/>
          <p:cNvPicPr/>
          <p:nvPr/>
        </p:nvPicPr>
        <p:blipFill>
          <a:blip r:embed="rId3"/>
          <a:stretch/>
        </p:blipFill>
        <p:spPr>
          <a:xfrm>
            <a:off x="9863640" y="1331280"/>
            <a:ext cx="1788120" cy="2026440"/>
          </a:xfrm>
          <a:prstGeom prst="rect">
            <a:avLst/>
          </a:prstGeom>
          <a:ln w="0">
            <a:noFill/>
          </a:ln>
        </p:spPr>
      </p:pic>
      <p:pic>
        <p:nvPicPr>
          <p:cNvPr id="192" name="Picture 2" descr=""/>
          <p:cNvPicPr/>
          <p:nvPr/>
        </p:nvPicPr>
        <p:blipFill>
          <a:blip r:embed="rId4"/>
          <a:stretch/>
        </p:blipFill>
        <p:spPr>
          <a:xfrm>
            <a:off x="10824840" y="354960"/>
            <a:ext cx="980280" cy="864360"/>
          </a:xfrm>
          <a:prstGeom prst="rect">
            <a:avLst/>
          </a:prstGeom>
          <a:ln w="0">
            <a:noFill/>
          </a:ln>
        </p:spPr>
      </p:pic>
      <p:pic>
        <p:nvPicPr>
          <p:cNvPr id="193" name="Рисунок 6" descr=""/>
          <p:cNvPicPr/>
          <p:nvPr/>
        </p:nvPicPr>
        <p:blipFill>
          <a:blip r:embed="rId5"/>
          <a:stretch/>
        </p:blipFill>
        <p:spPr>
          <a:xfrm>
            <a:off x="1225800" y="934200"/>
            <a:ext cx="1757880" cy="2346840"/>
          </a:xfrm>
          <a:prstGeom prst="rect">
            <a:avLst/>
          </a:prstGeom>
          <a:ln w="0">
            <a:noFill/>
          </a:ln>
        </p:spPr>
      </p:pic>
      <p:pic>
        <p:nvPicPr>
          <p:cNvPr id="194" name="Рисунок 8" descr=""/>
          <p:cNvPicPr/>
          <p:nvPr/>
        </p:nvPicPr>
        <p:blipFill>
          <a:blip r:embed="rId6"/>
          <a:stretch/>
        </p:blipFill>
        <p:spPr>
          <a:xfrm>
            <a:off x="694440" y="3800880"/>
            <a:ext cx="1877040" cy="2511000"/>
          </a:xfrm>
          <a:prstGeom prst="rect">
            <a:avLst/>
          </a:prstGeom>
          <a:ln w="0">
            <a:noFill/>
          </a:ln>
        </p:spPr>
      </p:pic>
      <p:sp>
        <p:nvSpPr>
          <p:cNvPr id="195" name="Прямоугольник 18"/>
          <p:cNvSpPr/>
          <p:nvPr/>
        </p:nvSpPr>
        <p:spPr>
          <a:xfrm>
            <a:off x="5951160" y="5583600"/>
            <a:ext cx="3782160" cy="430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Исмалиева Д.В.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специалист по социальной работе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6" name="Рисунок 11" descr=""/>
          <p:cNvPicPr/>
          <p:nvPr/>
        </p:nvPicPr>
        <p:blipFill>
          <a:blip r:embed="rId7"/>
          <a:stretch/>
        </p:blipFill>
        <p:spPr>
          <a:xfrm>
            <a:off x="5407560" y="2748600"/>
            <a:ext cx="1747080" cy="2305800"/>
          </a:xfrm>
          <a:prstGeom prst="rect">
            <a:avLst/>
          </a:prstGeom>
          <a:ln w="0">
            <a:noFill/>
          </a:ln>
        </p:spPr>
      </p:pic>
      <p:pic>
        <p:nvPicPr>
          <p:cNvPr id="197" name="Рисунок 12" descr=""/>
          <p:cNvPicPr/>
          <p:nvPr/>
        </p:nvPicPr>
        <p:blipFill>
          <a:blip r:embed="rId8"/>
          <a:stretch/>
        </p:blipFill>
        <p:spPr>
          <a:xfrm>
            <a:off x="9723240" y="4397040"/>
            <a:ext cx="1727280" cy="2303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Рисунок 4" descr=""/>
          <p:cNvPicPr/>
          <p:nvPr/>
        </p:nvPicPr>
        <p:blipFill>
          <a:blip r:embed="rId1"/>
          <a:stretch/>
        </p:blipFill>
        <p:spPr>
          <a:xfrm>
            <a:off x="-21240" y="-720"/>
            <a:ext cx="617040" cy="1200960"/>
          </a:xfrm>
          <a:prstGeom prst="rect">
            <a:avLst/>
          </a:prstGeom>
          <a:ln w="0">
            <a:noFill/>
          </a:ln>
        </p:spPr>
      </p:pic>
      <p:sp>
        <p:nvSpPr>
          <p:cNvPr id="199" name="TextBox 5"/>
          <p:cNvSpPr/>
          <p:nvPr/>
        </p:nvSpPr>
        <p:spPr>
          <a:xfrm>
            <a:off x="838080" y="196200"/>
            <a:ext cx="10791360" cy="9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2f5597"/>
                </a:solidFill>
                <a:latin typeface="Times New Roman"/>
                <a:ea typeface="DejaVu Sans"/>
              </a:rPr>
              <a:t>Карта текущего состояния процесса (сек.)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00" name="Прямая со стрелкой 6"/>
          <p:cNvCxnSpPr/>
          <p:nvPr/>
        </p:nvCxnSpPr>
        <p:spPr>
          <a:xfrm>
            <a:off x="4331160" y="1600560"/>
            <a:ext cx="819360" cy="2520"/>
          </a:xfrm>
          <a:prstGeom prst="straightConnector1">
            <a:avLst/>
          </a:prstGeom>
          <a:ln w="0">
            <a:solidFill>
              <a:srgbClr val="4472c4"/>
            </a:solidFill>
            <a:tailEnd len="med" type="triangle" w="med"/>
          </a:ln>
        </p:spPr>
      </p:cxnSp>
      <p:cxnSp>
        <p:nvCxnSpPr>
          <p:cNvPr id="201" name="Прямая со стрелкой 7"/>
          <p:cNvCxnSpPr/>
          <p:nvPr/>
        </p:nvCxnSpPr>
        <p:spPr>
          <a:xfrm>
            <a:off x="6503040" y="1366560"/>
            <a:ext cx="450720" cy="720"/>
          </a:xfrm>
          <a:prstGeom prst="straightConnector1">
            <a:avLst/>
          </a:prstGeom>
          <a:ln w="0">
            <a:solidFill>
              <a:srgbClr val="4472c4"/>
            </a:solidFill>
            <a:tailEnd len="med" type="triangle" w="med"/>
          </a:ln>
        </p:spPr>
      </p:cxnSp>
      <p:cxnSp>
        <p:nvCxnSpPr>
          <p:cNvPr id="202" name="Прямая со стрелкой 13"/>
          <p:cNvCxnSpPr/>
          <p:nvPr/>
        </p:nvCxnSpPr>
        <p:spPr>
          <a:xfrm>
            <a:off x="37350360" y="5760720"/>
            <a:ext cx="318240" cy="720"/>
          </a:xfrm>
          <a:prstGeom prst="straightConnector1">
            <a:avLst/>
          </a:prstGeom>
          <a:ln w="0">
            <a:solidFill>
              <a:srgbClr val="4472c4"/>
            </a:solidFill>
            <a:tailEnd len="med" type="triangle" w="med"/>
          </a:ln>
        </p:spPr>
      </p:cxnSp>
      <p:cxnSp>
        <p:nvCxnSpPr>
          <p:cNvPr id="203" name="Прямая со стрелкой 14"/>
          <p:cNvCxnSpPr/>
          <p:nvPr/>
        </p:nvCxnSpPr>
        <p:spPr>
          <a:xfrm>
            <a:off x="39509640" y="5760720"/>
            <a:ext cx="318240" cy="720"/>
          </a:xfrm>
          <a:prstGeom prst="straightConnector1">
            <a:avLst/>
          </a:prstGeom>
          <a:ln w="0">
            <a:solidFill>
              <a:srgbClr val="4472c4"/>
            </a:solidFill>
            <a:tailEnd len="med" type="triangle" w="med"/>
          </a:ln>
        </p:spPr>
      </p:cxnSp>
      <p:cxnSp>
        <p:nvCxnSpPr>
          <p:cNvPr id="204" name="Прямая со стрелкой 15"/>
          <p:cNvCxnSpPr/>
          <p:nvPr/>
        </p:nvCxnSpPr>
        <p:spPr>
          <a:xfrm>
            <a:off x="41668560" y="5760720"/>
            <a:ext cx="318240" cy="720"/>
          </a:xfrm>
          <a:prstGeom prst="straightConnector1">
            <a:avLst/>
          </a:prstGeom>
          <a:ln w="0">
            <a:solidFill>
              <a:srgbClr val="4472c4"/>
            </a:solidFill>
            <a:tailEnd len="med" type="triangle" w="med"/>
          </a:ln>
        </p:spPr>
      </p:cxnSp>
      <p:cxnSp>
        <p:nvCxnSpPr>
          <p:cNvPr id="205" name="Прямая со стрелкой 16"/>
          <p:cNvCxnSpPr/>
          <p:nvPr/>
        </p:nvCxnSpPr>
        <p:spPr>
          <a:xfrm>
            <a:off x="43827480" y="5760720"/>
            <a:ext cx="318240" cy="720"/>
          </a:xfrm>
          <a:prstGeom prst="straightConnector1">
            <a:avLst/>
          </a:prstGeom>
          <a:ln w="0">
            <a:solidFill>
              <a:srgbClr val="4472c4"/>
            </a:solidFill>
            <a:tailEnd len="med" type="triangle" w="med"/>
          </a:ln>
        </p:spPr>
      </p:cxnSp>
      <p:cxnSp>
        <p:nvCxnSpPr>
          <p:cNvPr id="206" name="Прямая со стрелкой 17"/>
          <p:cNvCxnSpPr/>
          <p:nvPr/>
        </p:nvCxnSpPr>
        <p:spPr>
          <a:xfrm>
            <a:off x="45986400" y="5760720"/>
            <a:ext cx="318240" cy="720"/>
          </a:xfrm>
          <a:prstGeom prst="straightConnector1">
            <a:avLst/>
          </a:prstGeom>
          <a:ln w="0">
            <a:solidFill>
              <a:srgbClr val="4472c4"/>
            </a:solidFill>
            <a:tailEnd len="med" type="triangle" w="med"/>
          </a:ln>
        </p:spPr>
      </p:cxnSp>
      <p:cxnSp>
        <p:nvCxnSpPr>
          <p:cNvPr id="207" name="Прямая со стрелкой 18"/>
          <p:cNvCxnSpPr/>
          <p:nvPr/>
        </p:nvCxnSpPr>
        <p:spPr>
          <a:xfrm>
            <a:off x="48145680" y="5760720"/>
            <a:ext cx="318240" cy="720"/>
          </a:xfrm>
          <a:prstGeom prst="straightConnector1">
            <a:avLst/>
          </a:prstGeom>
          <a:ln w="0">
            <a:solidFill>
              <a:srgbClr val="4472c4"/>
            </a:solidFill>
            <a:tailEnd len="med" type="triangle" w="med"/>
          </a:ln>
        </p:spPr>
      </p:cxnSp>
      <p:cxnSp>
        <p:nvCxnSpPr>
          <p:cNvPr id="208" name="Прямая со стрелкой 19"/>
          <p:cNvCxnSpPr/>
          <p:nvPr/>
        </p:nvCxnSpPr>
        <p:spPr>
          <a:xfrm>
            <a:off x="50304600" y="5760720"/>
            <a:ext cx="318240" cy="720"/>
          </a:xfrm>
          <a:prstGeom prst="straightConnector1">
            <a:avLst/>
          </a:prstGeom>
          <a:ln w="0">
            <a:solidFill>
              <a:srgbClr val="4472c4"/>
            </a:solidFill>
            <a:tailEnd len="med" type="triangle" w="med"/>
          </a:ln>
        </p:spPr>
      </p:cxnSp>
      <p:cxnSp>
        <p:nvCxnSpPr>
          <p:cNvPr id="209" name="Прямая со стрелкой 20"/>
          <p:cNvCxnSpPr/>
          <p:nvPr/>
        </p:nvCxnSpPr>
        <p:spPr>
          <a:xfrm>
            <a:off x="52463520" y="5760720"/>
            <a:ext cx="318240" cy="720"/>
          </a:xfrm>
          <a:prstGeom prst="straightConnector1">
            <a:avLst/>
          </a:prstGeom>
          <a:ln w="0">
            <a:solidFill>
              <a:srgbClr val="4472c4"/>
            </a:solidFill>
            <a:tailEnd len="med" type="triangle" w="med"/>
          </a:ln>
        </p:spPr>
      </p:cxnSp>
      <p:cxnSp>
        <p:nvCxnSpPr>
          <p:cNvPr id="210" name="Прямая со стрелкой 22"/>
          <p:cNvCxnSpPr/>
          <p:nvPr/>
        </p:nvCxnSpPr>
        <p:spPr>
          <a:xfrm>
            <a:off x="28714680" y="5760720"/>
            <a:ext cx="318240" cy="720"/>
          </a:xfrm>
          <a:prstGeom prst="straightConnector1">
            <a:avLst/>
          </a:prstGeom>
          <a:ln w="0">
            <a:solidFill>
              <a:srgbClr val="4472c4"/>
            </a:solidFill>
            <a:tailEnd len="med" type="triangle" w="med"/>
          </a:ln>
        </p:spPr>
      </p:cxnSp>
      <p:cxnSp>
        <p:nvCxnSpPr>
          <p:cNvPr id="211" name="Прямая со стрелкой 23"/>
          <p:cNvCxnSpPr/>
          <p:nvPr/>
        </p:nvCxnSpPr>
        <p:spPr>
          <a:xfrm>
            <a:off x="30873600" y="5760720"/>
            <a:ext cx="318240" cy="720"/>
          </a:xfrm>
          <a:prstGeom prst="straightConnector1">
            <a:avLst/>
          </a:prstGeom>
          <a:ln w="0">
            <a:solidFill>
              <a:srgbClr val="4472c4"/>
            </a:solidFill>
            <a:tailEnd len="med" type="triangle" w="med"/>
          </a:ln>
        </p:spPr>
      </p:cxnSp>
      <p:cxnSp>
        <p:nvCxnSpPr>
          <p:cNvPr id="212" name="Прямая со стрелкой 24"/>
          <p:cNvCxnSpPr/>
          <p:nvPr/>
        </p:nvCxnSpPr>
        <p:spPr>
          <a:xfrm>
            <a:off x="33032520" y="5760720"/>
            <a:ext cx="318240" cy="720"/>
          </a:xfrm>
          <a:prstGeom prst="straightConnector1">
            <a:avLst/>
          </a:prstGeom>
          <a:ln w="0">
            <a:solidFill>
              <a:srgbClr val="4472c4"/>
            </a:solidFill>
            <a:tailEnd len="med" type="triangle" w="med"/>
          </a:ln>
        </p:spPr>
      </p:cxnSp>
      <p:cxnSp>
        <p:nvCxnSpPr>
          <p:cNvPr id="213" name="Прямая со стрелкой 25"/>
          <p:cNvCxnSpPr/>
          <p:nvPr/>
        </p:nvCxnSpPr>
        <p:spPr>
          <a:xfrm>
            <a:off x="35191440" y="5760720"/>
            <a:ext cx="318240" cy="720"/>
          </a:xfrm>
          <a:prstGeom prst="straightConnector1">
            <a:avLst/>
          </a:prstGeom>
          <a:ln w="0">
            <a:solidFill>
              <a:srgbClr val="4472c4"/>
            </a:solidFill>
            <a:tailEnd len="med" type="triangle" w="med"/>
          </a:ln>
        </p:spPr>
      </p:cxnSp>
      <p:cxnSp>
        <p:nvCxnSpPr>
          <p:cNvPr id="214" name="Прямая со стрелкой 26"/>
          <p:cNvCxnSpPr/>
          <p:nvPr/>
        </p:nvCxnSpPr>
        <p:spPr>
          <a:xfrm>
            <a:off x="37350360" y="5760720"/>
            <a:ext cx="318240" cy="720"/>
          </a:xfrm>
          <a:prstGeom prst="straightConnector1">
            <a:avLst/>
          </a:prstGeom>
          <a:ln w="0">
            <a:solidFill>
              <a:srgbClr val="4472c4"/>
            </a:solidFill>
            <a:tailEnd len="med" type="triangle" w="med"/>
          </a:ln>
        </p:spPr>
      </p:cxnSp>
      <p:cxnSp>
        <p:nvCxnSpPr>
          <p:cNvPr id="215" name="Прямая со стрелкой 27"/>
          <p:cNvCxnSpPr/>
          <p:nvPr/>
        </p:nvCxnSpPr>
        <p:spPr>
          <a:xfrm>
            <a:off x="39509640" y="5760720"/>
            <a:ext cx="318240" cy="720"/>
          </a:xfrm>
          <a:prstGeom prst="straightConnector1">
            <a:avLst/>
          </a:prstGeom>
          <a:ln w="0">
            <a:solidFill>
              <a:srgbClr val="4472c4"/>
            </a:solidFill>
            <a:tailEnd len="med" type="triangle" w="med"/>
          </a:ln>
        </p:spPr>
      </p:cxnSp>
      <p:cxnSp>
        <p:nvCxnSpPr>
          <p:cNvPr id="216" name="Прямая со стрелкой 28"/>
          <p:cNvCxnSpPr/>
          <p:nvPr/>
        </p:nvCxnSpPr>
        <p:spPr>
          <a:xfrm>
            <a:off x="41668560" y="5760720"/>
            <a:ext cx="318240" cy="720"/>
          </a:xfrm>
          <a:prstGeom prst="straightConnector1">
            <a:avLst/>
          </a:prstGeom>
          <a:ln w="0">
            <a:solidFill>
              <a:srgbClr val="4472c4"/>
            </a:solidFill>
            <a:tailEnd len="med" type="triangle" w="med"/>
          </a:ln>
        </p:spPr>
      </p:cxnSp>
      <p:cxnSp>
        <p:nvCxnSpPr>
          <p:cNvPr id="217" name="Прямая со стрелкой 29"/>
          <p:cNvCxnSpPr/>
          <p:nvPr/>
        </p:nvCxnSpPr>
        <p:spPr>
          <a:xfrm>
            <a:off x="43827480" y="5760720"/>
            <a:ext cx="318240" cy="720"/>
          </a:xfrm>
          <a:prstGeom prst="straightConnector1">
            <a:avLst/>
          </a:prstGeom>
          <a:ln w="0">
            <a:solidFill>
              <a:srgbClr val="4472c4"/>
            </a:solidFill>
            <a:tailEnd len="med" type="triangle" w="med"/>
          </a:ln>
        </p:spPr>
      </p:cxnSp>
      <p:cxnSp>
        <p:nvCxnSpPr>
          <p:cNvPr id="218" name="Прямая со стрелкой 30"/>
          <p:cNvCxnSpPr/>
          <p:nvPr/>
        </p:nvCxnSpPr>
        <p:spPr>
          <a:xfrm>
            <a:off x="45986400" y="5760720"/>
            <a:ext cx="318240" cy="720"/>
          </a:xfrm>
          <a:prstGeom prst="straightConnector1">
            <a:avLst/>
          </a:prstGeom>
          <a:ln w="0">
            <a:solidFill>
              <a:srgbClr val="4472c4"/>
            </a:solidFill>
            <a:tailEnd len="med" type="triangle" w="med"/>
          </a:ln>
        </p:spPr>
      </p:cxnSp>
      <p:cxnSp>
        <p:nvCxnSpPr>
          <p:cNvPr id="219" name="Прямая со стрелкой 31"/>
          <p:cNvCxnSpPr/>
          <p:nvPr/>
        </p:nvCxnSpPr>
        <p:spPr>
          <a:xfrm>
            <a:off x="48145680" y="5760720"/>
            <a:ext cx="318240" cy="720"/>
          </a:xfrm>
          <a:prstGeom prst="straightConnector1">
            <a:avLst/>
          </a:prstGeom>
          <a:ln w="0">
            <a:solidFill>
              <a:srgbClr val="4472c4"/>
            </a:solidFill>
            <a:tailEnd len="med" type="triangle" w="med"/>
          </a:ln>
        </p:spPr>
      </p:cxnSp>
      <p:cxnSp>
        <p:nvCxnSpPr>
          <p:cNvPr id="220" name="Прямая со стрелкой 32"/>
          <p:cNvCxnSpPr/>
          <p:nvPr/>
        </p:nvCxnSpPr>
        <p:spPr>
          <a:xfrm>
            <a:off x="50304600" y="5760720"/>
            <a:ext cx="318240" cy="720"/>
          </a:xfrm>
          <a:prstGeom prst="straightConnector1">
            <a:avLst/>
          </a:prstGeom>
          <a:ln w="0">
            <a:solidFill>
              <a:srgbClr val="4472c4"/>
            </a:solidFill>
            <a:tailEnd len="med" type="triangle" w="med"/>
          </a:ln>
        </p:spPr>
      </p:cxnSp>
      <p:cxnSp>
        <p:nvCxnSpPr>
          <p:cNvPr id="221" name="Прямая со стрелкой 33"/>
          <p:cNvCxnSpPr/>
          <p:nvPr/>
        </p:nvCxnSpPr>
        <p:spPr>
          <a:xfrm>
            <a:off x="2129040" y="1815840"/>
            <a:ext cx="318240" cy="720"/>
          </a:xfrm>
          <a:prstGeom prst="straightConnector1">
            <a:avLst/>
          </a:prstGeom>
          <a:ln w="0">
            <a:solidFill>
              <a:srgbClr val="4472c4"/>
            </a:solidFill>
            <a:tailEnd len="med" type="triangle" w="med"/>
          </a:ln>
        </p:spPr>
      </p:cxnSp>
      <p:sp>
        <p:nvSpPr>
          <p:cNvPr id="222" name="Блок-схема: процесс 35"/>
          <p:cNvSpPr/>
          <p:nvPr/>
        </p:nvSpPr>
        <p:spPr>
          <a:xfrm>
            <a:off x="5207040" y="905040"/>
            <a:ext cx="1836000" cy="1661040"/>
          </a:xfrm>
          <a:prstGeom prst="flowChartProcess">
            <a:avLst/>
          </a:prstGeom>
          <a:gradFill rotWithShape="0">
            <a:gsLst>
              <a:gs pos="0">
                <a:srgbClr val="ffda9e"/>
              </a:gs>
              <a:gs pos="100000">
                <a:srgbClr val="ffd590"/>
              </a:gs>
            </a:gsLst>
            <a:lin ang="5400000"/>
          </a:gradFill>
          <a:ln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Специалист по соц.работе -  МКУ ЦСПСиД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Получение сведений от других специалистов, не указанных в заявлении, для формирования ответа заявителю. 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min </a:t>
            </a:r>
            <a:r>
              <a:rPr b="0" lang="ru-RU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236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max </a:t>
            </a:r>
            <a:r>
              <a:rPr b="0" lang="ru-RU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246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23" name="Прямая со стрелкой 38"/>
          <p:cNvCxnSpPr>
            <a:stCxn id="224" idx="3"/>
            <a:endCxn id="225" idx="1"/>
          </p:cNvCxnSpPr>
          <p:nvPr/>
        </p:nvCxnSpPr>
        <p:spPr>
          <a:xfrm flipV="1">
            <a:off x="6502320" y="3510000"/>
            <a:ext cx="869760" cy="387000"/>
          </a:xfrm>
          <a:prstGeom prst="straightConnector1">
            <a:avLst/>
          </a:prstGeom>
          <a:ln w="0">
            <a:solidFill>
              <a:srgbClr val="4472c4"/>
            </a:solidFill>
            <a:tailEnd len="med" type="triangle" w="med"/>
          </a:ln>
        </p:spPr>
      </p:cxnSp>
      <p:cxnSp>
        <p:nvCxnSpPr>
          <p:cNvPr id="226" name="Прямая со стрелкой 39"/>
          <p:cNvCxnSpPr/>
          <p:nvPr/>
        </p:nvCxnSpPr>
        <p:spPr>
          <a:xfrm>
            <a:off x="9336240" y="3433320"/>
            <a:ext cx="477000" cy="464400"/>
          </a:xfrm>
          <a:prstGeom prst="straightConnector1">
            <a:avLst/>
          </a:prstGeom>
          <a:ln w="0">
            <a:solidFill>
              <a:srgbClr val="4472c4"/>
            </a:solidFill>
            <a:tailEnd len="med" type="triangle" w="med"/>
          </a:ln>
        </p:spPr>
      </p:cxnSp>
      <p:cxnSp>
        <p:nvCxnSpPr>
          <p:cNvPr id="227" name="Прямая со стрелкой 41"/>
          <p:cNvCxnSpPr/>
          <p:nvPr/>
        </p:nvCxnSpPr>
        <p:spPr>
          <a:xfrm>
            <a:off x="28714680" y="5760720"/>
            <a:ext cx="318240" cy="720"/>
          </a:xfrm>
          <a:prstGeom prst="straightConnector1">
            <a:avLst/>
          </a:prstGeom>
          <a:ln w="0">
            <a:solidFill>
              <a:srgbClr val="4472c4"/>
            </a:solidFill>
            <a:tailEnd len="med" type="triangle" w="med"/>
          </a:ln>
        </p:spPr>
      </p:cxnSp>
      <p:cxnSp>
        <p:nvCxnSpPr>
          <p:cNvPr id="228" name="Прямая со стрелкой 42"/>
          <p:cNvCxnSpPr/>
          <p:nvPr/>
        </p:nvCxnSpPr>
        <p:spPr>
          <a:xfrm>
            <a:off x="30873600" y="5760720"/>
            <a:ext cx="318240" cy="720"/>
          </a:xfrm>
          <a:prstGeom prst="straightConnector1">
            <a:avLst/>
          </a:prstGeom>
          <a:ln w="0">
            <a:solidFill>
              <a:srgbClr val="4472c4"/>
            </a:solidFill>
            <a:tailEnd len="med" type="triangle" w="med"/>
          </a:ln>
        </p:spPr>
      </p:cxnSp>
      <p:cxnSp>
        <p:nvCxnSpPr>
          <p:cNvPr id="229" name="Прямая со стрелкой 43"/>
          <p:cNvCxnSpPr/>
          <p:nvPr/>
        </p:nvCxnSpPr>
        <p:spPr>
          <a:xfrm>
            <a:off x="33032520" y="5760720"/>
            <a:ext cx="318240" cy="720"/>
          </a:xfrm>
          <a:prstGeom prst="straightConnector1">
            <a:avLst/>
          </a:prstGeom>
          <a:ln w="0">
            <a:solidFill>
              <a:srgbClr val="4472c4"/>
            </a:solidFill>
            <a:tailEnd len="med" type="triangle" w="med"/>
          </a:ln>
        </p:spPr>
      </p:cxnSp>
      <p:cxnSp>
        <p:nvCxnSpPr>
          <p:cNvPr id="230" name="Прямая со стрелкой 44"/>
          <p:cNvCxnSpPr/>
          <p:nvPr/>
        </p:nvCxnSpPr>
        <p:spPr>
          <a:xfrm>
            <a:off x="35191440" y="5760720"/>
            <a:ext cx="318240" cy="720"/>
          </a:xfrm>
          <a:prstGeom prst="straightConnector1">
            <a:avLst/>
          </a:prstGeom>
          <a:ln w="0">
            <a:solidFill>
              <a:srgbClr val="4472c4"/>
            </a:solidFill>
            <a:tailEnd len="med" type="triangle" w="med"/>
          </a:ln>
        </p:spPr>
      </p:cxnSp>
      <p:cxnSp>
        <p:nvCxnSpPr>
          <p:cNvPr id="231" name="Прямая со стрелкой 45"/>
          <p:cNvCxnSpPr/>
          <p:nvPr/>
        </p:nvCxnSpPr>
        <p:spPr>
          <a:xfrm>
            <a:off x="37350360" y="5760720"/>
            <a:ext cx="318240" cy="720"/>
          </a:xfrm>
          <a:prstGeom prst="straightConnector1">
            <a:avLst/>
          </a:prstGeom>
          <a:ln w="0">
            <a:solidFill>
              <a:srgbClr val="4472c4"/>
            </a:solidFill>
            <a:tailEnd len="med" type="triangle" w="med"/>
          </a:ln>
        </p:spPr>
      </p:cxnSp>
      <p:cxnSp>
        <p:nvCxnSpPr>
          <p:cNvPr id="232" name="Прямая со стрелкой 46"/>
          <p:cNvCxnSpPr/>
          <p:nvPr/>
        </p:nvCxnSpPr>
        <p:spPr>
          <a:xfrm>
            <a:off x="39509640" y="5760720"/>
            <a:ext cx="318240" cy="720"/>
          </a:xfrm>
          <a:prstGeom prst="straightConnector1">
            <a:avLst/>
          </a:prstGeom>
          <a:ln w="0">
            <a:solidFill>
              <a:srgbClr val="4472c4"/>
            </a:solidFill>
            <a:tailEnd len="med" type="triangle" w="med"/>
          </a:ln>
        </p:spPr>
      </p:cxnSp>
      <p:cxnSp>
        <p:nvCxnSpPr>
          <p:cNvPr id="233" name="Прямая со стрелкой 47"/>
          <p:cNvCxnSpPr/>
          <p:nvPr/>
        </p:nvCxnSpPr>
        <p:spPr>
          <a:xfrm>
            <a:off x="41668560" y="5760720"/>
            <a:ext cx="318240" cy="720"/>
          </a:xfrm>
          <a:prstGeom prst="straightConnector1">
            <a:avLst/>
          </a:prstGeom>
          <a:ln w="0">
            <a:solidFill>
              <a:srgbClr val="4472c4"/>
            </a:solidFill>
            <a:tailEnd len="med" type="triangle" w="med"/>
          </a:ln>
        </p:spPr>
      </p:cxnSp>
      <p:cxnSp>
        <p:nvCxnSpPr>
          <p:cNvPr id="234" name="Прямая со стрелкой 48"/>
          <p:cNvCxnSpPr/>
          <p:nvPr/>
        </p:nvCxnSpPr>
        <p:spPr>
          <a:xfrm>
            <a:off x="43827480" y="5760720"/>
            <a:ext cx="318240" cy="720"/>
          </a:xfrm>
          <a:prstGeom prst="straightConnector1">
            <a:avLst/>
          </a:prstGeom>
          <a:ln w="0">
            <a:solidFill>
              <a:srgbClr val="4472c4"/>
            </a:solidFill>
            <a:tailEnd len="med" type="triangle" w="med"/>
          </a:ln>
        </p:spPr>
      </p:cxnSp>
      <p:cxnSp>
        <p:nvCxnSpPr>
          <p:cNvPr id="235" name="Прямая со стрелкой 49"/>
          <p:cNvCxnSpPr/>
          <p:nvPr/>
        </p:nvCxnSpPr>
        <p:spPr>
          <a:xfrm>
            <a:off x="45986400" y="5760720"/>
            <a:ext cx="318240" cy="720"/>
          </a:xfrm>
          <a:prstGeom prst="straightConnector1">
            <a:avLst/>
          </a:prstGeom>
          <a:ln w="0">
            <a:solidFill>
              <a:srgbClr val="4472c4"/>
            </a:solidFill>
            <a:tailEnd len="med" type="triangle" w="med"/>
          </a:ln>
        </p:spPr>
      </p:cxnSp>
      <p:cxnSp>
        <p:nvCxnSpPr>
          <p:cNvPr id="236" name="Прямая со стрелкой 50"/>
          <p:cNvCxnSpPr/>
          <p:nvPr/>
        </p:nvCxnSpPr>
        <p:spPr>
          <a:xfrm>
            <a:off x="48145680" y="5760720"/>
            <a:ext cx="318240" cy="720"/>
          </a:xfrm>
          <a:prstGeom prst="straightConnector1">
            <a:avLst/>
          </a:prstGeom>
          <a:ln w="0">
            <a:solidFill>
              <a:srgbClr val="4472c4"/>
            </a:solidFill>
            <a:tailEnd len="med" type="triangle" w="med"/>
          </a:ln>
        </p:spPr>
      </p:cxnSp>
      <p:sp>
        <p:nvSpPr>
          <p:cNvPr id="237" name="Блок-схема: процесс 51"/>
          <p:cNvSpPr/>
          <p:nvPr/>
        </p:nvSpPr>
        <p:spPr>
          <a:xfrm>
            <a:off x="287640" y="1288080"/>
            <a:ext cx="1840680" cy="1605960"/>
          </a:xfrm>
          <a:prstGeom prst="flowChartProcess">
            <a:avLst/>
          </a:prstGeom>
          <a:gradFill rotWithShape="0">
            <a:gsLst>
              <a:gs pos="0">
                <a:srgbClr val="ffda9e"/>
              </a:gs>
              <a:gs pos="100000">
                <a:srgbClr val="ffd590"/>
              </a:gs>
            </a:gsLst>
            <a:lin ang="5400000"/>
          </a:gradFill>
          <a:ln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Специалист по соц.работе -  МКУ ЦСПСиД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Получение информации о подаче электронного заявления 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min </a:t>
            </a:r>
            <a:r>
              <a:rPr b="0" lang="ru-RU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125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max </a:t>
            </a:r>
            <a:r>
              <a:rPr b="0" lang="ru-RU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238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Блок-схема: процесс 52"/>
          <p:cNvSpPr/>
          <p:nvPr/>
        </p:nvSpPr>
        <p:spPr>
          <a:xfrm>
            <a:off x="2446560" y="1031760"/>
            <a:ext cx="1847160" cy="1407240"/>
          </a:xfrm>
          <a:prstGeom prst="flowChartProcess">
            <a:avLst/>
          </a:prstGeom>
          <a:gradFill rotWithShape="0">
            <a:gsLst>
              <a:gs pos="0">
                <a:srgbClr val="ffda9e"/>
              </a:gs>
              <a:gs pos="100000">
                <a:srgbClr val="ffd590"/>
              </a:gs>
            </a:gsLst>
            <a:lin ang="5400000"/>
          </a:gradFill>
          <a:ln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Специалист по соц.работе -  МКУ ЦСПСиД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Проверка данных, указанных в заявлении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min </a:t>
            </a:r>
            <a:r>
              <a:rPr b="0" lang="ru-RU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168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max </a:t>
            </a:r>
            <a:r>
              <a:rPr b="0" lang="ru-RU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298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Блок-схема: процесс 53"/>
          <p:cNvSpPr/>
          <p:nvPr/>
        </p:nvSpPr>
        <p:spPr>
          <a:xfrm>
            <a:off x="4667760" y="3325680"/>
            <a:ext cx="1834560" cy="1142280"/>
          </a:xfrm>
          <a:prstGeom prst="flowChartProcess">
            <a:avLst/>
          </a:prstGeom>
          <a:gradFill rotWithShape="0">
            <a:gsLst>
              <a:gs pos="0">
                <a:srgbClr val="ffda9e"/>
              </a:gs>
              <a:gs pos="100000">
                <a:srgbClr val="ffd590"/>
              </a:gs>
            </a:gsLst>
            <a:lin ang="5400000"/>
          </a:gradFill>
          <a:ln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Специалист МКУ ЦСПСиД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Поиск сведений, указанных в заявлении.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min </a:t>
            </a:r>
            <a:r>
              <a:rPr b="0" lang="ru-RU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184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max </a:t>
            </a:r>
            <a:r>
              <a:rPr b="0" lang="ru-RU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298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39" name="Прямая со стрелкой 54"/>
          <p:cNvCxnSpPr/>
          <p:nvPr/>
        </p:nvCxnSpPr>
        <p:spPr>
          <a:xfrm>
            <a:off x="4294080" y="1850760"/>
            <a:ext cx="792720" cy="1475640"/>
          </a:xfrm>
          <a:prstGeom prst="straightConnector1">
            <a:avLst/>
          </a:prstGeom>
          <a:ln w="0">
            <a:solidFill>
              <a:srgbClr val="4472c4"/>
            </a:solidFill>
            <a:tailEnd len="med" type="triangle" w="med"/>
          </a:ln>
        </p:spPr>
      </p:cxnSp>
      <p:cxnSp>
        <p:nvCxnSpPr>
          <p:cNvPr id="240" name="Прямая со стрелкой 56"/>
          <p:cNvCxnSpPr/>
          <p:nvPr/>
        </p:nvCxnSpPr>
        <p:spPr>
          <a:xfrm>
            <a:off x="7032600" y="1170720"/>
            <a:ext cx="2780640" cy="3174120"/>
          </a:xfrm>
          <a:prstGeom prst="straightConnector1">
            <a:avLst/>
          </a:prstGeom>
          <a:ln w="0">
            <a:solidFill>
              <a:srgbClr val="4472c4"/>
            </a:solidFill>
            <a:tailEnd len="med" type="triangle" w="med"/>
          </a:ln>
        </p:spPr>
      </p:cxnSp>
      <p:sp>
        <p:nvSpPr>
          <p:cNvPr id="225" name="Блок-схема: процесс 58"/>
          <p:cNvSpPr/>
          <p:nvPr/>
        </p:nvSpPr>
        <p:spPr>
          <a:xfrm>
            <a:off x="7371720" y="2894400"/>
            <a:ext cx="1931760" cy="1231560"/>
          </a:xfrm>
          <a:prstGeom prst="flowChartProcess">
            <a:avLst/>
          </a:prstGeom>
          <a:gradFill rotWithShape="0">
            <a:gsLst>
              <a:gs pos="0">
                <a:srgbClr val="ffda9e"/>
              </a:gs>
              <a:gs pos="100000">
                <a:srgbClr val="ffd590"/>
              </a:gs>
            </a:gsLst>
            <a:lin ang="5400000"/>
          </a:gradFill>
          <a:ln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  </a:t>
            </a:r>
            <a:r>
              <a:rPr b="0" lang="ru-RU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МКУ ЦСПСиД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Звонок заявителю с целью получения достоверных сведений.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min </a:t>
            </a:r>
            <a:r>
              <a:rPr b="0" lang="ru-RU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123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max </a:t>
            </a:r>
            <a:r>
              <a:rPr b="0" lang="ru-RU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263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Блок-схема: процесс 60"/>
          <p:cNvSpPr/>
          <p:nvPr/>
        </p:nvSpPr>
        <p:spPr>
          <a:xfrm>
            <a:off x="9812520" y="3628080"/>
            <a:ext cx="1834560" cy="1251720"/>
          </a:xfrm>
          <a:prstGeom prst="flowChartProcess">
            <a:avLst/>
          </a:prstGeom>
          <a:gradFill rotWithShape="0">
            <a:gsLst>
              <a:gs pos="0">
                <a:srgbClr val="ffda9e"/>
              </a:gs>
              <a:gs pos="100000">
                <a:srgbClr val="ffd590"/>
              </a:gs>
            </a:gsLst>
            <a:lin ang="5400000"/>
          </a:gradFill>
          <a:ln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Принятие решения о предоставлении адресной помощи и отправка ответа. 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min </a:t>
            </a:r>
            <a:r>
              <a:rPr b="0" lang="ru-RU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146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max </a:t>
            </a:r>
            <a:r>
              <a:rPr b="0" lang="ru-RU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157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42" name="Прямая со стрелкой 62"/>
          <p:cNvCxnSpPr/>
          <p:nvPr/>
        </p:nvCxnSpPr>
        <p:spPr>
          <a:xfrm>
            <a:off x="30873600" y="5760720"/>
            <a:ext cx="318240" cy="720"/>
          </a:xfrm>
          <a:prstGeom prst="straightConnector1">
            <a:avLst/>
          </a:prstGeom>
          <a:ln w="0">
            <a:solidFill>
              <a:srgbClr val="4472c4"/>
            </a:solidFill>
            <a:tailEnd len="med" type="triangle" w="med"/>
          </a:ln>
        </p:spPr>
      </p:cxnSp>
      <p:cxnSp>
        <p:nvCxnSpPr>
          <p:cNvPr id="243" name="Прямая со стрелкой 63"/>
          <p:cNvCxnSpPr/>
          <p:nvPr/>
        </p:nvCxnSpPr>
        <p:spPr>
          <a:xfrm>
            <a:off x="33032520" y="5760720"/>
            <a:ext cx="318240" cy="720"/>
          </a:xfrm>
          <a:prstGeom prst="straightConnector1">
            <a:avLst/>
          </a:prstGeom>
          <a:ln w="0">
            <a:solidFill>
              <a:srgbClr val="4472c4"/>
            </a:solidFill>
            <a:tailEnd len="med" type="triangle" w="med"/>
          </a:ln>
        </p:spPr>
      </p:cxnSp>
      <p:cxnSp>
        <p:nvCxnSpPr>
          <p:cNvPr id="244" name="Прямая со стрелкой 64"/>
          <p:cNvCxnSpPr/>
          <p:nvPr/>
        </p:nvCxnSpPr>
        <p:spPr>
          <a:xfrm>
            <a:off x="35191440" y="5760720"/>
            <a:ext cx="318240" cy="720"/>
          </a:xfrm>
          <a:prstGeom prst="straightConnector1">
            <a:avLst/>
          </a:prstGeom>
          <a:ln w="0">
            <a:solidFill>
              <a:srgbClr val="4472c4"/>
            </a:solidFill>
            <a:tailEnd len="med" type="triangle" w="med"/>
          </a:ln>
        </p:spPr>
      </p:cxnSp>
      <p:cxnSp>
        <p:nvCxnSpPr>
          <p:cNvPr id="245" name="Прямая со стрелкой 65"/>
          <p:cNvCxnSpPr/>
          <p:nvPr/>
        </p:nvCxnSpPr>
        <p:spPr>
          <a:xfrm>
            <a:off x="37350360" y="5760720"/>
            <a:ext cx="318240" cy="720"/>
          </a:xfrm>
          <a:prstGeom prst="straightConnector1">
            <a:avLst/>
          </a:prstGeom>
          <a:ln w="0">
            <a:solidFill>
              <a:srgbClr val="4472c4"/>
            </a:solidFill>
            <a:tailEnd len="med" type="triangle" w="med"/>
          </a:ln>
        </p:spPr>
      </p:cxnSp>
      <p:cxnSp>
        <p:nvCxnSpPr>
          <p:cNvPr id="246" name="Прямая со стрелкой 66"/>
          <p:cNvCxnSpPr/>
          <p:nvPr/>
        </p:nvCxnSpPr>
        <p:spPr>
          <a:xfrm>
            <a:off x="39509640" y="5760720"/>
            <a:ext cx="318240" cy="720"/>
          </a:xfrm>
          <a:prstGeom prst="straightConnector1">
            <a:avLst/>
          </a:prstGeom>
          <a:ln w="0">
            <a:solidFill>
              <a:srgbClr val="4472c4"/>
            </a:solidFill>
            <a:tailEnd len="med" type="triangle" w="med"/>
          </a:ln>
        </p:spPr>
      </p:cxnSp>
      <p:cxnSp>
        <p:nvCxnSpPr>
          <p:cNvPr id="247" name="Прямая со стрелкой 67"/>
          <p:cNvCxnSpPr/>
          <p:nvPr/>
        </p:nvCxnSpPr>
        <p:spPr>
          <a:xfrm>
            <a:off x="41668560" y="5760720"/>
            <a:ext cx="318240" cy="720"/>
          </a:xfrm>
          <a:prstGeom prst="straightConnector1">
            <a:avLst/>
          </a:prstGeom>
          <a:ln w="0">
            <a:solidFill>
              <a:srgbClr val="4472c4"/>
            </a:solidFill>
            <a:tailEnd len="med" type="triangle" w="med"/>
          </a:ln>
        </p:spPr>
      </p:cxnSp>
      <p:cxnSp>
        <p:nvCxnSpPr>
          <p:cNvPr id="248" name="Прямая со стрелкой 68"/>
          <p:cNvCxnSpPr/>
          <p:nvPr/>
        </p:nvCxnSpPr>
        <p:spPr>
          <a:xfrm>
            <a:off x="43827480" y="5760720"/>
            <a:ext cx="318240" cy="720"/>
          </a:xfrm>
          <a:prstGeom prst="straightConnector1">
            <a:avLst/>
          </a:prstGeom>
          <a:ln w="0">
            <a:solidFill>
              <a:srgbClr val="4472c4"/>
            </a:solidFill>
            <a:tailEnd len="med" type="triangle" w="med"/>
          </a:ln>
        </p:spPr>
      </p:cxnSp>
      <p:cxnSp>
        <p:nvCxnSpPr>
          <p:cNvPr id="249" name="Прямая со стрелкой 69"/>
          <p:cNvCxnSpPr/>
          <p:nvPr/>
        </p:nvCxnSpPr>
        <p:spPr>
          <a:xfrm>
            <a:off x="45986400" y="5760720"/>
            <a:ext cx="318240" cy="720"/>
          </a:xfrm>
          <a:prstGeom prst="straightConnector1">
            <a:avLst/>
          </a:prstGeom>
          <a:ln w="0">
            <a:solidFill>
              <a:srgbClr val="4472c4"/>
            </a:solidFill>
            <a:tailEnd len="med" type="triangle" w="med"/>
          </a:ln>
        </p:spPr>
      </p:cxnSp>
      <p:cxnSp>
        <p:nvCxnSpPr>
          <p:cNvPr id="250" name="Прямая со стрелкой 70"/>
          <p:cNvCxnSpPr/>
          <p:nvPr/>
        </p:nvCxnSpPr>
        <p:spPr>
          <a:xfrm>
            <a:off x="48145680" y="5760720"/>
            <a:ext cx="318240" cy="720"/>
          </a:xfrm>
          <a:prstGeom prst="straightConnector1">
            <a:avLst/>
          </a:prstGeom>
          <a:ln w="0">
            <a:solidFill>
              <a:srgbClr val="4472c4"/>
            </a:solidFill>
            <a:tailEnd len="med" type="triangle" w="med"/>
          </a:ln>
        </p:spPr>
      </p:cxnSp>
      <p:pic>
        <p:nvPicPr>
          <p:cNvPr id="251" name="Picture 69" descr=""/>
          <p:cNvPicPr/>
          <p:nvPr/>
        </p:nvPicPr>
        <p:blipFill>
          <a:blip r:embed="rId2"/>
          <a:stretch/>
        </p:blipFill>
        <p:spPr>
          <a:xfrm>
            <a:off x="1507320" y="2481840"/>
            <a:ext cx="980280" cy="688320"/>
          </a:xfrm>
          <a:prstGeom prst="rect">
            <a:avLst/>
          </a:prstGeom>
          <a:ln w="0">
            <a:noFill/>
          </a:ln>
        </p:spPr>
      </p:pic>
      <p:pic>
        <p:nvPicPr>
          <p:cNvPr id="252" name="Picture 70" descr=""/>
          <p:cNvPicPr/>
          <p:nvPr/>
        </p:nvPicPr>
        <p:blipFill>
          <a:blip r:embed="rId3"/>
          <a:stretch/>
        </p:blipFill>
        <p:spPr>
          <a:xfrm>
            <a:off x="3337920" y="2088720"/>
            <a:ext cx="986760" cy="1036080"/>
          </a:xfrm>
          <a:prstGeom prst="rect">
            <a:avLst/>
          </a:prstGeom>
          <a:ln w="0">
            <a:noFill/>
          </a:ln>
        </p:spPr>
      </p:pic>
      <p:pic>
        <p:nvPicPr>
          <p:cNvPr id="253" name="Picture 71" descr=""/>
          <p:cNvPicPr/>
          <p:nvPr/>
        </p:nvPicPr>
        <p:blipFill>
          <a:blip r:embed="rId4"/>
          <a:stretch/>
        </p:blipFill>
        <p:spPr>
          <a:xfrm>
            <a:off x="6377760" y="1503360"/>
            <a:ext cx="992880" cy="694440"/>
          </a:xfrm>
          <a:prstGeom prst="rect">
            <a:avLst/>
          </a:prstGeom>
          <a:ln w="0">
            <a:noFill/>
          </a:ln>
        </p:spPr>
      </p:pic>
      <p:pic>
        <p:nvPicPr>
          <p:cNvPr id="254" name="Picture 72" descr=""/>
          <p:cNvPicPr/>
          <p:nvPr/>
        </p:nvPicPr>
        <p:blipFill>
          <a:blip r:embed="rId5"/>
          <a:stretch/>
        </p:blipFill>
        <p:spPr>
          <a:xfrm>
            <a:off x="8591400" y="1978560"/>
            <a:ext cx="980280" cy="1005840"/>
          </a:xfrm>
          <a:prstGeom prst="rect">
            <a:avLst/>
          </a:prstGeom>
          <a:ln w="0">
            <a:noFill/>
          </a:ln>
        </p:spPr>
      </p:pic>
      <p:sp>
        <p:nvSpPr>
          <p:cNvPr id="255" name="TextBox 2"/>
          <p:cNvSpPr/>
          <p:nvPr/>
        </p:nvSpPr>
        <p:spPr>
          <a:xfrm>
            <a:off x="7102440" y="5761080"/>
            <a:ext cx="14241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Min 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982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  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Max 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1500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" name="Прямоугольник 3140"/>
          <p:cNvSpPr/>
          <p:nvPr/>
        </p:nvSpPr>
        <p:spPr>
          <a:xfrm>
            <a:off x="502200" y="3147840"/>
            <a:ext cx="3791520" cy="310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Проблемы: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1.Потеря времени при работе в программе.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2.Потеря времени по причине отсутствия данных в заявлении.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3.Потеря времени на поиск достоверной информации (звонок специалистам).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4.Потеря времени на связь с заявителем.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Рисунок 4" descr=""/>
          <p:cNvPicPr/>
          <p:nvPr/>
        </p:nvPicPr>
        <p:blipFill>
          <a:blip r:embed="rId1"/>
          <a:stretch/>
        </p:blipFill>
        <p:spPr>
          <a:xfrm>
            <a:off x="-21240" y="-42480"/>
            <a:ext cx="617040" cy="1200960"/>
          </a:xfrm>
          <a:prstGeom prst="rect">
            <a:avLst/>
          </a:prstGeom>
          <a:ln w="0">
            <a:noFill/>
          </a:ln>
        </p:spPr>
      </p:pic>
      <p:sp>
        <p:nvSpPr>
          <p:cNvPr id="258" name="TextBox 5"/>
          <p:cNvSpPr/>
          <p:nvPr/>
        </p:nvSpPr>
        <p:spPr>
          <a:xfrm>
            <a:off x="803520" y="297720"/>
            <a:ext cx="10584000" cy="9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accent1">
                    <a:lumMod val="75000"/>
                  </a:schemeClr>
                </a:solidFill>
                <a:latin typeface="Times New Roman"/>
                <a:ea typeface="DejaVu Sans"/>
              </a:rPr>
              <a:t>Перечень проблем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59" name="Прямая соединительная линия 9"/>
          <p:cNvCxnSpPr/>
          <p:nvPr/>
        </p:nvCxnSpPr>
        <p:spPr>
          <a:xfrm>
            <a:off x="3078720" y="916200"/>
            <a:ext cx="6035040" cy="720"/>
          </a:xfrm>
          <a:prstGeom prst="straightConnector1">
            <a:avLst/>
          </a:prstGeom>
          <a:ln w="12700">
            <a:solidFill>
              <a:srgbClr val="3b4555"/>
            </a:solidFill>
            <a:round/>
          </a:ln>
        </p:spPr>
      </p:cxnSp>
      <p:sp>
        <p:nvSpPr>
          <p:cNvPr id="260" name="Прямоугольник 14"/>
          <p:cNvSpPr/>
          <p:nvPr/>
        </p:nvSpPr>
        <p:spPr>
          <a:xfrm>
            <a:off x="941040" y="2187000"/>
            <a:ext cx="10309320" cy="228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" name="Diagram1"/>
          <p:cNvGraphicFramePr/>
          <p:nvPr>
            <p:extLst>
              <p:ext uri="{D42A27DB-BD31-4B8C-83A1-F6EECF244321}">
                <p14:modId xmlns:p14="http://schemas.microsoft.com/office/powerpoint/2010/main" val="1108894373"/>
              </p:ext>
            </p:extLst>
          </p:nvPr>
        </p:nvGraphicFramePr>
        <p:xfrm>
          <a:off x="596520" y="916200"/>
          <a:ext cx="10933920" cy="541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61" name="Picture 2" descr=""/>
          <p:cNvPicPr/>
          <p:nvPr/>
        </p:nvPicPr>
        <p:blipFill>
          <a:blip r:embed="rId7"/>
          <a:stretch/>
        </p:blipFill>
        <p:spPr>
          <a:xfrm>
            <a:off x="11040480" y="51120"/>
            <a:ext cx="980280" cy="864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Рисунок 4" descr=""/>
          <p:cNvPicPr/>
          <p:nvPr/>
        </p:nvPicPr>
        <p:blipFill>
          <a:blip r:embed="rId1"/>
          <a:stretch/>
        </p:blipFill>
        <p:spPr>
          <a:xfrm>
            <a:off x="-21240" y="-42480"/>
            <a:ext cx="617040" cy="1200960"/>
          </a:xfrm>
          <a:prstGeom prst="rect">
            <a:avLst/>
          </a:prstGeom>
          <a:ln w="0">
            <a:noFill/>
          </a:ln>
        </p:spPr>
      </p:pic>
      <p:sp>
        <p:nvSpPr>
          <p:cNvPr id="263" name="TextBox 5"/>
          <p:cNvSpPr/>
          <p:nvPr/>
        </p:nvSpPr>
        <p:spPr>
          <a:xfrm>
            <a:off x="803520" y="297720"/>
            <a:ext cx="10584000" cy="9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chemeClr val="accent1">
                    <a:lumMod val="75000"/>
                  </a:schemeClr>
                </a:solidFill>
                <a:latin typeface="Times New Roman"/>
                <a:ea typeface="DejaVu Sans"/>
              </a:rPr>
              <a:t>Пирамида проблем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4" name="Прямоугольник 14"/>
          <p:cNvSpPr/>
          <p:nvPr/>
        </p:nvSpPr>
        <p:spPr>
          <a:xfrm>
            <a:off x="941040" y="2187000"/>
            <a:ext cx="10309320" cy="228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65" name="Picture 2" descr=""/>
          <p:cNvPicPr/>
          <p:nvPr/>
        </p:nvPicPr>
        <p:blipFill>
          <a:blip r:embed="rId2"/>
          <a:stretch/>
        </p:blipFill>
        <p:spPr>
          <a:xfrm>
            <a:off x="11040480" y="51120"/>
            <a:ext cx="980280" cy="86436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2" name="Diagram2"/>
          <p:cNvGraphicFramePr/>
          <p:nvPr>
            <p:extLst>
              <p:ext uri="{D42A27DB-BD31-4B8C-83A1-F6EECF244321}">
                <p14:modId xmlns:p14="http://schemas.microsoft.com/office/powerpoint/2010/main" val="3557472725"/>
              </p:ext>
            </p:extLst>
          </p:nvPr>
        </p:nvGraphicFramePr>
        <p:xfrm>
          <a:off x="803520" y="719640"/>
          <a:ext cx="4837320" cy="541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66" name="Пятно 1 8"/>
          <p:cNvSpPr/>
          <p:nvPr/>
        </p:nvSpPr>
        <p:spPr>
          <a:xfrm>
            <a:off x="1518120" y="4495320"/>
            <a:ext cx="637560" cy="551520"/>
          </a:xfrm>
          <a:prstGeom prst="irregularSeal1">
            <a:avLst/>
          </a:prstGeom>
          <a:solidFill>
            <a:srgbClr val="ff00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  <a:ea typeface="DejaVu Sans"/>
              </a:rPr>
              <a:t>1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7" name="Пятно 1 10"/>
          <p:cNvSpPr/>
          <p:nvPr/>
        </p:nvSpPr>
        <p:spPr>
          <a:xfrm>
            <a:off x="4103280" y="4365000"/>
            <a:ext cx="637560" cy="551520"/>
          </a:xfrm>
          <a:prstGeom prst="irregularSeal1">
            <a:avLst/>
          </a:prstGeom>
          <a:solidFill>
            <a:srgbClr val="ff00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  <a:ea typeface="DejaVu Sans"/>
              </a:rPr>
              <a:t>2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8" name="Пятно 1 11"/>
          <p:cNvSpPr/>
          <p:nvPr/>
        </p:nvSpPr>
        <p:spPr>
          <a:xfrm>
            <a:off x="1351440" y="5388480"/>
            <a:ext cx="637560" cy="551520"/>
          </a:xfrm>
          <a:prstGeom prst="irregularSeal1">
            <a:avLst/>
          </a:prstGeom>
          <a:solidFill>
            <a:srgbClr val="ff00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  <a:ea typeface="DejaVu Sans"/>
              </a:rPr>
              <a:t>3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Пятно 1 12"/>
          <p:cNvSpPr/>
          <p:nvPr/>
        </p:nvSpPr>
        <p:spPr>
          <a:xfrm>
            <a:off x="2932920" y="5586120"/>
            <a:ext cx="637560" cy="551520"/>
          </a:xfrm>
          <a:prstGeom prst="irregularSeal1">
            <a:avLst/>
          </a:prstGeom>
          <a:solidFill>
            <a:srgbClr val="ff00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  <a:ea typeface="DejaVu Sans"/>
              </a:rPr>
              <a:t>4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0" name="Пятно 1 13"/>
          <p:cNvSpPr/>
          <p:nvPr/>
        </p:nvSpPr>
        <p:spPr>
          <a:xfrm>
            <a:off x="4422600" y="5388480"/>
            <a:ext cx="637560" cy="551520"/>
          </a:xfrm>
          <a:prstGeom prst="irregularSeal1">
            <a:avLst/>
          </a:prstGeom>
          <a:solidFill>
            <a:srgbClr val="ff00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Calibri"/>
                <a:ea typeface="DejaVu Sans"/>
              </a:rPr>
              <a:t>5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1" name="Прямоугольник 16"/>
          <p:cNvSpPr/>
          <p:nvPr/>
        </p:nvSpPr>
        <p:spPr>
          <a:xfrm>
            <a:off x="6495840" y="1910160"/>
            <a:ext cx="5407920" cy="283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Проблемы уровня организации: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1.Потеря времени при работе в программе.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2.Потеря времени по причине отсутствия данных в заявлении.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3.Потеря времени на поиск достоверной информации (звонок специалистам).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4.Потеря времени на связь с заявителем.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Рисунок 4" descr=""/>
          <p:cNvPicPr/>
          <p:nvPr/>
        </p:nvPicPr>
        <p:blipFill>
          <a:blip r:embed="rId1"/>
          <a:stretch/>
        </p:blipFill>
        <p:spPr>
          <a:xfrm>
            <a:off x="-21240" y="-720"/>
            <a:ext cx="617040" cy="1200960"/>
          </a:xfrm>
          <a:prstGeom prst="rect">
            <a:avLst/>
          </a:prstGeom>
          <a:ln w="0">
            <a:noFill/>
          </a:ln>
        </p:spPr>
      </p:pic>
      <p:sp>
        <p:nvSpPr>
          <p:cNvPr id="273" name="TextBox 5"/>
          <p:cNvSpPr/>
          <p:nvPr/>
        </p:nvSpPr>
        <p:spPr>
          <a:xfrm>
            <a:off x="838080" y="196200"/>
            <a:ext cx="10791360" cy="9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2f5597"/>
                </a:solidFill>
                <a:latin typeface="Times New Roman"/>
                <a:ea typeface="DejaVu Sans"/>
              </a:rPr>
              <a:t>Карта целевого состояния процесса (сек.)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74" name="Прямая со стрелкой 6"/>
          <p:cNvCxnSpPr/>
          <p:nvPr/>
        </p:nvCxnSpPr>
        <p:spPr>
          <a:xfrm>
            <a:off x="4750920" y="2764800"/>
            <a:ext cx="1193400" cy="758880"/>
          </a:xfrm>
          <a:prstGeom prst="straightConnector1">
            <a:avLst/>
          </a:prstGeom>
          <a:ln w="0">
            <a:solidFill>
              <a:srgbClr val="4472c4"/>
            </a:solidFill>
            <a:tailEnd len="med" type="triangle" w="med"/>
          </a:ln>
        </p:spPr>
      </p:cxnSp>
      <p:cxnSp>
        <p:nvCxnSpPr>
          <p:cNvPr id="275" name="Прямая со стрелкой 13"/>
          <p:cNvCxnSpPr/>
          <p:nvPr/>
        </p:nvCxnSpPr>
        <p:spPr>
          <a:xfrm>
            <a:off x="37350360" y="5760720"/>
            <a:ext cx="318240" cy="720"/>
          </a:xfrm>
          <a:prstGeom prst="straightConnector1">
            <a:avLst/>
          </a:prstGeom>
          <a:ln w="0">
            <a:solidFill>
              <a:srgbClr val="4472c4"/>
            </a:solidFill>
            <a:tailEnd len="med" type="triangle" w="med"/>
          </a:ln>
        </p:spPr>
      </p:cxnSp>
      <p:cxnSp>
        <p:nvCxnSpPr>
          <p:cNvPr id="276" name="Прямая со стрелкой 14"/>
          <p:cNvCxnSpPr/>
          <p:nvPr/>
        </p:nvCxnSpPr>
        <p:spPr>
          <a:xfrm>
            <a:off x="39509640" y="5760720"/>
            <a:ext cx="318240" cy="720"/>
          </a:xfrm>
          <a:prstGeom prst="straightConnector1">
            <a:avLst/>
          </a:prstGeom>
          <a:ln w="0">
            <a:solidFill>
              <a:srgbClr val="4472c4"/>
            </a:solidFill>
            <a:tailEnd len="med" type="triangle" w="med"/>
          </a:ln>
        </p:spPr>
      </p:cxnSp>
      <p:cxnSp>
        <p:nvCxnSpPr>
          <p:cNvPr id="277" name="Прямая со стрелкой 15"/>
          <p:cNvCxnSpPr/>
          <p:nvPr/>
        </p:nvCxnSpPr>
        <p:spPr>
          <a:xfrm>
            <a:off x="41668560" y="5760720"/>
            <a:ext cx="318240" cy="720"/>
          </a:xfrm>
          <a:prstGeom prst="straightConnector1">
            <a:avLst/>
          </a:prstGeom>
          <a:ln w="0">
            <a:solidFill>
              <a:srgbClr val="4472c4"/>
            </a:solidFill>
            <a:tailEnd len="med" type="triangle" w="med"/>
          </a:ln>
        </p:spPr>
      </p:cxnSp>
      <p:cxnSp>
        <p:nvCxnSpPr>
          <p:cNvPr id="278" name="Прямая со стрелкой 16"/>
          <p:cNvCxnSpPr/>
          <p:nvPr/>
        </p:nvCxnSpPr>
        <p:spPr>
          <a:xfrm>
            <a:off x="43827480" y="5760720"/>
            <a:ext cx="318240" cy="720"/>
          </a:xfrm>
          <a:prstGeom prst="straightConnector1">
            <a:avLst/>
          </a:prstGeom>
          <a:ln w="0">
            <a:solidFill>
              <a:srgbClr val="4472c4"/>
            </a:solidFill>
            <a:tailEnd len="med" type="triangle" w="med"/>
          </a:ln>
        </p:spPr>
      </p:cxnSp>
      <p:cxnSp>
        <p:nvCxnSpPr>
          <p:cNvPr id="279" name="Прямая со стрелкой 17"/>
          <p:cNvCxnSpPr/>
          <p:nvPr/>
        </p:nvCxnSpPr>
        <p:spPr>
          <a:xfrm>
            <a:off x="45986400" y="5760720"/>
            <a:ext cx="318240" cy="720"/>
          </a:xfrm>
          <a:prstGeom prst="straightConnector1">
            <a:avLst/>
          </a:prstGeom>
          <a:ln w="0">
            <a:solidFill>
              <a:srgbClr val="4472c4"/>
            </a:solidFill>
            <a:tailEnd len="med" type="triangle" w="med"/>
          </a:ln>
        </p:spPr>
      </p:cxnSp>
      <p:cxnSp>
        <p:nvCxnSpPr>
          <p:cNvPr id="280" name="Прямая со стрелкой 18"/>
          <p:cNvCxnSpPr/>
          <p:nvPr/>
        </p:nvCxnSpPr>
        <p:spPr>
          <a:xfrm>
            <a:off x="48145680" y="5760720"/>
            <a:ext cx="318240" cy="720"/>
          </a:xfrm>
          <a:prstGeom prst="straightConnector1">
            <a:avLst/>
          </a:prstGeom>
          <a:ln w="0">
            <a:solidFill>
              <a:srgbClr val="4472c4"/>
            </a:solidFill>
            <a:tailEnd len="med" type="triangle" w="med"/>
          </a:ln>
        </p:spPr>
      </p:cxnSp>
      <p:cxnSp>
        <p:nvCxnSpPr>
          <p:cNvPr id="281" name="Прямая со стрелкой 19"/>
          <p:cNvCxnSpPr/>
          <p:nvPr/>
        </p:nvCxnSpPr>
        <p:spPr>
          <a:xfrm>
            <a:off x="50304600" y="5760720"/>
            <a:ext cx="318240" cy="720"/>
          </a:xfrm>
          <a:prstGeom prst="straightConnector1">
            <a:avLst/>
          </a:prstGeom>
          <a:ln w="0">
            <a:solidFill>
              <a:srgbClr val="4472c4"/>
            </a:solidFill>
            <a:tailEnd len="med" type="triangle" w="med"/>
          </a:ln>
        </p:spPr>
      </p:cxnSp>
      <p:cxnSp>
        <p:nvCxnSpPr>
          <p:cNvPr id="282" name="Прямая со стрелкой 20"/>
          <p:cNvCxnSpPr/>
          <p:nvPr/>
        </p:nvCxnSpPr>
        <p:spPr>
          <a:xfrm>
            <a:off x="52463520" y="5760720"/>
            <a:ext cx="318240" cy="720"/>
          </a:xfrm>
          <a:prstGeom prst="straightConnector1">
            <a:avLst/>
          </a:prstGeom>
          <a:ln w="0">
            <a:solidFill>
              <a:srgbClr val="4472c4"/>
            </a:solidFill>
            <a:tailEnd len="med" type="triangle" w="med"/>
          </a:ln>
        </p:spPr>
      </p:cxnSp>
      <p:cxnSp>
        <p:nvCxnSpPr>
          <p:cNvPr id="283" name="Прямая со стрелкой 22"/>
          <p:cNvCxnSpPr/>
          <p:nvPr/>
        </p:nvCxnSpPr>
        <p:spPr>
          <a:xfrm>
            <a:off x="28714680" y="5760720"/>
            <a:ext cx="318240" cy="720"/>
          </a:xfrm>
          <a:prstGeom prst="straightConnector1">
            <a:avLst/>
          </a:prstGeom>
          <a:ln w="0">
            <a:solidFill>
              <a:srgbClr val="4472c4"/>
            </a:solidFill>
            <a:tailEnd len="med" type="triangle" w="med"/>
          </a:ln>
        </p:spPr>
      </p:cxnSp>
      <p:cxnSp>
        <p:nvCxnSpPr>
          <p:cNvPr id="284" name="Прямая со стрелкой 23"/>
          <p:cNvCxnSpPr/>
          <p:nvPr/>
        </p:nvCxnSpPr>
        <p:spPr>
          <a:xfrm>
            <a:off x="30873600" y="5760720"/>
            <a:ext cx="318240" cy="720"/>
          </a:xfrm>
          <a:prstGeom prst="straightConnector1">
            <a:avLst/>
          </a:prstGeom>
          <a:ln w="0">
            <a:solidFill>
              <a:srgbClr val="4472c4"/>
            </a:solidFill>
            <a:tailEnd len="med" type="triangle" w="med"/>
          </a:ln>
        </p:spPr>
      </p:cxnSp>
      <p:cxnSp>
        <p:nvCxnSpPr>
          <p:cNvPr id="285" name="Прямая со стрелкой 24"/>
          <p:cNvCxnSpPr/>
          <p:nvPr/>
        </p:nvCxnSpPr>
        <p:spPr>
          <a:xfrm>
            <a:off x="33032520" y="5760720"/>
            <a:ext cx="318240" cy="720"/>
          </a:xfrm>
          <a:prstGeom prst="straightConnector1">
            <a:avLst/>
          </a:prstGeom>
          <a:ln w="0">
            <a:solidFill>
              <a:srgbClr val="4472c4"/>
            </a:solidFill>
            <a:tailEnd len="med" type="triangle" w="med"/>
          </a:ln>
        </p:spPr>
      </p:cxnSp>
      <p:cxnSp>
        <p:nvCxnSpPr>
          <p:cNvPr id="286" name="Прямая со стрелкой 25"/>
          <p:cNvCxnSpPr/>
          <p:nvPr/>
        </p:nvCxnSpPr>
        <p:spPr>
          <a:xfrm>
            <a:off x="35191440" y="5760720"/>
            <a:ext cx="318240" cy="720"/>
          </a:xfrm>
          <a:prstGeom prst="straightConnector1">
            <a:avLst/>
          </a:prstGeom>
          <a:ln w="0">
            <a:solidFill>
              <a:srgbClr val="4472c4"/>
            </a:solidFill>
            <a:tailEnd len="med" type="triangle" w="med"/>
          </a:ln>
        </p:spPr>
      </p:cxnSp>
      <p:cxnSp>
        <p:nvCxnSpPr>
          <p:cNvPr id="287" name="Прямая со стрелкой 26"/>
          <p:cNvCxnSpPr/>
          <p:nvPr/>
        </p:nvCxnSpPr>
        <p:spPr>
          <a:xfrm>
            <a:off x="37350360" y="5760720"/>
            <a:ext cx="318240" cy="720"/>
          </a:xfrm>
          <a:prstGeom prst="straightConnector1">
            <a:avLst/>
          </a:prstGeom>
          <a:ln w="0">
            <a:solidFill>
              <a:srgbClr val="4472c4"/>
            </a:solidFill>
            <a:tailEnd len="med" type="triangle" w="med"/>
          </a:ln>
        </p:spPr>
      </p:cxnSp>
      <p:cxnSp>
        <p:nvCxnSpPr>
          <p:cNvPr id="288" name="Прямая со стрелкой 27"/>
          <p:cNvCxnSpPr/>
          <p:nvPr/>
        </p:nvCxnSpPr>
        <p:spPr>
          <a:xfrm>
            <a:off x="39509640" y="5760720"/>
            <a:ext cx="318240" cy="720"/>
          </a:xfrm>
          <a:prstGeom prst="straightConnector1">
            <a:avLst/>
          </a:prstGeom>
          <a:ln w="0">
            <a:solidFill>
              <a:srgbClr val="4472c4"/>
            </a:solidFill>
            <a:tailEnd len="med" type="triangle" w="med"/>
          </a:ln>
        </p:spPr>
      </p:cxnSp>
      <p:cxnSp>
        <p:nvCxnSpPr>
          <p:cNvPr id="289" name="Прямая со стрелкой 28"/>
          <p:cNvCxnSpPr/>
          <p:nvPr/>
        </p:nvCxnSpPr>
        <p:spPr>
          <a:xfrm>
            <a:off x="41668560" y="5760720"/>
            <a:ext cx="318240" cy="720"/>
          </a:xfrm>
          <a:prstGeom prst="straightConnector1">
            <a:avLst/>
          </a:prstGeom>
          <a:ln w="0">
            <a:solidFill>
              <a:srgbClr val="4472c4"/>
            </a:solidFill>
            <a:tailEnd len="med" type="triangle" w="med"/>
          </a:ln>
        </p:spPr>
      </p:cxnSp>
      <p:cxnSp>
        <p:nvCxnSpPr>
          <p:cNvPr id="290" name="Прямая со стрелкой 29"/>
          <p:cNvCxnSpPr/>
          <p:nvPr/>
        </p:nvCxnSpPr>
        <p:spPr>
          <a:xfrm>
            <a:off x="43827480" y="5760720"/>
            <a:ext cx="318240" cy="720"/>
          </a:xfrm>
          <a:prstGeom prst="straightConnector1">
            <a:avLst/>
          </a:prstGeom>
          <a:ln w="0">
            <a:solidFill>
              <a:srgbClr val="4472c4"/>
            </a:solidFill>
            <a:tailEnd len="med" type="triangle" w="med"/>
          </a:ln>
        </p:spPr>
      </p:cxnSp>
      <p:cxnSp>
        <p:nvCxnSpPr>
          <p:cNvPr id="291" name="Прямая со стрелкой 30"/>
          <p:cNvCxnSpPr/>
          <p:nvPr/>
        </p:nvCxnSpPr>
        <p:spPr>
          <a:xfrm>
            <a:off x="45986400" y="5760720"/>
            <a:ext cx="318240" cy="720"/>
          </a:xfrm>
          <a:prstGeom prst="straightConnector1">
            <a:avLst/>
          </a:prstGeom>
          <a:ln w="0">
            <a:solidFill>
              <a:srgbClr val="4472c4"/>
            </a:solidFill>
            <a:tailEnd len="med" type="triangle" w="med"/>
          </a:ln>
        </p:spPr>
      </p:cxnSp>
      <p:cxnSp>
        <p:nvCxnSpPr>
          <p:cNvPr id="292" name="Прямая со стрелкой 31"/>
          <p:cNvCxnSpPr/>
          <p:nvPr/>
        </p:nvCxnSpPr>
        <p:spPr>
          <a:xfrm>
            <a:off x="48145680" y="5760720"/>
            <a:ext cx="318240" cy="720"/>
          </a:xfrm>
          <a:prstGeom prst="straightConnector1">
            <a:avLst/>
          </a:prstGeom>
          <a:ln w="0">
            <a:solidFill>
              <a:srgbClr val="4472c4"/>
            </a:solidFill>
            <a:tailEnd len="med" type="triangle" w="med"/>
          </a:ln>
        </p:spPr>
      </p:cxnSp>
      <p:cxnSp>
        <p:nvCxnSpPr>
          <p:cNvPr id="293" name="Прямая со стрелкой 32"/>
          <p:cNvCxnSpPr/>
          <p:nvPr/>
        </p:nvCxnSpPr>
        <p:spPr>
          <a:xfrm>
            <a:off x="50304600" y="5760720"/>
            <a:ext cx="318240" cy="720"/>
          </a:xfrm>
          <a:prstGeom prst="straightConnector1">
            <a:avLst/>
          </a:prstGeom>
          <a:ln w="0">
            <a:solidFill>
              <a:srgbClr val="4472c4"/>
            </a:solidFill>
            <a:tailEnd len="med" type="triangle" w="med"/>
          </a:ln>
        </p:spPr>
      </p:cxnSp>
      <p:cxnSp>
        <p:nvCxnSpPr>
          <p:cNvPr id="294" name="Прямая со стрелкой 33"/>
          <p:cNvCxnSpPr/>
          <p:nvPr/>
        </p:nvCxnSpPr>
        <p:spPr>
          <a:xfrm>
            <a:off x="2129040" y="1815840"/>
            <a:ext cx="632520" cy="632160"/>
          </a:xfrm>
          <a:prstGeom prst="straightConnector1">
            <a:avLst/>
          </a:prstGeom>
          <a:ln w="0">
            <a:solidFill>
              <a:srgbClr val="4472c4"/>
            </a:solidFill>
            <a:tailEnd len="med" type="triangle" w="med"/>
          </a:ln>
        </p:spPr>
      </p:cxnSp>
      <p:sp>
        <p:nvSpPr>
          <p:cNvPr id="295" name="Блок-схема: процесс 35"/>
          <p:cNvSpPr/>
          <p:nvPr/>
        </p:nvSpPr>
        <p:spPr>
          <a:xfrm>
            <a:off x="6035040" y="2935800"/>
            <a:ext cx="1836000" cy="1661040"/>
          </a:xfrm>
          <a:prstGeom prst="flowChartProcess">
            <a:avLst/>
          </a:prstGeom>
          <a:gradFill rotWithShape="0">
            <a:gsLst>
              <a:gs pos="0">
                <a:srgbClr val="ffda9e"/>
              </a:gs>
              <a:gs pos="100000">
                <a:srgbClr val="ffd590"/>
              </a:gs>
            </a:gsLst>
            <a:lin ang="5400000"/>
          </a:gradFill>
          <a:ln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Специалист по соц.работе -  МКУ ЦСПСиД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Получение сведений от других специалистов, для формирования ответа заявителю. 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min </a:t>
            </a:r>
            <a:r>
              <a:rPr b="0" lang="ru-RU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218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max </a:t>
            </a:r>
            <a:r>
              <a:rPr b="0" lang="ru-RU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222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96" name="Прямая со стрелкой 39"/>
          <p:cNvCxnSpPr>
            <a:endCxn id="297" idx="1"/>
          </p:cNvCxnSpPr>
          <p:nvPr/>
        </p:nvCxnSpPr>
        <p:spPr>
          <a:xfrm>
            <a:off x="7871400" y="3724920"/>
            <a:ext cx="1422360" cy="1052280"/>
          </a:xfrm>
          <a:prstGeom prst="straightConnector1">
            <a:avLst/>
          </a:prstGeom>
          <a:ln w="0">
            <a:solidFill>
              <a:srgbClr val="4472c4"/>
            </a:solidFill>
            <a:tailEnd len="med" type="triangle" w="med"/>
          </a:ln>
        </p:spPr>
      </p:cxnSp>
      <p:cxnSp>
        <p:nvCxnSpPr>
          <p:cNvPr id="298" name="Прямая со стрелкой 41"/>
          <p:cNvCxnSpPr/>
          <p:nvPr/>
        </p:nvCxnSpPr>
        <p:spPr>
          <a:xfrm>
            <a:off x="28714680" y="5760720"/>
            <a:ext cx="318240" cy="720"/>
          </a:xfrm>
          <a:prstGeom prst="straightConnector1">
            <a:avLst/>
          </a:prstGeom>
          <a:ln w="0">
            <a:solidFill>
              <a:srgbClr val="4472c4"/>
            </a:solidFill>
            <a:tailEnd len="med" type="triangle" w="med"/>
          </a:ln>
        </p:spPr>
      </p:cxnSp>
      <p:cxnSp>
        <p:nvCxnSpPr>
          <p:cNvPr id="299" name="Прямая со стрелкой 42"/>
          <p:cNvCxnSpPr/>
          <p:nvPr/>
        </p:nvCxnSpPr>
        <p:spPr>
          <a:xfrm>
            <a:off x="30873600" y="5760720"/>
            <a:ext cx="318240" cy="720"/>
          </a:xfrm>
          <a:prstGeom prst="straightConnector1">
            <a:avLst/>
          </a:prstGeom>
          <a:ln w="0">
            <a:solidFill>
              <a:srgbClr val="4472c4"/>
            </a:solidFill>
            <a:tailEnd len="med" type="triangle" w="med"/>
          </a:ln>
        </p:spPr>
      </p:cxnSp>
      <p:cxnSp>
        <p:nvCxnSpPr>
          <p:cNvPr id="300" name="Прямая со стрелкой 43"/>
          <p:cNvCxnSpPr/>
          <p:nvPr/>
        </p:nvCxnSpPr>
        <p:spPr>
          <a:xfrm>
            <a:off x="33032520" y="5760720"/>
            <a:ext cx="318240" cy="720"/>
          </a:xfrm>
          <a:prstGeom prst="straightConnector1">
            <a:avLst/>
          </a:prstGeom>
          <a:ln w="0">
            <a:solidFill>
              <a:srgbClr val="4472c4"/>
            </a:solidFill>
            <a:tailEnd len="med" type="triangle" w="med"/>
          </a:ln>
        </p:spPr>
      </p:cxnSp>
      <p:cxnSp>
        <p:nvCxnSpPr>
          <p:cNvPr id="301" name="Прямая со стрелкой 44"/>
          <p:cNvCxnSpPr/>
          <p:nvPr/>
        </p:nvCxnSpPr>
        <p:spPr>
          <a:xfrm>
            <a:off x="35191440" y="5760720"/>
            <a:ext cx="318240" cy="720"/>
          </a:xfrm>
          <a:prstGeom prst="straightConnector1">
            <a:avLst/>
          </a:prstGeom>
          <a:ln w="0">
            <a:solidFill>
              <a:srgbClr val="4472c4"/>
            </a:solidFill>
            <a:tailEnd len="med" type="triangle" w="med"/>
          </a:ln>
        </p:spPr>
      </p:cxnSp>
      <p:cxnSp>
        <p:nvCxnSpPr>
          <p:cNvPr id="302" name="Прямая со стрелкой 45"/>
          <p:cNvCxnSpPr/>
          <p:nvPr/>
        </p:nvCxnSpPr>
        <p:spPr>
          <a:xfrm>
            <a:off x="37350360" y="5760720"/>
            <a:ext cx="318240" cy="720"/>
          </a:xfrm>
          <a:prstGeom prst="straightConnector1">
            <a:avLst/>
          </a:prstGeom>
          <a:ln w="0">
            <a:solidFill>
              <a:srgbClr val="4472c4"/>
            </a:solidFill>
            <a:tailEnd len="med" type="triangle" w="med"/>
          </a:ln>
        </p:spPr>
      </p:cxnSp>
      <p:cxnSp>
        <p:nvCxnSpPr>
          <p:cNvPr id="303" name="Прямая со стрелкой 46"/>
          <p:cNvCxnSpPr/>
          <p:nvPr/>
        </p:nvCxnSpPr>
        <p:spPr>
          <a:xfrm>
            <a:off x="39509640" y="5760720"/>
            <a:ext cx="318240" cy="720"/>
          </a:xfrm>
          <a:prstGeom prst="straightConnector1">
            <a:avLst/>
          </a:prstGeom>
          <a:ln w="0">
            <a:solidFill>
              <a:srgbClr val="4472c4"/>
            </a:solidFill>
            <a:tailEnd len="med" type="triangle" w="med"/>
          </a:ln>
        </p:spPr>
      </p:cxnSp>
      <p:cxnSp>
        <p:nvCxnSpPr>
          <p:cNvPr id="304" name="Прямая со стрелкой 47"/>
          <p:cNvCxnSpPr/>
          <p:nvPr/>
        </p:nvCxnSpPr>
        <p:spPr>
          <a:xfrm>
            <a:off x="41668560" y="5760720"/>
            <a:ext cx="318240" cy="720"/>
          </a:xfrm>
          <a:prstGeom prst="straightConnector1">
            <a:avLst/>
          </a:prstGeom>
          <a:ln w="0">
            <a:solidFill>
              <a:srgbClr val="4472c4"/>
            </a:solidFill>
            <a:tailEnd len="med" type="triangle" w="med"/>
          </a:ln>
        </p:spPr>
      </p:cxnSp>
      <p:cxnSp>
        <p:nvCxnSpPr>
          <p:cNvPr id="305" name="Прямая со стрелкой 48"/>
          <p:cNvCxnSpPr/>
          <p:nvPr/>
        </p:nvCxnSpPr>
        <p:spPr>
          <a:xfrm>
            <a:off x="43827480" y="5760720"/>
            <a:ext cx="318240" cy="720"/>
          </a:xfrm>
          <a:prstGeom prst="straightConnector1">
            <a:avLst/>
          </a:prstGeom>
          <a:ln w="0">
            <a:solidFill>
              <a:srgbClr val="4472c4"/>
            </a:solidFill>
            <a:tailEnd len="med" type="triangle" w="med"/>
          </a:ln>
        </p:spPr>
      </p:cxnSp>
      <p:cxnSp>
        <p:nvCxnSpPr>
          <p:cNvPr id="306" name="Прямая со стрелкой 49"/>
          <p:cNvCxnSpPr/>
          <p:nvPr/>
        </p:nvCxnSpPr>
        <p:spPr>
          <a:xfrm>
            <a:off x="45986400" y="5760720"/>
            <a:ext cx="318240" cy="720"/>
          </a:xfrm>
          <a:prstGeom prst="straightConnector1">
            <a:avLst/>
          </a:prstGeom>
          <a:ln w="0">
            <a:solidFill>
              <a:srgbClr val="4472c4"/>
            </a:solidFill>
            <a:tailEnd len="med" type="triangle" w="med"/>
          </a:ln>
        </p:spPr>
      </p:cxnSp>
      <p:cxnSp>
        <p:nvCxnSpPr>
          <p:cNvPr id="307" name="Прямая со стрелкой 50"/>
          <p:cNvCxnSpPr/>
          <p:nvPr/>
        </p:nvCxnSpPr>
        <p:spPr>
          <a:xfrm>
            <a:off x="48145680" y="5760720"/>
            <a:ext cx="318240" cy="720"/>
          </a:xfrm>
          <a:prstGeom prst="straightConnector1">
            <a:avLst/>
          </a:prstGeom>
          <a:ln w="0">
            <a:solidFill>
              <a:srgbClr val="4472c4"/>
            </a:solidFill>
            <a:tailEnd len="med" type="triangle" w="med"/>
          </a:ln>
        </p:spPr>
      </p:cxnSp>
      <p:sp>
        <p:nvSpPr>
          <p:cNvPr id="308" name="Блок-схема: процесс 51"/>
          <p:cNvSpPr/>
          <p:nvPr/>
        </p:nvSpPr>
        <p:spPr>
          <a:xfrm>
            <a:off x="287640" y="1288080"/>
            <a:ext cx="1840680" cy="1605960"/>
          </a:xfrm>
          <a:prstGeom prst="flowChartProcess">
            <a:avLst/>
          </a:prstGeom>
          <a:gradFill rotWithShape="0">
            <a:gsLst>
              <a:gs pos="0">
                <a:srgbClr val="ffda9e"/>
              </a:gs>
              <a:gs pos="100000">
                <a:srgbClr val="ffd590"/>
              </a:gs>
            </a:gsLst>
            <a:lin ang="5400000"/>
          </a:gradFill>
          <a:ln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Специалист по соц.работе -  МКУ ЦСПСиД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Получение информации о подаче электронного заявления 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min </a:t>
            </a:r>
            <a:r>
              <a:rPr b="0" lang="ru-RU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65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max </a:t>
            </a:r>
            <a:r>
              <a:rPr b="0" lang="ru-RU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66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" name="Блок-схема: процесс 52"/>
          <p:cNvSpPr/>
          <p:nvPr/>
        </p:nvSpPr>
        <p:spPr>
          <a:xfrm>
            <a:off x="2877120" y="2047680"/>
            <a:ext cx="1847160" cy="1407240"/>
          </a:xfrm>
          <a:prstGeom prst="flowChartProcess">
            <a:avLst/>
          </a:prstGeom>
          <a:gradFill rotWithShape="0">
            <a:gsLst>
              <a:gs pos="0">
                <a:srgbClr val="ffda9e"/>
              </a:gs>
              <a:gs pos="100000">
                <a:srgbClr val="ffd590"/>
              </a:gs>
            </a:gsLst>
            <a:lin ang="5400000"/>
          </a:gradFill>
          <a:ln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Специалист по соц.работе -  МКУ ЦСПСиД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Проверка данных, указанных в заявлении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min </a:t>
            </a:r>
            <a:r>
              <a:rPr b="0" lang="ru-RU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69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max </a:t>
            </a:r>
            <a:r>
              <a:rPr b="0" lang="ru-RU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78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7" name="Блок-схема: процесс 60"/>
          <p:cNvSpPr/>
          <p:nvPr/>
        </p:nvSpPr>
        <p:spPr>
          <a:xfrm>
            <a:off x="9293400" y="4024800"/>
            <a:ext cx="1974600" cy="1504440"/>
          </a:xfrm>
          <a:prstGeom prst="flowChartProcess">
            <a:avLst/>
          </a:prstGeom>
          <a:gradFill rotWithShape="0">
            <a:gsLst>
              <a:gs pos="0">
                <a:srgbClr val="ffda9e"/>
              </a:gs>
              <a:gs pos="100000">
                <a:srgbClr val="ffd590"/>
              </a:gs>
            </a:gsLst>
            <a:lin ang="5400000"/>
          </a:gradFill>
          <a:ln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Принятие решения о предоставлении адресной помощи и отправка ответа. 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min </a:t>
            </a:r>
            <a:r>
              <a:rPr b="0" lang="ru-RU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38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max </a:t>
            </a:r>
            <a:r>
              <a:rPr b="0" lang="ru-RU" sz="1100" spc="-1" strike="noStrike">
                <a:solidFill>
                  <a:srgbClr val="000000"/>
                </a:solidFill>
                <a:latin typeface="Calibri"/>
                <a:ea typeface="DejaVu Sans"/>
              </a:rPr>
              <a:t>48</a:t>
            </a: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310" name="Прямая со стрелкой 62"/>
          <p:cNvCxnSpPr/>
          <p:nvPr/>
        </p:nvCxnSpPr>
        <p:spPr>
          <a:xfrm>
            <a:off x="30873600" y="5760720"/>
            <a:ext cx="318240" cy="720"/>
          </a:xfrm>
          <a:prstGeom prst="straightConnector1">
            <a:avLst/>
          </a:prstGeom>
          <a:ln w="0">
            <a:solidFill>
              <a:srgbClr val="4472c4"/>
            </a:solidFill>
            <a:tailEnd len="med" type="triangle" w="med"/>
          </a:ln>
        </p:spPr>
      </p:cxnSp>
      <p:cxnSp>
        <p:nvCxnSpPr>
          <p:cNvPr id="311" name="Прямая со стрелкой 63"/>
          <p:cNvCxnSpPr/>
          <p:nvPr/>
        </p:nvCxnSpPr>
        <p:spPr>
          <a:xfrm>
            <a:off x="33032520" y="5760720"/>
            <a:ext cx="318240" cy="720"/>
          </a:xfrm>
          <a:prstGeom prst="straightConnector1">
            <a:avLst/>
          </a:prstGeom>
          <a:ln w="0">
            <a:solidFill>
              <a:srgbClr val="4472c4"/>
            </a:solidFill>
            <a:tailEnd len="med" type="triangle" w="med"/>
          </a:ln>
        </p:spPr>
      </p:cxnSp>
      <p:cxnSp>
        <p:nvCxnSpPr>
          <p:cNvPr id="312" name="Прямая со стрелкой 64"/>
          <p:cNvCxnSpPr/>
          <p:nvPr/>
        </p:nvCxnSpPr>
        <p:spPr>
          <a:xfrm>
            <a:off x="35191440" y="5760720"/>
            <a:ext cx="318240" cy="720"/>
          </a:xfrm>
          <a:prstGeom prst="straightConnector1">
            <a:avLst/>
          </a:prstGeom>
          <a:ln w="0">
            <a:solidFill>
              <a:srgbClr val="4472c4"/>
            </a:solidFill>
            <a:tailEnd len="med" type="triangle" w="med"/>
          </a:ln>
        </p:spPr>
      </p:cxnSp>
      <p:cxnSp>
        <p:nvCxnSpPr>
          <p:cNvPr id="313" name="Прямая со стрелкой 65"/>
          <p:cNvCxnSpPr/>
          <p:nvPr/>
        </p:nvCxnSpPr>
        <p:spPr>
          <a:xfrm>
            <a:off x="37350360" y="5760720"/>
            <a:ext cx="318240" cy="720"/>
          </a:xfrm>
          <a:prstGeom prst="straightConnector1">
            <a:avLst/>
          </a:prstGeom>
          <a:ln w="0">
            <a:solidFill>
              <a:srgbClr val="4472c4"/>
            </a:solidFill>
            <a:tailEnd len="med" type="triangle" w="med"/>
          </a:ln>
        </p:spPr>
      </p:cxnSp>
      <p:cxnSp>
        <p:nvCxnSpPr>
          <p:cNvPr id="314" name="Прямая со стрелкой 66"/>
          <p:cNvCxnSpPr/>
          <p:nvPr/>
        </p:nvCxnSpPr>
        <p:spPr>
          <a:xfrm>
            <a:off x="39509640" y="5760720"/>
            <a:ext cx="318240" cy="720"/>
          </a:xfrm>
          <a:prstGeom prst="straightConnector1">
            <a:avLst/>
          </a:prstGeom>
          <a:ln w="0">
            <a:solidFill>
              <a:srgbClr val="4472c4"/>
            </a:solidFill>
            <a:tailEnd len="med" type="triangle" w="med"/>
          </a:ln>
        </p:spPr>
      </p:cxnSp>
      <p:cxnSp>
        <p:nvCxnSpPr>
          <p:cNvPr id="315" name="Прямая со стрелкой 67"/>
          <p:cNvCxnSpPr/>
          <p:nvPr/>
        </p:nvCxnSpPr>
        <p:spPr>
          <a:xfrm>
            <a:off x="41668560" y="5760720"/>
            <a:ext cx="318240" cy="720"/>
          </a:xfrm>
          <a:prstGeom prst="straightConnector1">
            <a:avLst/>
          </a:prstGeom>
          <a:ln w="0">
            <a:solidFill>
              <a:srgbClr val="4472c4"/>
            </a:solidFill>
            <a:tailEnd len="med" type="triangle" w="med"/>
          </a:ln>
        </p:spPr>
      </p:cxnSp>
      <p:cxnSp>
        <p:nvCxnSpPr>
          <p:cNvPr id="316" name="Прямая со стрелкой 68"/>
          <p:cNvCxnSpPr/>
          <p:nvPr/>
        </p:nvCxnSpPr>
        <p:spPr>
          <a:xfrm>
            <a:off x="43827480" y="5760720"/>
            <a:ext cx="318240" cy="720"/>
          </a:xfrm>
          <a:prstGeom prst="straightConnector1">
            <a:avLst/>
          </a:prstGeom>
          <a:ln w="0">
            <a:solidFill>
              <a:srgbClr val="4472c4"/>
            </a:solidFill>
            <a:tailEnd len="med" type="triangle" w="med"/>
          </a:ln>
        </p:spPr>
      </p:cxnSp>
      <p:cxnSp>
        <p:nvCxnSpPr>
          <p:cNvPr id="317" name="Прямая со стрелкой 69"/>
          <p:cNvCxnSpPr/>
          <p:nvPr/>
        </p:nvCxnSpPr>
        <p:spPr>
          <a:xfrm>
            <a:off x="45986400" y="5760720"/>
            <a:ext cx="318240" cy="720"/>
          </a:xfrm>
          <a:prstGeom prst="straightConnector1">
            <a:avLst/>
          </a:prstGeom>
          <a:ln w="0">
            <a:solidFill>
              <a:srgbClr val="4472c4"/>
            </a:solidFill>
            <a:tailEnd len="med" type="triangle" w="med"/>
          </a:ln>
        </p:spPr>
      </p:cxnSp>
      <p:cxnSp>
        <p:nvCxnSpPr>
          <p:cNvPr id="318" name="Прямая со стрелкой 70"/>
          <p:cNvCxnSpPr/>
          <p:nvPr/>
        </p:nvCxnSpPr>
        <p:spPr>
          <a:xfrm>
            <a:off x="48145680" y="5760720"/>
            <a:ext cx="318240" cy="720"/>
          </a:xfrm>
          <a:prstGeom prst="straightConnector1">
            <a:avLst/>
          </a:prstGeom>
          <a:ln w="0">
            <a:solidFill>
              <a:srgbClr val="4472c4"/>
            </a:solidFill>
            <a:tailEnd len="med" type="triangle" w="med"/>
          </a:ln>
        </p:spPr>
      </p:cxnSp>
      <p:sp>
        <p:nvSpPr>
          <p:cNvPr id="319" name="TextBox 2"/>
          <p:cNvSpPr/>
          <p:nvPr/>
        </p:nvSpPr>
        <p:spPr>
          <a:xfrm>
            <a:off x="7102440" y="5761080"/>
            <a:ext cx="14241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Min 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390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  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Max 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414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Рисунок 4" descr=""/>
          <p:cNvPicPr/>
          <p:nvPr/>
        </p:nvPicPr>
        <p:blipFill>
          <a:blip r:embed="rId1"/>
          <a:stretch/>
        </p:blipFill>
        <p:spPr>
          <a:xfrm>
            <a:off x="-21240" y="-42480"/>
            <a:ext cx="617040" cy="1200960"/>
          </a:xfrm>
          <a:prstGeom prst="rect">
            <a:avLst/>
          </a:prstGeom>
          <a:ln w="0">
            <a:noFill/>
          </a:ln>
        </p:spPr>
      </p:pic>
      <p:sp>
        <p:nvSpPr>
          <p:cNvPr id="321" name="TextBox 5"/>
          <p:cNvSpPr/>
          <p:nvPr/>
        </p:nvSpPr>
        <p:spPr>
          <a:xfrm>
            <a:off x="803520" y="297720"/>
            <a:ext cx="10584000" cy="91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  <a:scene3d>
              <a:camera prst="orthographicFront">
                <a:rot lat="0" lon="0" rev="0"/>
              </a:camera>
              <a:lightRig dir="t" rig="contrasting">
                <a:rot lat="0" lon="0" rev="4500000"/>
              </a:lightRig>
            </a:scene3d>
            <a:sp3d contourW="6350" prstMaterial="metal">
              <a:bevelT prst="relaxedInset" w="127000" h="31750"/>
              <a:contourClr>
                <a:schemeClr val="accent1"/>
              </a:contourClr>
            </a:sp3d>
          </a:bodyPr>
          <a:p>
            <a:pPr algn="ctr">
              <a:lnSpc>
                <a:spcPct val="100000"/>
              </a:lnSpc>
            </a:pPr>
            <a:r>
              <a:rPr b="1" lang="ru-RU" sz="3000" spc="-1" strike="noStrike">
                <a:solidFill>
                  <a:srgbClr val="2f5597"/>
                </a:solidFill>
                <a:latin typeface="Times New Roman"/>
                <a:ea typeface="DejaVu Sans"/>
              </a:rPr>
              <a:t>План мероприятий по устранению проблем</a:t>
            </a:r>
            <a:endParaRPr b="0" lang="ru-RU" sz="3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2" name="Прямоугольник 14"/>
          <p:cNvSpPr/>
          <p:nvPr/>
        </p:nvSpPr>
        <p:spPr>
          <a:xfrm>
            <a:off x="941040" y="2187000"/>
            <a:ext cx="10309320" cy="228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323" name="Таблица 6"/>
          <p:cNvGraphicFramePr/>
          <p:nvPr/>
        </p:nvGraphicFramePr>
        <p:xfrm>
          <a:off x="596520" y="879840"/>
          <a:ext cx="10790640" cy="5830200"/>
        </p:xfrm>
        <a:graphic>
          <a:graphicData uri="http://schemas.openxmlformats.org/drawingml/2006/table">
            <a:tbl>
              <a:tblPr/>
              <a:tblGrid>
                <a:gridCol w="2158200"/>
                <a:gridCol w="2158200"/>
                <a:gridCol w="2936520"/>
                <a:gridCol w="1820160"/>
                <a:gridCol w="1717920"/>
              </a:tblGrid>
              <a:tr h="84240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chemeClr val="lt1"/>
                          </a:solidFill>
                          <a:latin typeface="Calibri"/>
                        </a:rPr>
                        <a:t>Проблема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chemeClr val="lt1"/>
                          </a:solidFill>
                          <a:latin typeface="Calibri"/>
                        </a:rPr>
                        <a:t>Причина проблемы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chemeClr val="lt1"/>
                          </a:solidFill>
                          <a:latin typeface="Calibri"/>
                        </a:rPr>
                        <a:t>Мероприятие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chemeClr val="lt1"/>
                          </a:solidFill>
                          <a:latin typeface="Calibri"/>
                        </a:rPr>
                        <a:t>Ответственный исполнитель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chemeClr val="lt1"/>
                          </a:solidFill>
                          <a:latin typeface="Calibri"/>
                        </a:rPr>
                        <a:t>Срок реализации мероприятия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119808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1. Потеря времени при работе в программе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.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Низкие технические характеристики компьютера.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Установка необходимого технического оборудования на компьютер.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Программист К.А. Васильев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19.11.2024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9"/>
                    </a:solidFill>
                  </a:tcPr>
                </a:tc>
              </a:tr>
              <a:tr h="119808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2.Потеря времени по причине отсутствия данных в заявлении.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Отсутствие у заявителя четкой инструкции по заполнению заявления.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Разработка информационного листа с пошаговой инструкцией по заполнению электронного заявления. Рассылка получателям данного заявления посредствам мессенджеров. Предоставление консультации по телефону.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Заведующий отделением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Кобзева З.С.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24.11.2024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</a:tr>
              <a:tr h="98028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3. Потеря времени на поиск достоверной информации (звонок специалистам)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Размещение рабочего места специалиста в удалении от других сотрудников (2 этаж).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Перемещение рабочего места в отделение к другим специалистам, работающим по данному направлению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Заведующий отделением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Кобзева З.С.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.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24.11.2024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9"/>
                    </a:solidFill>
                  </a:tcPr>
                </a:tc>
              </a:tr>
              <a:tr h="141588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4. Потеря времени на связь с заявителем.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Номер не доступен, не отвечают на звонок.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.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Уточнение номеров телефонов в других системах. Отправка СМС сообщений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Заведующий отделением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Кобзева З.С.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27.05.2024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</a:tr>
            </a:tbl>
          </a:graphicData>
        </a:graphic>
      </p:graphicFrame>
      <p:pic>
        <p:nvPicPr>
          <p:cNvPr id="324" name="Picture 2" descr=""/>
          <p:cNvPicPr/>
          <p:nvPr/>
        </p:nvPicPr>
        <p:blipFill>
          <a:blip r:embed="rId2"/>
          <a:stretch/>
        </p:blipFill>
        <p:spPr>
          <a:xfrm>
            <a:off x="11021760" y="51120"/>
            <a:ext cx="980280" cy="864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Рисунок 4" descr=""/>
          <p:cNvPicPr/>
          <p:nvPr/>
        </p:nvPicPr>
        <p:blipFill>
          <a:blip r:embed="rId1"/>
          <a:stretch/>
        </p:blipFill>
        <p:spPr>
          <a:xfrm>
            <a:off x="-21240" y="-42480"/>
            <a:ext cx="617040" cy="1200960"/>
          </a:xfrm>
          <a:prstGeom prst="rect">
            <a:avLst/>
          </a:prstGeom>
          <a:ln w="0">
            <a:noFill/>
          </a:ln>
        </p:spPr>
      </p:pic>
      <p:sp>
        <p:nvSpPr>
          <p:cNvPr id="326" name="TextBox 5"/>
          <p:cNvSpPr/>
          <p:nvPr/>
        </p:nvSpPr>
        <p:spPr>
          <a:xfrm>
            <a:off x="803520" y="297720"/>
            <a:ext cx="10584000" cy="9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  <a:scene3d>
              <a:camera prst="orthographicFront">
                <a:rot lat="0" lon="0" rev="0"/>
              </a:camera>
              <a:lightRig dir="t" rig="contrasting">
                <a:rot lat="0" lon="0" rev="4500000"/>
              </a:lightRig>
            </a:scene3d>
            <a:sp3d contourW="6350" prstMaterial="metal">
              <a:bevelT prst="relaxedInset" w="127000" h="31750"/>
              <a:contourClr>
                <a:schemeClr val="accent1"/>
              </a:contourClr>
            </a:sp3d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2f5597"/>
                </a:solidFill>
                <a:latin typeface="Times New Roman"/>
                <a:ea typeface="DejaVu Sans"/>
              </a:rPr>
              <a:t>Мероприятия по устранению проблем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7" name="Прямоугольник 14"/>
          <p:cNvSpPr/>
          <p:nvPr/>
        </p:nvSpPr>
        <p:spPr>
          <a:xfrm>
            <a:off x="941040" y="2187000"/>
            <a:ext cx="10309320" cy="228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3" name="Diagram3"/>
          <p:cNvGraphicFramePr/>
          <p:nvPr>
            <p:extLst>
              <p:ext uri="{D42A27DB-BD31-4B8C-83A1-F6EECF244321}">
                <p14:modId xmlns:p14="http://schemas.microsoft.com/office/powerpoint/2010/main" val="4214653515"/>
              </p:ext>
            </p:extLst>
          </p:nvPr>
        </p:nvGraphicFramePr>
        <p:xfrm>
          <a:off x="171360" y="916200"/>
          <a:ext cx="11005560" cy="5688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28" name="Picture 2" descr=""/>
          <p:cNvPicPr/>
          <p:nvPr/>
        </p:nvPicPr>
        <p:blipFill>
          <a:blip r:embed="rId7"/>
          <a:stretch/>
        </p:blipFill>
        <p:spPr>
          <a:xfrm>
            <a:off x="11159640" y="483840"/>
            <a:ext cx="980280" cy="864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2435</TotalTime>
  <Application>LibreOffice/7.5.6.2$Linux_X86_64 LibreOffice_project/50$Build-2</Application>
  <AppVersion>15.0000</AppVersion>
  <Words>687</Words>
  <Paragraphs>155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2019-04-02T07:58:05Z</dcterms:created>
  <dc:creator>Microsoft Office User</dc:creator>
  <dc:description/>
  <dc:language>ru-RU</dc:language>
  <cp:lastModifiedBy/>
  <cp:lastPrinted>2024-12-20T03:15:56Z</cp:lastPrinted>
  <dcterms:modified xsi:type="dcterms:W3CDTF">2024-12-20T11:31:36Z</dcterms:modified>
  <cp:revision>165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Широкоэкранный</vt:lpwstr>
  </property>
  <property fmtid="{D5CDD505-2E9C-101B-9397-08002B2CF9AE}" pid="4" name="Slides">
    <vt:i4>13</vt:i4>
  </property>
</Properties>
</file>