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slideMaster3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media/image1.jpeg" ContentType="image/jpeg"/>
  <Override PartName="/ppt/media/image3.jpeg" ContentType="image/jpeg"/>
  <Override PartName="/ppt/media/image5.png" ContentType="image/png"/>
  <Override PartName="/ppt/media/image17.png" ContentType="image/png"/>
  <Override PartName="/ppt/media/image4.png" ContentType="image/png"/>
  <Override PartName="/ppt/media/image6.jpeg" ContentType="image/jpeg"/>
  <Override PartName="/ppt/media/image2.png" ContentType="image/png"/>
  <Override PartName="/ppt/media/image7.png" ContentType="image/png"/>
  <Override PartName="/ppt/media/image13.png" ContentType="image/png"/>
  <Override PartName="/ppt/media/image8.png" ContentType="image/png"/>
  <Override PartName="/ppt/media/image9.png" ContentType="image/png"/>
  <Override PartName="/ppt/media/image16.png" ContentType="image/png"/>
  <Override PartName="/ppt/media/image11.jpeg" ContentType="image/jpeg"/>
  <Override PartName="/ppt/media/image10.jpeg" ContentType="image/jpeg"/>
  <Override PartName="/ppt/media/image15.jpeg" ContentType="image/jpeg"/>
  <Override PartName="/ppt/media/image12.jpeg" ContentType="image/jpeg"/>
  <Override PartName="/ppt/media/image14.jpeg" ContentType="image/jpeg"/>
  <Override PartName="/ppt/media/image19.jpeg" ContentType="image/jpeg"/>
  <Override PartName="/ppt/media/image18.jpeg" ContentType="image/jpeg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14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7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10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11.xml" ContentType="application/vnd.openxmlformats-officedocument.them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</p:sldIdLst>
  <p:sldSz cx="9144000" cy="6858000"/>
  <p:notesSz cx="6761163" cy="9882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notesMaster" Target="notesMasters/notesMaster1.xml"/><Relationship Id="rId39" Type="http://schemas.openxmlformats.org/officeDocument/2006/relationships/slide" Target="slides/slid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slide" Target="slides/slide11.xml"/><Relationship Id="rId50" Type="http://schemas.openxmlformats.org/officeDocument/2006/relationships/slide" Target="slides/slide12.xml"/><Relationship Id="rId51" Type="http://schemas.openxmlformats.org/officeDocument/2006/relationships/slide" Target="slides/slide13.xml"/><Relationship Id="rId52" Type="http://schemas.openxmlformats.org/officeDocument/2006/relationships/slide" Target="slides/slide14.xml"/><Relationship Id="rId53" Type="http://schemas.openxmlformats.org/officeDocument/2006/relationships/slide" Target="slides/slide15.xml"/><Relationship Id="rId54" Type="http://schemas.openxmlformats.org/officeDocument/2006/relationships/slide" Target="slides/slide16.xml"/><Relationship Id="rId55" Type="http://schemas.openxmlformats.org/officeDocument/2006/relationships/slide" Target="slides/slide17.xml"/><Relationship Id="rId56" Type="http://schemas.openxmlformats.org/officeDocument/2006/relationships/slide" Target="slides/slide18.xml"/><Relationship Id="rId5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dt" idx="7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ftr" idx="7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6"/>
          <p:cNvSpPr>
            <a:spLocks noGrp="1"/>
          </p:cNvSpPr>
          <p:nvPr>
            <p:ph type="sldNum" idx="7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8B63210-EC68-4EC3-9484-59584B098C89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sldNum" idx="80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19D423-47CE-4BAF-9995-5F5F481F9FE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81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9F51B9-B978-4B25-B008-9E33F862110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sldNum" idx="82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056A73-D325-45F2-855A-1344CC39E5A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76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B49D13-488C-4723-A60A-78F26EDF6F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77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54BAB6-79B4-47DB-9CBC-3BE5D377ADE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78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AB9108-DB43-477C-8FE6-B1816D6EF02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909720" y="741240"/>
            <a:ext cx="4939920" cy="370512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76080" y="4694040"/>
            <a:ext cx="5407200" cy="44452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79"/>
          </p:nvPr>
        </p:nvSpPr>
        <p:spPr>
          <a:xfrm>
            <a:off x="3829680" y="9386280"/>
            <a:ext cx="2927880" cy="4924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767519-6298-44D8-AD10-DCCDCF124AF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0F417E-CF9E-4A73-8221-F7CC6A6934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43E7EF3-83AD-48D2-A654-011B2DE154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3374BBB-E102-402D-938D-E2528FB016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E7AAFEA-A8F2-4D99-AE51-87C3BE4EC1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7101373B-3050-49B1-8B01-EBE5E4D7B1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9651F2B-6297-4152-B249-2D8BCE4858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E4765D89-7921-4C7E-A2ED-66DEECD3F1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298FDE57-1290-46AB-9284-1756607F579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07F12EA3-A8CA-43EF-8D14-B96513013F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0161178F-72C8-4C03-A0C7-9B1D3FD9C3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A4332D52-AD5A-4B03-AEA1-DCC9499F28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EAD223-5EB1-432C-8A58-273B892559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6E6F12F9-63AD-4376-A3A8-0F8A17B63C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DBB70E5B-AD39-42F3-9CA4-AB68121866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450CD56C-D156-4F28-B003-F5B4537ADC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E3F1EDBA-884C-482A-9563-C219661487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854B1E77-A09C-4AC6-B196-395ACF6C07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97B3E0-418F-49D9-BA40-EE6A57DDAF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8B4B335-F663-41D0-B88C-3A2D9857AD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F988FE4-EEF8-40C3-9CA3-36FB056211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189B490-9414-4165-90B3-7B65F148A9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E4F7956-342F-4E42-B8DF-141F930E32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97CE8B0-FBBC-47B3-8C66-1CF3965575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D40991D-F4EF-45CB-9537-DFD5116414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C959BA-673D-494C-8B4B-132693EAC04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CFF294-D646-438E-BE45-4605002262B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3BF0E6-A84B-451E-855B-2AA9512C4CE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246788-8D96-4E32-A641-7482723C562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3BACDF-C1FF-42E9-BA47-C499DC36373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заглавия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8840EC-EDD2-431B-96D6-0927BB3B364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C6D3CD-C2D2-470C-999B-EBD44D0623B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8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ftr" idx="46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1B8E07-FD6E-4993-AE09-85BDBE6560B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48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ftr" idx="49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F324E5-9CC1-4BFA-8CD9-9DE3FC5594D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51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ftr" idx="52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sldNum" idx="53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768033-E8AB-4EAB-8FA2-89CDD87D1A5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dt" idx="54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ftr" idx="55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sldNum" idx="56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F49806-57D8-4657-AF96-AD1BDF48B85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dt" idx="57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0A96F6-EEA2-4609-8BCE-91FD565DDA1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е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з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щ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ё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н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е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ы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ь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58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sldNum" idx="59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B22486-6A3A-4816-BF15-8E1D4DF7199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dt" idx="60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ftr" idx="6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6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2E8431-F239-438B-A938-A239F7B164D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 idx="6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ftr" idx="6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6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47B732-6305-4EE6-B5E3-7F158C9D02A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6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 idx="67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 idx="68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F0B747-47C4-43AA-86FF-542C31309BD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dt" idx="69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 idx="70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 idx="71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D6D66D-C914-4E80-B280-B03B95B4731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dt" idx="72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4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4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4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DC8A7E-D115-40F7-B6E0-15A09BE9E90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4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4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4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4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4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4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6080" cy="514296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6160" cy="9342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B1B495-AAD3-4242-B35A-400A85C5A16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D4CCE1-3C0D-4861-AD66-DA6F22D36FD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216650-8C7C-40F0-882B-051A3D1262E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72A734-4BBC-4D79-9AA5-8067FB8188B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A9B98B-30EE-46AE-960A-D9ED30239E0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38BE4B-A8AC-4B0B-B209-5D48B5D85EA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4" descr=""/>
          <p:cNvPicPr/>
          <p:nvPr/>
        </p:nvPicPr>
        <p:blipFill>
          <a:blip r:embed="rId1"/>
          <a:stretch/>
        </p:blipFill>
        <p:spPr>
          <a:xfrm>
            <a:off x="0" y="-16200"/>
            <a:ext cx="9218520" cy="6856200"/>
          </a:xfrm>
          <a:prstGeom prst="rect">
            <a:avLst/>
          </a:prstGeom>
          <a:ln w="9525">
            <a:noFill/>
          </a:ln>
        </p:spPr>
      </p:pic>
      <p:sp>
        <p:nvSpPr>
          <p:cNvPr id="274" name="Прямоугольник 5"/>
          <p:cNvSpPr/>
          <p:nvPr/>
        </p:nvSpPr>
        <p:spPr>
          <a:xfrm>
            <a:off x="571320" y="1571760"/>
            <a:ext cx="6213240" cy="2099880"/>
          </a:xfrm>
          <a:prstGeom prst="rect">
            <a:avLst/>
          </a:prstGeom>
          <a:noFill/>
          <a:ln w="0">
            <a:noFill/>
          </a:ln>
          <a:effectLst>
            <a:outerShdw blurRad="0"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spcBef>
                <a:spcPts val="1984"/>
              </a:spcBef>
              <a:spcAft>
                <a:spcPts val="283"/>
              </a:spcAft>
            </a:pPr>
            <a:r>
              <a:rPr b="1" lang="ru-RU" sz="2200" spc="-1" strike="noStrike" u="sng">
                <a:solidFill>
                  <a:schemeClr val="accent1">
                    <a:lumMod val="75000"/>
                  </a:schemeClr>
                </a:solidFill>
                <a:uFillTx/>
                <a:latin typeface="Calibri"/>
                <a:ea typeface="Tahoma"/>
              </a:rPr>
              <a:t>Оптимизация  процесса  обеспечения граждан техническими средствами реабилитации в Муниципальном бюджетном учреждении «Центр социального  обслуживания»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6"/>
          <p:cNvSpPr/>
          <p:nvPr/>
        </p:nvSpPr>
        <p:spPr>
          <a:xfrm>
            <a:off x="90720" y="6000840"/>
            <a:ext cx="3026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Futura PT Medium"/>
                <a:ea typeface="DejaVu Sans"/>
              </a:rPr>
              <a:t>МБУ «ЦСО» г. Белово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285920" y="214200"/>
            <a:ext cx="1069920" cy="10699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"/>
          <p:cNvPicPr/>
          <p:nvPr/>
        </p:nvPicPr>
        <p:blipFill>
          <a:blip r:embed="rId3"/>
          <a:stretch/>
        </p:blipFill>
        <p:spPr>
          <a:xfrm>
            <a:off x="323640" y="205920"/>
            <a:ext cx="646200" cy="10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5" descr="\\server\обмен\Курносова\logo CSO.png"/>
          <p:cNvPicPr/>
          <p:nvPr/>
        </p:nvPicPr>
        <p:blipFill>
          <a:blip r:embed="rId1"/>
          <a:stretch/>
        </p:blipFill>
        <p:spPr>
          <a:xfrm>
            <a:off x="142920" y="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59" name="Прямоугольник 2"/>
          <p:cNvSpPr/>
          <p:nvPr/>
        </p:nvSpPr>
        <p:spPr>
          <a:xfrm>
            <a:off x="1000080" y="160920"/>
            <a:ext cx="7785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Анализ проблем и выявление путей их решения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Picture 6" descr="C:\Users\Усачев\Desktop\300let.jpg"/>
          <p:cNvPicPr/>
          <p:nvPr/>
        </p:nvPicPr>
        <p:blipFill>
          <a:blip r:embed="rId2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61" name="Таблица 2"/>
          <p:cNvGraphicFramePr/>
          <p:nvPr/>
        </p:nvGraphicFramePr>
        <p:xfrm>
          <a:off x="539640" y="807120"/>
          <a:ext cx="8063640" cy="5128920"/>
        </p:xfrm>
        <a:graphic>
          <a:graphicData uri="http://schemas.openxmlformats.org/drawingml/2006/table">
            <a:tbl>
              <a:tblPr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2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№ </a:t>
                      </a: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Ответственный 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41624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7. Потери времени на поиск сменных насадок для тростей, костылей, обслуживание ТСР , в том числе выявление необходимости мелкого ремонта перед выдачей.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Проверка технического состояния ТСР после сдачи из проката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Формирования заявки на приобретение расходных материалов для обслуживания и ремонта ТСР 1 раз квартал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Сменные детали хранить совместно с  каждым средством реабилитации.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При выдаче ТСР производить фиксацию комплектности и техничского состояния ТСР и прикреплять фото в электронный журнал выдачи ТСР (для устранения конфликтных ситуаций при возврате в недокомплекте или ненадлежащем тех.состояние)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632600">
                <a:tc>
                  <a:txBody>
                    <a:bodyPr lIns="27720" rIns="27720" anchor="t">
                      <a:noAutofit/>
                    </a:bodyPr>
                    <a:p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8</a:t>
                      </a:r>
                      <a:endParaRPr b="1" lang="ru-RU" sz="1800" spc="-1" strike="noStrike">
                        <a:solidFill>
                          <a:schemeClr val="lt1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8. Потери времени на привлечении дополнительного специалиста для обучения использования ТСР.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Обучение всех социальных работников в «Школе ухода» использованию ТСР.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2. Обучение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специалиста по социальной работе М.А. Кузнецову по программе «Социальная реабилитации», в целях возможности оказания консультативной помощи обратившимся гражданам без привлечения реабилитологов.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 при трудоустройстве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Специалисты по комплексной реабилитации,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Юрисконсульт 1 категории Н.В. Офицерова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7" descr="\\server\обмен\Курносова\logo CSO.png"/>
          <p:cNvPicPr/>
          <p:nvPr/>
        </p:nvPicPr>
        <p:blipFill>
          <a:blip r:embed="rId1"/>
          <a:stretch/>
        </p:blipFill>
        <p:spPr>
          <a:xfrm>
            <a:off x="142920" y="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63" name="Прямоугольник 7"/>
          <p:cNvSpPr/>
          <p:nvPr/>
        </p:nvSpPr>
        <p:spPr>
          <a:xfrm>
            <a:off x="1000080" y="160920"/>
            <a:ext cx="7785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Анализ проблем и выявление путей их решения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Picture 8" descr="C:\Users\Усачев\Desktop\300let.jpg"/>
          <p:cNvPicPr/>
          <p:nvPr/>
        </p:nvPicPr>
        <p:blipFill>
          <a:blip r:embed="rId2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65" name="Таблица 3"/>
          <p:cNvGraphicFramePr/>
          <p:nvPr/>
        </p:nvGraphicFramePr>
        <p:xfrm>
          <a:off x="539640" y="807120"/>
          <a:ext cx="8063640" cy="5128920"/>
        </p:xfrm>
        <a:graphic>
          <a:graphicData uri="http://schemas.openxmlformats.org/drawingml/2006/table">
            <a:tbl>
              <a:tblPr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2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№ </a:t>
                      </a: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Ответственный 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41624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9. Потеря времени на поиск упаковочной пленки, отсутствие необходимых материалов у специалиста по социальной работе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1. Формирования заявки на приобретение расходных материалов для упаковывания  ТСР 1 раз квартал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2. Включение упаковочных материалов в закупки по обеспечению хозяйственными и расходными материалами учреждения.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Юрисконсульт 1 категории Н.В. Офицерова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416240"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fffffe"/>
                          </a:solidFill>
                          <a:latin typeface="Arial"/>
                        </a:rPr>
                        <a:t>10</a:t>
                      </a:r>
                      <a:endParaRPr b="0" lang="ru-RU" sz="1200" spc="-1" strike="noStrike">
                        <a:solidFill>
                          <a:srgbClr val="fffffe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10.Потери времени на поиск информации об освобождающихся из проката ТСР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nos"/>
                        </a:rPr>
                        <a:t>1. Разработка электронных шахматок по ТСР с указанием сроков договор, как для отслеживания высвобождаемости, так и для контроля продления срок договоров при необходимости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nos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nos"/>
                        </a:rPr>
                        <a:t>2. При наличии заявки на выдачу в прокат ТСР, включение данных с контактными номерами телефонов граждан для последующего обзвона на получение ТСР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nos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Прямоугольник 8"/>
          <p:cNvSpPr/>
          <p:nvPr/>
        </p:nvSpPr>
        <p:spPr>
          <a:xfrm>
            <a:off x="-42120" y="265320"/>
            <a:ext cx="9359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Картирование процесса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Picture 9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4688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0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0" y="0"/>
            <a:ext cx="946800" cy="936360"/>
          </a:xfrm>
          <a:prstGeom prst="rect">
            <a:avLst/>
          </a:prstGeom>
          <a:ln w="0">
            <a:noFill/>
          </a:ln>
        </p:spPr>
      </p:pic>
      <p:sp>
        <p:nvSpPr>
          <p:cNvPr id="369" name="Блок-схема: процесс 18"/>
          <p:cNvSpPr/>
          <p:nvPr/>
        </p:nvSpPr>
        <p:spPr>
          <a:xfrm>
            <a:off x="2059560" y="1261080"/>
            <a:ext cx="1543680" cy="107892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При наличии необходимого ТСР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Спец. по соц. работе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Производит подбор ТСР по физическим данным получателя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2-4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Блок-схема: процесс 19"/>
          <p:cNvSpPr/>
          <p:nvPr/>
        </p:nvSpPr>
        <p:spPr>
          <a:xfrm>
            <a:off x="140400" y="1260000"/>
            <a:ext cx="18396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кабинет специалиста по соц. работе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Получатель услуг обращается к специалисту, объясняет требования по выдаче ТСР.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Блок-схема: процесс 20"/>
          <p:cNvSpPr/>
          <p:nvPr/>
        </p:nvSpPr>
        <p:spPr>
          <a:xfrm>
            <a:off x="3780000" y="1260000"/>
            <a:ext cx="10800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Специалист по социальной работе заполняет договор и акт приема передачи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4-7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72" name="Прямая со стрелкой 2"/>
          <p:cNvCxnSpPr/>
          <p:nvPr/>
        </p:nvCxnSpPr>
        <p:spPr>
          <a:xfrm>
            <a:off x="15176160" y="5587920"/>
            <a:ext cx="319320" cy="1800"/>
          </a:xfrm>
          <a:prstGeom prst="straightConnector1">
            <a:avLst/>
          </a:prstGeom>
          <a:ln w="0">
            <a:solidFill>
              <a:srgbClr val="4a7ebb"/>
            </a:solidFill>
            <a:tailEnd len="med" type="triangle" w="med"/>
          </a:ln>
        </p:spPr>
      </p:cxnSp>
      <p:graphicFrame>
        <p:nvGraphicFramePr>
          <p:cNvPr id="373" name="Таблица 4"/>
          <p:cNvGraphicFramePr/>
          <p:nvPr/>
        </p:nvGraphicFramePr>
        <p:xfrm>
          <a:off x="3329280" y="5415120"/>
          <a:ext cx="2229480" cy="793080"/>
        </p:xfrm>
        <a:graphic>
          <a:graphicData uri="http://schemas.openxmlformats.org/drawingml/2006/table">
            <a:tbl>
              <a:tblPr/>
              <a:tblGrid>
                <a:gridCol w="1114920"/>
                <a:gridCol w="1114920"/>
              </a:tblGrid>
              <a:tr h="396360">
                <a:tc>
                  <a:txBody>
                    <a:bodyPr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4" name="Блок-схема: процесс 21"/>
          <p:cNvSpPr/>
          <p:nvPr/>
        </p:nvSpPr>
        <p:spPr>
          <a:xfrm>
            <a:off x="140400" y="2520000"/>
            <a:ext cx="1299600" cy="144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 случае отсутствия необходимого ТСР — проверка по  электронному журналу ближайшей даты окончания проката  и внесение контактной информации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  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2-4 мин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720000" y="2340000"/>
            <a:ext cx="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900000" y="3960000"/>
            <a:ext cx="0" cy="3337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720000" y="2340000"/>
            <a:ext cx="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Блок-схема: процесс 23"/>
          <p:cNvSpPr/>
          <p:nvPr/>
        </p:nvSpPr>
        <p:spPr>
          <a:xfrm>
            <a:off x="4320000" y="2700000"/>
            <a:ext cx="1620000" cy="126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Для лиц не являющихся получателями услуг на дому и в полустационаре: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Снятие копий документов: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-паспорт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-СНИЛС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-МСЭ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1980000" y="1620000"/>
            <a:ext cx="7272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3603240" y="1620000"/>
            <a:ext cx="17676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Блок-схема: процесс 24"/>
          <p:cNvSpPr/>
          <p:nvPr/>
        </p:nvSpPr>
        <p:spPr>
          <a:xfrm>
            <a:off x="6300000" y="1260000"/>
            <a:ext cx="1620000" cy="144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Внесение данных получателя услуг  в журналы по выдаче ТСР в зависимости от типа ТСР (полученных по системе долговременного ухода либо из иных источников), внесение данных в ежедневный отчет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4-7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Блок-схема: процесс 25"/>
          <p:cNvSpPr/>
          <p:nvPr/>
        </p:nvSpPr>
        <p:spPr>
          <a:xfrm>
            <a:off x="140760" y="4293720"/>
            <a:ext cx="1299240" cy="92628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Обзвон получателей для приглашения на выдачи ТСР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>
            <a:off x="4860000" y="1620000"/>
            <a:ext cx="1440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Блок-схема: процесс 27"/>
          <p:cNvSpPr/>
          <p:nvPr/>
        </p:nvSpPr>
        <p:spPr>
          <a:xfrm>
            <a:off x="6480000" y="3420000"/>
            <a:ext cx="14400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Выдача ТСР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(в том числе упаковывание в пленку, скрепление клейкой лентой при необходимости)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7380000" y="3060000"/>
            <a:ext cx="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 flipV="1">
            <a:off x="1440000" y="2160000"/>
            <a:ext cx="612720" cy="18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Блок-схема: процесс 8"/>
          <p:cNvSpPr/>
          <p:nvPr/>
        </p:nvSpPr>
        <p:spPr>
          <a:xfrm>
            <a:off x="1980000" y="2720160"/>
            <a:ext cx="1594440" cy="141984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 случае обращения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гражданина по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использованию ТСР: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Специалист по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социальной работе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проводит обучение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навыкам </a:t>
            </a: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использования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ТСР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15 — 30 мин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2700000" y="2340000"/>
            <a:ext cx="0" cy="3801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3960000" y="2340000"/>
            <a:ext cx="72000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 flipV="1">
            <a:off x="5580000" y="1800000"/>
            <a:ext cx="720000" cy="9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Прямоугольник 3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</a:t>
            </a: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Исключенные документы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2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pic>
        <p:nvPicPr>
          <p:cNvPr id="394" name="" descr=""/>
          <p:cNvPicPr/>
          <p:nvPr/>
        </p:nvPicPr>
        <p:blipFill>
          <a:blip r:embed="rId3"/>
          <a:srcRect l="18522" t="0" r="29601" b="0"/>
          <a:stretch/>
        </p:blipFill>
        <p:spPr>
          <a:xfrm rot="5400000">
            <a:off x="1418400" y="697680"/>
            <a:ext cx="2519640" cy="3643560"/>
          </a:xfrm>
          <a:prstGeom prst="rect">
            <a:avLst/>
          </a:prstGeom>
          <a:ln w="0">
            <a:noFill/>
          </a:ln>
        </p:spPr>
      </p:pic>
      <p:pic>
        <p:nvPicPr>
          <p:cNvPr id="395" name="" descr=""/>
          <p:cNvPicPr/>
          <p:nvPr/>
        </p:nvPicPr>
        <p:blipFill>
          <a:blip r:embed="rId4"/>
          <a:stretch/>
        </p:blipFill>
        <p:spPr>
          <a:xfrm rot="5400000">
            <a:off x="4419360" y="1899360"/>
            <a:ext cx="4823280" cy="3617640"/>
          </a:xfrm>
          <a:prstGeom prst="rect">
            <a:avLst/>
          </a:prstGeom>
          <a:ln w="0">
            <a:noFill/>
          </a:ln>
        </p:spPr>
      </p:pic>
      <p:pic>
        <p:nvPicPr>
          <p:cNvPr id="396" name="" descr=""/>
          <p:cNvPicPr/>
          <p:nvPr/>
        </p:nvPicPr>
        <p:blipFill>
          <a:blip r:embed="rId5"/>
          <a:srcRect l="0" t="16857" r="0" b="0"/>
          <a:stretch/>
        </p:blipFill>
        <p:spPr>
          <a:xfrm>
            <a:off x="529920" y="3780000"/>
            <a:ext cx="433008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Прямоугольник 3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 </a:t>
            </a: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Образцы документов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8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pic>
        <p:nvPicPr>
          <p:cNvPr id="400" name="" descr=""/>
          <p:cNvPicPr/>
          <p:nvPr/>
        </p:nvPicPr>
        <p:blipFill>
          <a:blip r:embed="rId3"/>
          <a:srcRect l="10959" t="0" r="30461" b="0"/>
          <a:stretch/>
        </p:blipFill>
        <p:spPr>
          <a:xfrm>
            <a:off x="180000" y="1634040"/>
            <a:ext cx="4860000" cy="4665960"/>
          </a:xfrm>
          <a:prstGeom prst="rect">
            <a:avLst/>
          </a:prstGeom>
          <a:ln w="0">
            <a:noFill/>
          </a:ln>
        </p:spPr>
      </p:pic>
      <p:sp>
        <p:nvSpPr>
          <p:cNvPr id="401" name=""/>
          <p:cNvSpPr txBox="1"/>
          <p:nvPr/>
        </p:nvSpPr>
        <p:spPr>
          <a:xfrm>
            <a:off x="900000" y="1073880"/>
            <a:ext cx="43200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Электронный шаблон договора в программном комплексе «Оптима»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" name="" descr=""/>
          <p:cNvPicPr/>
          <p:nvPr/>
        </p:nvPicPr>
        <p:blipFill>
          <a:blip r:embed="rId4"/>
          <a:srcRect l="0" t="0" r="0" b="26506"/>
          <a:stretch/>
        </p:blipFill>
        <p:spPr>
          <a:xfrm>
            <a:off x="5220000" y="1620000"/>
            <a:ext cx="3855240" cy="5039640"/>
          </a:xfrm>
          <a:prstGeom prst="rect">
            <a:avLst/>
          </a:prstGeom>
          <a:ln w="0">
            <a:noFill/>
          </a:ln>
        </p:spPr>
      </p:pic>
      <p:sp>
        <p:nvSpPr>
          <p:cNvPr id="403" name=""/>
          <p:cNvSpPr txBox="1"/>
          <p:nvPr/>
        </p:nvSpPr>
        <p:spPr>
          <a:xfrm>
            <a:off x="4824000" y="1073880"/>
            <a:ext cx="43200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Реестр ТСР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 программном комплексе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Прямоугольник 11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 </a:t>
            </a: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Образцы документов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5" name="Picture 15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406" name="Picture 16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sp>
        <p:nvSpPr>
          <p:cNvPr id="407" name=""/>
          <p:cNvSpPr txBox="1"/>
          <p:nvPr/>
        </p:nvSpPr>
        <p:spPr>
          <a:xfrm>
            <a:off x="1440000" y="1080000"/>
            <a:ext cx="612000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Реестр выдачи с фото из журнала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3"/>
          <a:stretch/>
        </p:blipFill>
        <p:spPr>
          <a:xfrm>
            <a:off x="360000" y="1440000"/>
            <a:ext cx="8460000" cy="475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 10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 </a:t>
            </a: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Образцы документов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" name="Picture 1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411" name="Picture 14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pic>
        <p:nvPicPr>
          <p:cNvPr id="412" name="" descr=""/>
          <p:cNvPicPr/>
          <p:nvPr/>
        </p:nvPicPr>
        <p:blipFill>
          <a:blip r:embed="rId3"/>
          <a:srcRect l="0" t="0" r="34344" b="0"/>
          <a:stretch/>
        </p:blipFill>
        <p:spPr>
          <a:xfrm>
            <a:off x="4860000" y="2520000"/>
            <a:ext cx="3959640" cy="3816000"/>
          </a:xfrm>
          <a:prstGeom prst="rect">
            <a:avLst/>
          </a:prstGeom>
          <a:ln w="0">
            <a:noFill/>
          </a:ln>
        </p:spPr>
      </p:pic>
      <p:pic>
        <p:nvPicPr>
          <p:cNvPr id="413" name="" descr=""/>
          <p:cNvPicPr/>
          <p:nvPr/>
        </p:nvPicPr>
        <p:blipFill>
          <a:blip r:embed="rId4"/>
          <a:srcRect l="0" t="0" r="23654" b="0"/>
          <a:stretch/>
        </p:blipFill>
        <p:spPr>
          <a:xfrm>
            <a:off x="360000" y="1440000"/>
            <a:ext cx="4643280" cy="3420000"/>
          </a:xfrm>
          <a:prstGeom prst="rect">
            <a:avLst/>
          </a:prstGeom>
          <a:ln w="0">
            <a:noFill/>
          </a:ln>
        </p:spPr>
      </p:pic>
      <p:sp>
        <p:nvSpPr>
          <p:cNvPr id="414" name=""/>
          <p:cNvSpPr txBox="1"/>
          <p:nvPr/>
        </p:nvSpPr>
        <p:spPr>
          <a:xfrm>
            <a:off x="1307880" y="1093680"/>
            <a:ext cx="32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Электронный журнал учета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"/>
          <p:cNvSpPr txBox="1"/>
          <p:nvPr/>
        </p:nvSpPr>
        <p:spPr>
          <a:xfrm>
            <a:off x="5220000" y="1980000"/>
            <a:ext cx="32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Перекрестный электронный отчет по категориям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оугольник 3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 </a:t>
            </a: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Образцы документов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pic>
        <p:nvPicPr>
          <p:cNvPr id="419" name="" descr=""/>
          <p:cNvPicPr/>
          <p:nvPr/>
        </p:nvPicPr>
        <p:blipFill>
          <a:blip r:embed="rId3"/>
          <a:srcRect l="18170" t="0" r="0" b="1814"/>
          <a:stretch/>
        </p:blipFill>
        <p:spPr>
          <a:xfrm>
            <a:off x="4860000" y="1080000"/>
            <a:ext cx="3600000" cy="5759640"/>
          </a:xfrm>
          <a:prstGeom prst="rect">
            <a:avLst/>
          </a:prstGeom>
          <a:ln w="0">
            <a:noFill/>
          </a:ln>
        </p:spPr>
      </p:pic>
      <p:pic>
        <p:nvPicPr>
          <p:cNvPr id="420" name="" descr=""/>
          <p:cNvPicPr/>
          <p:nvPr/>
        </p:nvPicPr>
        <p:blipFill>
          <a:blip r:embed="rId4"/>
          <a:srcRect l="0" t="9215" r="8208" b="0"/>
          <a:stretch/>
        </p:blipFill>
        <p:spPr>
          <a:xfrm rot="16200000">
            <a:off x="608760" y="863280"/>
            <a:ext cx="3567600" cy="44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71320" y="2428920"/>
            <a:ext cx="7172640" cy="132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1f497d"/>
                </a:solidFill>
                <a:latin typeface="Futura PT Medium"/>
              </a:rPr>
              <a:t>Спасибо за внимание !</a:t>
            </a:r>
            <a:br>
              <a:rPr sz="4000"/>
            </a:b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Прямоугольник 5"/>
          <p:cNvSpPr/>
          <p:nvPr/>
        </p:nvSpPr>
        <p:spPr>
          <a:xfrm>
            <a:off x="571320" y="0"/>
            <a:ext cx="2212920" cy="18554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23" name="Picture 2" descr="\\server\обмен\Курносова\logo CSO.png"/>
          <p:cNvPicPr/>
          <p:nvPr/>
        </p:nvPicPr>
        <p:blipFill>
          <a:blip r:embed="rId1"/>
          <a:stretch/>
        </p:blipFill>
        <p:spPr>
          <a:xfrm>
            <a:off x="1285920" y="214200"/>
            <a:ext cx="998280" cy="1010520"/>
          </a:xfrm>
          <a:prstGeom prst="rect">
            <a:avLst/>
          </a:prstGeom>
          <a:ln w="0">
            <a:noFill/>
          </a:ln>
        </p:spPr>
      </p:pic>
      <p:pic>
        <p:nvPicPr>
          <p:cNvPr id="424" name="Picture 2" descr=""/>
          <p:cNvPicPr/>
          <p:nvPr/>
        </p:nvPicPr>
        <p:blipFill>
          <a:blip r:embed="rId2"/>
          <a:stretch/>
        </p:blipFill>
        <p:spPr>
          <a:xfrm>
            <a:off x="467640" y="219960"/>
            <a:ext cx="637200" cy="106344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380000" y="5644080"/>
            <a:ext cx="1784160" cy="121248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0" y="476280"/>
            <a:ext cx="9142200" cy="5642280"/>
          </a:xfrm>
          <a:prstGeom prst="rect">
            <a:avLst/>
          </a:prstGeom>
          <a:ln w="0">
            <a:noFill/>
          </a:ln>
        </p:spPr>
      </p:pic>
      <p:sp>
        <p:nvSpPr>
          <p:cNvPr id="280" name="Прямоугольник 4"/>
          <p:cNvSpPr/>
          <p:nvPr/>
        </p:nvSpPr>
        <p:spPr>
          <a:xfrm>
            <a:off x="2006640" y="32040"/>
            <a:ext cx="5499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7375e"/>
                </a:solidFill>
                <a:latin typeface="Futura PT Medium"/>
                <a:ea typeface="DejaVu Sans"/>
              </a:rPr>
              <a:t>Паспорт проекта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Picture 2" descr="\\server\обмен\Курносова\logo CSO.png"/>
          <p:cNvPicPr/>
          <p:nvPr/>
        </p:nvPicPr>
        <p:blipFill>
          <a:blip r:embed="rId3"/>
          <a:stretch/>
        </p:blipFill>
        <p:spPr>
          <a:xfrm>
            <a:off x="199080" y="114480"/>
            <a:ext cx="998280" cy="101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sp>
        <p:nvSpPr>
          <p:cNvPr id="283" name="Прямоугольник 1"/>
          <p:cNvSpPr/>
          <p:nvPr/>
        </p:nvSpPr>
        <p:spPr>
          <a:xfrm>
            <a:off x="357120" y="1571760"/>
            <a:ext cx="8279280" cy="24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 u="sng">
                <a:solidFill>
                  <a:srgbClr val="1f497d"/>
                </a:solidFill>
                <a:uFillTx/>
                <a:latin typeface="Arial"/>
                <a:ea typeface="DejaVu Sans"/>
              </a:rPr>
              <a:t>Процесс:</a:t>
            </a:r>
            <a:r>
              <a:rPr b="1" lang="ru-RU" sz="2200" spc="-1" strike="noStrike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1f497d"/>
                </a:solidFill>
                <a:latin typeface="Arial"/>
                <a:ea typeface="Tahoma"/>
              </a:rPr>
              <a:t>Обеспечение граждан техническими средствами реабилитации в Муниципальном бюджетном учреждении «Центр социального  обслуживания»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 u="sng">
                <a:solidFill>
                  <a:srgbClr val="1f497d"/>
                </a:solidFill>
                <a:uFillTx/>
                <a:latin typeface="Arial"/>
                <a:ea typeface="DejaVu Sans"/>
              </a:rPr>
              <a:t>Границы процесса:</a:t>
            </a:r>
            <a:r>
              <a:rPr b="1" lang="ru-RU" sz="2200" spc="-1" strike="noStrike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1f497d"/>
                </a:solidFill>
                <a:latin typeface="Arial"/>
                <a:ea typeface="Tahoma"/>
              </a:rPr>
              <a:t> момента входа получателя услуг в помещение отделения срочной помощи Муниципального бюджетного учреждения «Центр социального обслуживания» до момента выхода из учреждения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Прямоугольник 3"/>
          <p:cNvSpPr/>
          <p:nvPr/>
        </p:nvSpPr>
        <p:spPr>
          <a:xfrm flipV="1" rot="10800000">
            <a:off x="430560" y="4132800"/>
            <a:ext cx="827856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1f497d"/>
                </a:solidFill>
                <a:uFillTx/>
                <a:latin typeface="Calibri"/>
                <a:ea typeface="DejaVu Sans"/>
              </a:rPr>
              <a:t>Начало: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 момента обращения гражданина за оказанием социальной помощи в натуральном виде лично, либо посредством представителя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1f497d"/>
                </a:solidFill>
                <a:uFillTx/>
                <a:latin typeface="Calibri"/>
                <a:ea typeface="DejaVu Sans"/>
              </a:rPr>
              <a:t>Окончание: 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Получение технических средств реабилитации и сопроводительных документов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Прямоугольник 5"/>
          <p:cNvSpPr/>
          <p:nvPr/>
        </p:nvSpPr>
        <p:spPr>
          <a:xfrm>
            <a:off x="1643040" y="500040"/>
            <a:ext cx="5999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7375e"/>
                </a:solidFill>
                <a:latin typeface="Futura PT Medium"/>
                <a:ea typeface="DejaVu Sans"/>
              </a:rPr>
              <a:t>О проекте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357120" y="285840"/>
            <a:ext cx="998280" cy="101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sp>
        <p:nvSpPr>
          <p:cNvPr id="288" name="Скругленный прямоугольник 14"/>
          <p:cNvSpPr/>
          <p:nvPr/>
        </p:nvSpPr>
        <p:spPr>
          <a:xfrm>
            <a:off x="180360" y="1080000"/>
            <a:ext cx="8639280" cy="568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9" name="Прямоугольник 3"/>
          <p:cNvSpPr/>
          <p:nvPr/>
        </p:nvSpPr>
        <p:spPr>
          <a:xfrm>
            <a:off x="-217080" y="28080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Futura PT Medium"/>
                <a:ea typeface="DejaVu Sans"/>
              </a:rPr>
              <a:t>          </a:t>
            </a: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Актуальность проблемы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Дуга 30"/>
          <p:cNvSpPr/>
          <p:nvPr/>
        </p:nvSpPr>
        <p:spPr>
          <a:xfrm>
            <a:off x="395640" y="2002680"/>
            <a:ext cx="912600" cy="91260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91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080" y="0"/>
            <a:ext cx="1306800" cy="1292400"/>
          </a:xfrm>
          <a:prstGeom prst="rect">
            <a:avLst/>
          </a:prstGeom>
          <a:ln w="0">
            <a:noFill/>
          </a:ln>
        </p:spPr>
      </p:pic>
      <p:sp>
        <p:nvSpPr>
          <p:cNvPr id="292" name=""/>
          <p:cNvSpPr/>
          <p:nvPr/>
        </p:nvSpPr>
        <p:spPr>
          <a:xfrm>
            <a:off x="360000" y="1293120"/>
            <a:ext cx="8279280" cy="60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Ежемесячное количество граждан получающих услуги по прокату ТСР (технических средств реабилитации)  19, годовое 164, при этом количество самих средств реабилитации  составляет 206 ед.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На балансе находиться 225 ТСР (инвалидные коляски, костыли, трости, противопролежневые средства и т.д.), из них на руках в среднем (одномоментно) находится 136 единиц.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На каждого получателя заводиться личное дело,  заключается договор на прокат средств реабилитации, данные вносятся в журналы учета (по утвержденной МСЗН форме). Срок договора до года, с учетом продления по дополнительному соглашению.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 категориям получатели услуг распределены следующим образом: за период 2024 года услугами воспользовались получатели услуг на дому  - 46 чел., получателям услуг в полустационаре - 3 чел, инвалиды и раненые участники боевых действий СВО — 4 чел.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На дом (по заявке получателя услуг) вывезено 8 единиц ТСР</a:t>
            </a:r>
            <a:r>
              <a:rPr b="0" lang="ru-RU" sz="16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оугольник 3"/>
          <p:cNvSpPr/>
          <p:nvPr/>
        </p:nvSpPr>
        <p:spPr>
          <a:xfrm>
            <a:off x="-42120" y="265320"/>
            <a:ext cx="9359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Картирование процесса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4688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0" y="0"/>
            <a:ext cx="946800" cy="936360"/>
          </a:xfrm>
          <a:prstGeom prst="rect">
            <a:avLst/>
          </a:prstGeom>
          <a:ln w="0">
            <a:noFill/>
          </a:ln>
        </p:spPr>
      </p:pic>
      <p:sp>
        <p:nvSpPr>
          <p:cNvPr id="296" name="Блок-схема: процесс 124"/>
          <p:cNvSpPr/>
          <p:nvPr/>
        </p:nvSpPr>
        <p:spPr>
          <a:xfrm>
            <a:off x="2059560" y="1261080"/>
            <a:ext cx="1543680" cy="107892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При наличии необходимого ТСР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Спец. по соц. работе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Производит подбор ТСР по физическим данным получателя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5-7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Блок-схема: процесс 125"/>
          <p:cNvSpPr/>
          <p:nvPr/>
        </p:nvSpPr>
        <p:spPr>
          <a:xfrm>
            <a:off x="140400" y="1260000"/>
            <a:ext cx="18396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кабинет специалиста по соц. работе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Получатель услуг обращается к специалисту, объясняет требования по выдаче ТСР.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 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Блок-схема: процесс 126"/>
          <p:cNvSpPr/>
          <p:nvPr/>
        </p:nvSpPr>
        <p:spPr>
          <a:xfrm>
            <a:off x="3780000" y="1260000"/>
            <a:ext cx="10800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Специалист по социальной работе заполняет договор и акт приема передачи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11-7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9" name="Прямая со стрелкой 134"/>
          <p:cNvCxnSpPr/>
          <p:nvPr/>
        </p:nvCxnSpPr>
        <p:spPr>
          <a:xfrm>
            <a:off x="15176160" y="5587920"/>
            <a:ext cx="319320" cy="1800"/>
          </a:xfrm>
          <a:prstGeom prst="straightConnector1">
            <a:avLst/>
          </a:prstGeom>
          <a:ln w="0">
            <a:solidFill>
              <a:srgbClr val="4a7ebb"/>
            </a:solidFill>
            <a:tailEnd len="med" type="triangle" w="med"/>
          </a:ln>
        </p:spPr>
      </p:cxnSp>
      <p:graphicFrame>
        <p:nvGraphicFramePr>
          <p:cNvPr id="300" name="Таблица 148"/>
          <p:cNvGraphicFramePr/>
          <p:nvPr/>
        </p:nvGraphicFramePr>
        <p:xfrm>
          <a:off x="3329280" y="5415120"/>
          <a:ext cx="2229480" cy="793080"/>
        </p:xfrm>
        <a:graphic>
          <a:graphicData uri="http://schemas.openxmlformats.org/drawingml/2006/table">
            <a:tbl>
              <a:tblPr/>
              <a:tblGrid>
                <a:gridCol w="1114920"/>
                <a:gridCol w="1114920"/>
              </a:tblGrid>
              <a:tr h="396360">
                <a:tc>
                  <a:txBody>
                    <a:bodyPr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max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b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1" name="Пятно 2 149"/>
          <p:cNvSpPr/>
          <p:nvPr/>
        </p:nvSpPr>
        <p:spPr>
          <a:xfrm>
            <a:off x="1892520" y="90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Пятно 2 150"/>
          <p:cNvSpPr/>
          <p:nvPr/>
        </p:nvSpPr>
        <p:spPr>
          <a:xfrm>
            <a:off x="2639880" y="900000"/>
            <a:ext cx="720000" cy="48492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Пятно 2 151"/>
          <p:cNvSpPr/>
          <p:nvPr/>
        </p:nvSpPr>
        <p:spPr>
          <a:xfrm>
            <a:off x="3420000" y="900000"/>
            <a:ext cx="780120" cy="54000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Пятно 2 153"/>
          <p:cNvSpPr/>
          <p:nvPr/>
        </p:nvSpPr>
        <p:spPr>
          <a:xfrm>
            <a:off x="6684480" y="720720"/>
            <a:ext cx="875520" cy="48492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ятно 2 39"/>
          <p:cNvSpPr/>
          <p:nvPr/>
        </p:nvSpPr>
        <p:spPr>
          <a:xfrm>
            <a:off x="3960000" y="288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7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Блок-схема: процесс 1"/>
          <p:cNvSpPr/>
          <p:nvPr/>
        </p:nvSpPr>
        <p:spPr>
          <a:xfrm>
            <a:off x="140400" y="2520000"/>
            <a:ext cx="1299600" cy="90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 случае отсутствия необходимого ТСР — проверка по журналу ближайшей даты окончания проката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  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5-9 мин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Блок-схема: процесс 2"/>
          <p:cNvSpPr/>
          <p:nvPr/>
        </p:nvSpPr>
        <p:spPr>
          <a:xfrm>
            <a:off x="140760" y="3573720"/>
            <a:ext cx="1299240" cy="128628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Написание заявления на выдачу ТСР в порядке очередности получателем (для отслеживания потребности в выдаче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6 мин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720000" y="2340000"/>
            <a:ext cx="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720000" y="3420000"/>
            <a:ext cx="0" cy="1537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720000" y="2340000"/>
            <a:ext cx="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Блок-схема: процесс 3"/>
          <p:cNvSpPr/>
          <p:nvPr/>
        </p:nvSpPr>
        <p:spPr>
          <a:xfrm>
            <a:off x="5040000" y="1260000"/>
            <a:ext cx="10800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Снятие копий документов: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-паспорт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-СНИЛС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-МСЭ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1980000" y="1620000"/>
            <a:ext cx="7272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3603240" y="1620000"/>
            <a:ext cx="17676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4860000" y="1620000"/>
            <a:ext cx="180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Пятно 2 1"/>
          <p:cNvSpPr/>
          <p:nvPr/>
        </p:nvSpPr>
        <p:spPr>
          <a:xfrm>
            <a:off x="6120000" y="788040"/>
            <a:ext cx="564480" cy="47196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Блок-схема: процесс 5"/>
          <p:cNvSpPr/>
          <p:nvPr/>
        </p:nvSpPr>
        <p:spPr>
          <a:xfrm>
            <a:off x="140760" y="5013720"/>
            <a:ext cx="1299240" cy="92628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Обзвон получателей для приглашения на выдачи ТСР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  <a:ea typeface="DejaVu Sans"/>
              </a:rPr>
              <a:t>2 мин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Блок-схема: процесс 6"/>
          <p:cNvSpPr/>
          <p:nvPr/>
        </p:nvSpPr>
        <p:spPr>
          <a:xfrm>
            <a:off x="2340000" y="2700000"/>
            <a:ext cx="1594440" cy="144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 случае обращения гражданина по использованию ТСР: Направление к реабилитологу в «Школу ухода»  для обучения навыкам использования ТСР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2-4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Перерыв в оформлении документов от 30 — 45 мин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2700000" y="2340000"/>
            <a:ext cx="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 flipV="1">
            <a:off x="3960000" y="2340000"/>
            <a:ext cx="18000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6120000" y="1620000"/>
            <a:ext cx="180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Блок-схема: процесс 7"/>
          <p:cNvSpPr/>
          <p:nvPr/>
        </p:nvSpPr>
        <p:spPr>
          <a:xfrm>
            <a:off x="6480000" y="3240000"/>
            <a:ext cx="1440000" cy="108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Выдача ТСР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(в том числе упаковывание в пленку, скрепление клейкой лентой при необходимости)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1-5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ятно 2 2"/>
          <p:cNvSpPr/>
          <p:nvPr/>
        </p:nvSpPr>
        <p:spPr>
          <a:xfrm>
            <a:off x="2880000" y="204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6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7380000" y="2340000"/>
            <a:ext cx="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720000" y="4860000"/>
            <a:ext cx="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 flipV="1">
            <a:off x="1440000" y="2160000"/>
            <a:ext cx="612720" cy="28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Пятно 2 5"/>
          <p:cNvSpPr/>
          <p:nvPr/>
        </p:nvSpPr>
        <p:spPr>
          <a:xfrm>
            <a:off x="5912640" y="294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8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Пятно 2 8"/>
          <p:cNvSpPr/>
          <p:nvPr/>
        </p:nvSpPr>
        <p:spPr>
          <a:xfrm>
            <a:off x="1052640" y="324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9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Блок-схема: процесс 9"/>
          <p:cNvSpPr/>
          <p:nvPr/>
        </p:nvSpPr>
        <p:spPr>
          <a:xfrm>
            <a:off x="6300000" y="1280520"/>
            <a:ext cx="1620000" cy="1440000"/>
          </a:xfrm>
          <a:prstGeom prst="flowChartProcess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Внесение данных получателя услуг  в журналы по выдаче ТСР в зависимости от типа ТСР (полученных по системе долговременного ухода либо из иных источников), внесение данных в ежедневный отчет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chemeClr val="dk1"/>
                </a:solidFill>
                <a:latin typeface="Calibri"/>
                <a:ea typeface="DejaVu Sans"/>
              </a:rPr>
              <a:t>6-11 мин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7200000" y="2720520"/>
            <a:ext cx="0" cy="5194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500040" y="27360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32" name="Прямоугольник 13"/>
          <p:cNvSpPr/>
          <p:nvPr/>
        </p:nvSpPr>
        <p:spPr>
          <a:xfrm>
            <a:off x="-42120" y="265320"/>
            <a:ext cx="93592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17375e"/>
                </a:solidFill>
                <a:latin typeface="Futura PT Medium"/>
                <a:ea typeface="DejaVu Sans"/>
              </a:rPr>
              <a:t>Выявленные потери времени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Пятно 2 24"/>
          <p:cNvSpPr/>
          <p:nvPr/>
        </p:nvSpPr>
        <p:spPr>
          <a:xfrm>
            <a:off x="1260000" y="132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Пятно 2 25"/>
          <p:cNvSpPr/>
          <p:nvPr/>
        </p:nvSpPr>
        <p:spPr>
          <a:xfrm>
            <a:off x="1260000" y="315252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ятно 2 26"/>
          <p:cNvSpPr/>
          <p:nvPr/>
        </p:nvSpPr>
        <p:spPr>
          <a:xfrm>
            <a:off x="1260000" y="267408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Пятно 2 27"/>
          <p:cNvSpPr/>
          <p:nvPr/>
        </p:nvSpPr>
        <p:spPr>
          <a:xfrm>
            <a:off x="1232640" y="204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Пятно 2 28"/>
          <p:cNvSpPr/>
          <p:nvPr/>
        </p:nvSpPr>
        <p:spPr>
          <a:xfrm>
            <a:off x="1232640" y="378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Box 14"/>
          <p:cNvSpPr/>
          <p:nvPr/>
        </p:nvSpPr>
        <p:spPr>
          <a:xfrm>
            <a:off x="1907640" y="1396800"/>
            <a:ext cx="6307920" cy="48470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обращении социальных работников для получения ТСР для граждан получающих социальные услуги на дому не знают веса, роста, объема талии надомников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Потери времени на отвлечение специалиста  на консультации по телефону по вопросам регулировки, пользованию и ухода за уже выданными ТСР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3.Потери времени на проверку льгот получателей услуг, оформления договора, внесения наименования и стоимости ТСР в договор и акты передачи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Потери времени на проверку информации по источнику приобретения ТСР.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Затраты времени для внесения информации в журнал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Затраты времени на докомплектацию ТСР и обслуживание ТСР (сменные зимние насадки на костыли, трости и т. д., подкачка колес  у инвалидных колясок, мелкий ремонт).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Затраты времени на обращение к реабилитологу для обучения обратившихся граждан использованию, настройку ТСР.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8.Затраты времени на поиск упаковочной пленки, скотча.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Затраты времени на поиск  даты освобождения ТСР, находящихся в прокате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Пятно 2 3"/>
          <p:cNvSpPr/>
          <p:nvPr/>
        </p:nvSpPr>
        <p:spPr>
          <a:xfrm>
            <a:off x="1260000" y="420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6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Пятно 2 4"/>
          <p:cNvSpPr/>
          <p:nvPr/>
        </p:nvSpPr>
        <p:spPr>
          <a:xfrm>
            <a:off x="1260000" y="468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7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Пятно 2 6"/>
          <p:cNvSpPr/>
          <p:nvPr/>
        </p:nvSpPr>
        <p:spPr>
          <a:xfrm>
            <a:off x="1260000" y="510156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8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Пятно 2 7"/>
          <p:cNvSpPr/>
          <p:nvPr/>
        </p:nvSpPr>
        <p:spPr>
          <a:xfrm>
            <a:off x="1232640" y="5580000"/>
            <a:ext cx="747360" cy="478440"/>
          </a:xfrm>
          <a:prstGeom prst="irregularSeal2">
            <a:avLst/>
          </a:prstGeom>
          <a:solidFill>
            <a:srgbClr val="c0504d"/>
          </a:solidFill>
          <a:ln>
            <a:solidFill>
              <a:srgbClr val="8e3b38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DejaVu Sans"/>
              </a:rPr>
              <a:t>9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3" descr="C:\Users\Усачев\Desktop\300let.jpg"/>
          <p:cNvPicPr/>
          <p:nvPr/>
        </p:nvPicPr>
        <p:blipFill>
          <a:blip r:embed="rId1"/>
          <a:stretch/>
        </p:blipFill>
        <p:spPr>
          <a:xfrm>
            <a:off x="7492680" y="5760000"/>
            <a:ext cx="1649520" cy="10962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2" descr="\\server\обмен\Курносова\logo CSO.png"/>
          <p:cNvPicPr/>
          <p:nvPr/>
        </p:nvPicPr>
        <p:blipFill>
          <a:blip r:embed="rId2"/>
          <a:stretch/>
        </p:blipFill>
        <p:spPr>
          <a:xfrm>
            <a:off x="142920" y="14292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45" name="Прямоугольник 30"/>
          <p:cNvSpPr/>
          <p:nvPr/>
        </p:nvSpPr>
        <p:spPr>
          <a:xfrm>
            <a:off x="0" y="160920"/>
            <a:ext cx="935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Пирамида проблем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TextBox 8"/>
          <p:cNvSpPr/>
          <p:nvPr/>
        </p:nvSpPr>
        <p:spPr>
          <a:xfrm>
            <a:off x="1693440" y="716040"/>
            <a:ext cx="3886560" cy="3639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Федеральный уровень - нет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35"/>
          <p:cNvSpPr/>
          <p:nvPr/>
        </p:nvSpPr>
        <p:spPr>
          <a:xfrm>
            <a:off x="1980000" y="1080000"/>
            <a:ext cx="3886560" cy="3639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Региональный уровень - нет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39"/>
          <p:cNvSpPr/>
          <p:nvPr/>
        </p:nvSpPr>
        <p:spPr>
          <a:xfrm>
            <a:off x="2520000" y="1436040"/>
            <a:ext cx="3886560" cy="3639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Местный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9"/>
          <p:cNvSpPr/>
          <p:nvPr/>
        </p:nvSpPr>
        <p:spPr>
          <a:xfrm rot="4800">
            <a:off x="896400" y="1795320"/>
            <a:ext cx="7200000" cy="49996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Незнание социальных работников необходимых показателей для различных видов ТСР, при получении их без граждан находящихся на обслуживании на дому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Возникновение необходимости в информации по регулировке ТСР и способу ухода за ними в процессе эксплуатации.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Необходимость внесения данных по ТСР в договор, данных о получателях услуг в ручную, контроль за изменениями в нормативной документации (в преамбулах договоров).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 В связи с большим числом однотипных ТСР, потери времени для их сортировки.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В  связи с ведением разных журналов учета для ТСР, предоставленных населению в рамках национального проекта «Демография» и иных ТСР затраты времени на ведение документации.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Потери времени на включение информации о выданных  ТСР для сводного ежедневного отчета, и подготовки информации для государственной информационной системы социального обеспечения.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Потери времени на поиск сменных насадок для тростей, костылей, обслуживание ТСР , в том числе выявление необходимости мелкого ремонта перед выдачей.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Потери времени на привлечении дополнительного специалиста для обучения использования ТСР.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Потеря времени на поиск упаковочной пленки, отсутствие необходимых материалов у специалиста по социальной работе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10.Потери времени на поиск информации об освобождающихся из проката ТСР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2" descr="\\server\обмен\Курносова\logo CSO.png"/>
          <p:cNvPicPr/>
          <p:nvPr/>
        </p:nvPicPr>
        <p:blipFill>
          <a:blip r:embed="rId1"/>
          <a:stretch/>
        </p:blipFill>
        <p:spPr>
          <a:xfrm>
            <a:off x="142920" y="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51" name="Прямоугольник 3"/>
          <p:cNvSpPr/>
          <p:nvPr/>
        </p:nvSpPr>
        <p:spPr>
          <a:xfrm>
            <a:off x="1000080" y="240120"/>
            <a:ext cx="77850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Анализ проблем и выявление путей их решения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2" name="Таблица 6"/>
          <p:cNvGraphicFramePr/>
          <p:nvPr/>
        </p:nvGraphicFramePr>
        <p:xfrm>
          <a:off x="180000" y="932400"/>
          <a:ext cx="8667000" cy="5961600"/>
        </p:xfrm>
        <a:graphic>
          <a:graphicData uri="http://schemas.openxmlformats.org/drawingml/2006/table">
            <a:tbl>
              <a:tblPr/>
              <a:tblGrid>
                <a:gridCol w="356760"/>
                <a:gridCol w="2001600"/>
                <a:gridCol w="3723120"/>
                <a:gridCol w="789840"/>
                <a:gridCol w="1795680"/>
              </a:tblGrid>
              <a:tr h="59940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№ </a:t>
                      </a: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Ответственный 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79992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1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Незнание социальных работников необходимых показателей для различных видов ТСР, при получении их без граждан находящихся на обслуживании на дому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Разработка памятки для социальных работников с описанием требуемых замеров по каждому виду ТСР и способа их произведения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31.08.2024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Специалисты по комплексной реабилитации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Заведующие отделением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06308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2. Возникновение необходимости в информации по регулировке ТСР и способу ухода за ними в процессе эксплуатации.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Подготовка наглядных инструкции по использованию ТСР, их регулировке, способу ухода, совместимых моющих, дезинфицирующих средствах, распечатка и прикрепление непосредственно к ТСР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20.09.2024,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Специалисты по комплексной реабилитации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411560"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400" spc="-1" strike="noStrike">
                          <a:solidFill>
                            <a:srgbClr val="fffffe"/>
                          </a:solidFill>
                          <a:latin typeface="Arial"/>
                        </a:rPr>
                        <a:t>3</a:t>
                      </a:r>
                      <a:endParaRPr b="0" lang="ru-RU" sz="1400" spc="-1" strike="noStrike">
                        <a:solidFill>
                          <a:srgbClr val="fffffe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. Необходимость внесения данных по ТСР в договор, данных о получателях услуг в ручную, контроль за изменениями в нормативной документации (в преамбулах договоров).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nos"/>
                        </a:rPr>
                        <a:t>1. Подключение модуля в программном комплексе «Оптима» (Единая информационная система долговременного ухода)(так как программный комплекс приобретен для осуществления надомного обслуживания - без финансовых затрат), формирование типовых договоров и актов-приема передачи в программном комплексе (документация постоянно обновляется в соответствии с действующим законодательством).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nos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nos"/>
                        </a:rPr>
                        <a:t>2. При выдаче ТСР гражданам, находящимся на обслуживании на дому или в полустационарной форме, получатель выбирается из реестра клиентов (нет необходимости заносить персональные данные).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nos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nos"/>
                        </a:rPr>
                        <a:t>3. Внесение реестра ТСР с движением (приобретение, списание) в программном комплексе и выбор из него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nos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20.09.2024,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Специалист по социальной работе Кузнецова М.А.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353" name="Picture 3" descr="C:\Users\Усачев\Desktop\300let.jpg"/>
          <p:cNvPicPr/>
          <p:nvPr/>
        </p:nvPicPr>
        <p:blipFill>
          <a:blip r:embed="rId2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2" descr="\\server\обмен\Курносова\logo CSO.png"/>
          <p:cNvPicPr/>
          <p:nvPr/>
        </p:nvPicPr>
        <p:blipFill>
          <a:blip r:embed="rId1"/>
          <a:stretch/>
        </p:blipFill>
        <p:spPr>
          <a:xfrm>
            <a:off x="142920" y="0"/>
            <a:ext cx="998280" cy="1010520"/>
          </a:xfrm>
          <a:prstGeom prst="rect">
            <a:avLst/>
          </a:prstGeom>
          <a:ln w="0">
            <a:noFill/>
          </a:ln>
        </p:spPr>
      </p:pic>
      <p:sp>
        <p:nvSpPr>
          <p:cNvPr id="355" name="Прямоугольник 3"/>
          <p:cNvSpPr/>
          <p:nvPr/>
        </p:nvSpPr>
        <p:spPr>
          <a:xfrm>
            <a:off x="1000080" y="160920"/>
            <a:ext cx="7785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Futura PT Medium"/>
                <a:ea typeface="DejaVu Sans"/>
              </a:rPr>
              <a:t>Анализ проблем и выявление путей их решения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6" name="Picture 3" descr="C:\Users\Усачев\Desktop\300let.jpg"/>
          <p:cNvPicPr/>
          <p:nvPr/>
        </p:nvPicPr>
        <p:blipFill>
          <a:blip r:embed="rId2"/>
          <a:stretch/>
        </p:blipFill>
        <p:spPr>
          <a:xfrm>
            <a:off x="7146720" y="5529960"/>
            <a:ext cx="1995480" cy="1326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57" name="Таблица 6"/>
          <p:cNvGraphicFramePr/>
          <p:nvPr/>
        </p:nvGraphicFramePr>
        <p:xfrm>
          <a:off x="539640" y="807120"/>
          <a:ext cx="8063640" cy="5128920"/>
        </p:xfrm>
        <a:graphic>
          <a:graphicData uri="http://schemas.openxmlformats.org/drawingml/2006/table">
            <a:tbl>
              <a:tblPr/>
              <a:tblGrid>
                <a:gridCol w="331920"/>
                <a:gridCol w="2044080"/>
                <a:gridCol w="2880000"/>
                <a:gridCol w="792000"/>
                <a:gridCol w="2016000"/>
              </a:tblGrid>
              <a:tr h="23292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№ </a:t>
                      </a: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Ответственный 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416240"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4.  В связи с большим числом однотипных ТСР, потери времени для их сортировки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Маркировка ТСР согласно разработанной инструкции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Расстановка в месте хранения  по ростовке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ТСР закупленные в рамках национального проекта обозначены доп. наклейкой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632600">
                <a:tc>
                  <a:txBody>
                    <a:bodyPr lIns="27720" rIns="27720" anchor="t">
                      <a:noAutofit/>
                    </a:bodyPr>
                    <a:p>
                      <a:r>
                        <a:rPr b="1" lang="ru-RU" sz="1200" spc="-1" strike="noStrike">
                          <a:solidFill>
                            <a:srgbClr val="fffffe"/>
                          </a:solidFill>
                          <a:latin typeface="Times New Roman"/>
                        </a:rPr>
                        <a:t>5</a:t>
                      </a:r>
                      <a:endParaRPr b="1" lang="ru-RU" sz="1200" spc="-1" strike="noStrike">
                        <a:solidFill>
                          <a:srgbClr val="fffffe"/>
                        </a:solidFill>
                        <a:latin typeface="Times New Roman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DejaVu Sans"/>
                        </a:rPr>
                        <a:t>5. В  связи с ведением разных журналов учета для ТСР, предоставленных населению в рамках национального проекта «Демография» и иных ТСР затраты времени на ведение документации.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Введение дополнительных учетных счетов в бухгалтерии для учета ТСР (для формирования оборотных ведомостей с движением и контролем за фактическим наличием)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Ведение журналов в электронном виде, с последующей распечаткой и сшиванием (за отчетный период)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Кузнецова, главный бухгалтер Л.А. Федоровская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632600"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fffffe"/>
                          </a:solidFill>
                          <a:latin typeface="Arial"/>
                        </a:rPr>
                        <a:t>6</a:t>
                      </a:r>
                      <a:endParaRPr b="0" lang="ru-RU" sz="1200" spc="-1" strike="noStrike">
                        <a:solidFill>
                          <a:srgbClr val="fffffe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6. Потери времени на включение информации о выданных  ТСР для сводного ежедневного отчета, и подготовки информации для государственной информационной системы социального обеспечения.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 Разработка таблиц ексель с перекрестными данными из журналов выдачи ТСР.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 Применение алгоритмов для автоматической выгрузке  информации в ЕГИССО из шаблона ексель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до 30.09.2024, затем постоянно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27720" rIns="27720" anchor="t">
                      <a:noAutofit/>
                    </a:bodyPr>
                    <a:p>
                      <a:pPr marL="360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Специалист по социальной работе М.А. Кузнецова, ведущий программист Данилин В.В.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720" marR="27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8462</TotalTime>
  <Application>LibreOffice/7.6.7.2$Linux_X86_64 LibreOffice_project/60$Build-2</Application>
  <AppVersion>15.0000</AppVersion>
  <Words>1113</Words>
  <Paragraphs>166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2020-01-17T02:49:10Z</dcterms:created>
  <dc:creator>Усачев</dc:creator>
  <dc:description/>
  <dc:language>ru-RU</dc:language>
  <cp:lastModifiedBy/>
  <cp:lastPrinted>2025-01-17T13:36:37Z</cp:lastPrinted>
  <dcterms:modified xsi:type="dcterms:W3CDTF">2025-01-17T15:46:35Z</dcterms:modified>
  <cp:revision>212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15</vt:i4>
  </property>
</Properties>
</file>