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6.jpeg" ContentType="image/jpeg"/>
  <Override PartName="/ppt/media/image14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3.jpeg" ContentType="image/jpeg"/>
  <Override PartName="/ppt/media/image15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2.jpeg" ContentType="image/jpeg"/>
  <Override PartName="/ppt/media/image25.jpeg" ContentType="image/jpeg"/>
  <Override PartName="/ppt/media/image21.jpeg" ContentType="image/jpeg"/>
  <Override PartName="/ppt/media/image28.jpeg" ContentType="image/jpeg"/>
  <Override PartName="/ppt/media/image26.jpeg" ContentType="image/jpeg"/>
  <Override PartName="/ppt/media/image4.png" ContentType="image/png"/>
  <Override PartName="/ppt/media/image6.png" ContentType="image/png"/>
  <Override PartName="/ppt/media/image8.png" ContentType="image/png"/>
  <Override PartName="/ppt/media/image2.png" ContentType="image/png"/>
  <Override PartName="/ppt/media/image9.jpeg" ContentType="image/jpeg"/>
  <Override PartName="/ppt/media/image7.jpeg" ContentType="image/jpeg"/>
  <Override PartName="/ppt/media/image1.jpeg" ContentType="image/jpeg"/>
  <Override PartName="/ppt/media/image27.png" ContentType="image/png"/>
  <Override PartName="/ppt/media/image23.png" ContentType="image/png"/>
  <Override PartName="/ppt/media/image24.png" ContentType="image/png"/>
  <Override PartName="/ppt/media/image17.png" ContentType="image/png"/>
  <Override PartName="/ppt/media/image5.jpeg" ContentType="image/jpeg"/>
  <Override PartName="/ppt/media/image3.jpeg" ContentType="image/jpeg"/>
  <Override PartName="/ppt/charts/chart1.xml" ContentType="application/vnd.openxmlformats-officedocument.drawingml.chart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rgbClr val="4f81bd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XO Orie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участие родителей</c:v>
                </c:pt>
                <c:pt idx="1">
                  <c:v>передача информации</c:v>
                </c:pt>
                <c:pt idx="2">
                  <c:v>временные затраты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rgbClr val="00b050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XO Orie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участие родителей</c:v>
                </c:pt>
                <c:pt idx="1">
                  <c:v>передача информации</c:v>
                </c:pt>
                <c:pt idx="2">
                  <c:v>временные затраты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gapWidth val="150"/>
        <c:overlap val="0"/>
        <c:axId val="38334444"/>
        <c:axId val="92341062"/>
      </c:barChart>
      <c:catAx>
        <c:axId val="38334444"/>
        <c:scaling>
          <c:orientation val="minMax"/>
        </c:scaling>
        <c:delete val="0"/>
        <c:axPos val="b"/>
        <c:numFmt formatCode="[$-419]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92341062"/>
        <c:crosses val="autoZero"/>
        <c:auto val="1"/>
        <c:lblAlgn val="ctr"/>
        <c:lblOffset val="100"/>
        <c:noMultiLvlLbl val="0"/>
      </c:catAx>
      <c:valAx>
        <c:axId val="92341062"/>
        <c:scaling>
          <c:orientation val="minMax"/>
        </c:scaling>
        <c:delete val="1"/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8334444"/>
        <c:crossBetween val="between"/>
      </c:valAx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9360">
      <a:solidFill>
        <a:srgbClr val="d9d9d9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462942-506E-42BC-8831-9576AD64DC9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6660DC7-2F59-4A10-A2B5-8C970CB8810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9AE793-0ED7-4755-B955-181C538D36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29CCC2-B1F5-4400-B6BE-6F8EFCAB91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16D500-AE2D-4A44-B847-63EAF89C4E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DDBC03-A145-4A53-9B1A-C8E42978822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13F702-FACC-48EA-BAAC-47626D7266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C84270-3617-4456-B274-B958AB1447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7985D4-6A1B-49E2-85E7-319396AC2D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9B5632-D48B-404D-8CF0-594A567E2D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C5E0EB4-919A-4544-A71E-937D10EE223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321883F-0DA6-4E46-BF93-6B0F39BC6A5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&lt;дата/время&gt;</a:t>
            </a:r>
            <a:endParaRPr b="0" lang="ru-RU" sz="1200" spc="-1" strike="noStrike">
              <a:latin typeface="Tino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nos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nos"/>
              </a:rPr>
              <a:t>&lt;нижний колонтитул&gt;</a:t>
            </a:r>
            <a:endParaRPr b="0" lang="ru-RU" sz="1400" spc="-1" strike="noStrike">
              <a:latin typeface="Tino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4F1988E-DA20-4924-9FB8-F2BD8698C883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nos"/>
            </a:endParaRPr>
          </a:p>
        </p:txBody>
      </p:sp>
      <p:pic>
        <p:nvPicPr>
          <p:cNvPr id="46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960" cy="12639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480" cy="9306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11640" y="1382400"/>
            <a:ext cx="7174080" cy="3046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6666"/>
                </a:solidFill>
                <a:latin typeface="Futura PT Medium"/>
              </a:rPr>
              <a:t>Оптимизация процесса взаимодействия педагогов учреждения с родителями воспитанников </a:t>
            </a:r>
            <a:br>
              <a:rPr sz="3200"/>
            </a:br>
            <a:br>
              <a:rPr sz="3200"/>
            </a:b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793800" y="61560"/>
            <a:ext cx="1513080" cy="1118160"/>
          </a:xfrm>
          <a:prstGeom prst="rect">
            <a:avLst/>
          </a:prstGeom>
          <a:ln w="0">
            <a:noFill/>
          </a:ln>
        </p:spPr>
      </p:pic>
      <p:sp>
        <p:nvSpPr>
          <p:cNvPr id="86" name="Содержимое 4"/>
          <p:cNvSpPr/>
          <p:nvPr/>
        </p:nvSpPr>
        <p:spPr>
          <a:xfrm>
            <a:off x="2309760" y="165240"/>
            <a:ext cx="990000" cy="990000"/>
          </a:xfrm>
          <a:prstGeom prst="ellipse">
            <a:avLst/>
          </a:prstGeom>
          <a:blipFill rotWithShape="0">
            <a:blip r:embed="rId2"/>
            <a:srcRect/>
            <a:stretch/>
          </a:blipFill>
          <a:ln cap="rnd" w="6350">
            <a:solidFill>
              <a:srgbClr val="ffff00"/>
            </a:solidFill>
            <a:round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pic>
        <p:nvPicPr>
          <p:cNvPr id="87" name="Рисунок 7" descr="БеловоГО-ПП-04"/>
          <p:cNvPicPr/>
          <p:nvPr/>
        </p:nvPicPr>
        <p:blipFill>
          <a:blip r:embed="rId3"/>
          <a:stretch/>
        </p:blipFill>
        <p:spPr>
          <a:xfrm>
            <a:off x="179640" y="100080"/>
            <a:ext cx="647640" cy="1079640"/>
          </a:xfrm>
          <a:prstGeom prst="rect">
            <a:avLst/>
          </a:prstGeom>
          <a:ln w="0">
            <a:noFill/>
          </a:ln>
        </p:spPr>
      </p:pic>
      <p:sp>
        <p:nvSpPr>
          <p:cNvPr id="88" name="Прямоугольник 2"/>
          <p:cNvSpPr/>
          <p:nvPr/>
        </p:nvSpPr>
        <p:spPr>
          <a:xfrm>
            <a:off x="179640" y="4293000"/>
            <a:ext cx="377496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</a:rPr>
              <a:t>Муниципальное казенное учреждение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ru-RU" sz="1400" spc="-1" strike="noStrike">
                <a:solidFill>
                  <a:srgbClr val="0070c0"/>
                </a:solidFill>
                <a:latin typeface="Arial"/>
              </a:rPr>
              <a:t>«Социально-реабилитационный центр для несовершеннолетних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ru-RU" sz="1400" spc="-1" strike="noStrike">
                <a:solidFill>
                  <a:srgbClr val="0070c0"/>
                </a:solidFill>
                <a:latin typeface="Arial"/>
              </a:rPr>
              <a:t>«Теплый дом»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</a:rPr>
              <a:t>Беловского городского округа</a:t>
            </a:r>
            <a:endParaRPr b="0" lang="ru-RU" sz="1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1"/>
          <p:cNvSpPr/>
          <p:nvPr/>
        </p:nvSpPr>
        <p:spPr>
          <a:xfrm>
            <a:off x="477000" y="4437000"/>
            <a:ext cx="1785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5400" spc="-1" strike="noStrike">
                <a:solidFill>
                  <a:srgbClr val="006666"/>
                </a:solidFill>
                <a:latin typeface="Times New Roman"/>
              </a:rPr>
              <a:t>было</a:t>
            </a:r>
            <a:endParaRPr b="0" lang="ru-RU" sz="5400" spc="-1" strike="noStrike">
              <a:latin typeface="XO Oriel"/>
            </a:endParaRPr>
          </a:p>
        </p:txBody>
      </p:sp>
      <p:sp>
        <p:nvSpPr>
          <p:cNvPr id="165" name="Прямоугольник 3"/>
          <p:cNvSpPr/>
          <p:nvPr/>
        </p:nvSpPr>
        <p:spPr>
          <a:xfrm>
            <a:off x="2411640" y="5949360"/>
            <a:ext cx="6105960" cy="638280"/>
          </a:xfrm>
          <a:prstGeom prst="rect">
            <a:avLst/>
          </a:prstGeom>
          <a:solidFill>
            <a:srgbClr val="ffffff"/>
          </a:solidFill>
          <a:ln>
            <a:solidFill>
              <a:srgbClr val="00666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Размещение информации для родителей на информационных стендах на бумажном носителе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66" name="Прямоугольник 2"/>
          <p:cNvSpPr/>
          <p:nvPr/>
        </p:nvSpPr>
        <p:spPr>
          <a:xfrm>
            <a:off x="827640" y="188640"/>
            <a:ext cx="70401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6666"/>
                </a:solidFill>
                <a:latin typeface="Times New Roman"/>
              </a:rPr>
              <a:t>Передача необходимой информации профилактической направленности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pic>
        <p:nvPicPr>
          <p:cNvPr id="167" name="Picture 2" descr="C:\Users\Александра\Desktop\лин 2023 до декабря\проект осд 2023\фото к презентации\0e113fa4-ca8e-4bf0-888c-ff763764ab71.jpg"/>
          <p:cNvPicPr/>
          <p:nvPr/>
        </p:nvPicPr>
        <p:blipFill>
          <a:blip r:embed="rId1">
            <a:lum contrast="10000"/>
          </a:blip>
          <a:srcRect l="10001" t="0" r="8502" b="0"/>
          <a:stretch/>
        </p:blipFill>
        <p:spPr>
          <a:xfrm>
            <a:off x="3276000" y="1700640"/>
            <a:ext cx="2952000" cy="3622320"/>
          </a:xfrm>
          <a:prstGeom prst="rect">
            <a:avLst/>
          </a:prstGeom>
          <a:ln cap="sq" w="38100">
            <a:solidFill>
              <a:srgbClr val="ffc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168" name="Picture 4" descr="C:\Users\Александра\Desktop\лин 2023 до декабря\проект осд 2023\фото к презентации\1390b376-9576-464f-8af6-99319978bae2.jpg"/>
          <p:cNvPicPr/>
          <p:nvPr/>
        </p:nvPicPr>
        <p:blipFill>
          <a:blip r:embed="rId2">
            <a:lum contrast="20000"/>
          </a:blip>
          <a:srcRect l="0" t="20002" r="2986" b="3988"/>
          <a:stretch/>
        </p:blipFill>
        <p:spPr>
          <a:xfrm>
            <a:off x="323640" y="1340640"/>
            <a:ext cx="3312000" cy="2594880"/>
          </a:xfrm>
          <a:prstGeom prst="rect">
            <a:avLst/>
          </a:prstGeom>
          <a:ln cap="sq" w="38100">
            <a:solidFill>
              <a:srgbClr val="ffc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169" name="Picture 3" descr="C:\Users\Александра\Desktop\лин 2023 до декабря\проект осд 2023\фото к презентации\1d269409-f7b0-4c9e-8c70-3fc498eac6fc.jpg"/>
          <p:cNvPicPr/>
          <p:nvPr/>
        </p:nvPicPr>
        <p:blipFill>
          <a:blip r:embed="rId3">
            <a:lum contrast="10000"/>
          </a:blip>
          <a:stretch/>
        </p:blipFill>
        <p:spPr>
          <a:xfrm>
            <a:off x="6516360" y="1412640"/>
            <a:ext cx="1944000" cy="1944000"/>
          </a:xfrm>
          <a:prstGeom prst="rect">
            <a:avLst/>
          </a:prstGeom>
          <a:ln cap="sq" w="38100">
            <a:solidFill>
              <a:srgbClr val="ffc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170" name="Picture 5" descr="C:\Users\Александра\Desktop\лин 2023 до декабря\проект осд 2023\фото к презентации\0b766074-5bb4-4542-b4bc-1a02d041b098.jpg"/>
          <p:cNvPicPr/>
          <p:nvPr/>
        </p:nvPicPr>
        <p:blipFill>
          <a:blip r:embed="rId4"/>
          <a:srcRect l="0" t="9097" r="3166" b="3667"/>
          <a:stretch/>
        </p:blipFill>
        <p:spPr>
          <a:xfrm>
            <a:off x="5724000" y="3789000"/>
            <a:ext cx="2664000" cy="1800000"/>
          </a:xfrm>
          <a:prstGeom prst="rect">
            <a:avLst/>
          </a:prstGeom>
          <a:ln cap="sq" w="38100">
            <a:solidFill>
              <a:srgbClr val="ffc00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Прямоугольник 3"/>
          <p:cNvSpPr/>
          <p:nvPr/>
        </p:nvSpPr>
        <p:spPr>
          <a:xfrm>
            <a:off x="979560" y="5301360"/>
            <a:ext cx="145980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6666"/>
                </a:solidFill>
                <a:latin typeface="Times New Roman"/>
              </a:rPr>
              <a:t>стало</a:t>
            </a:r>
            <a:endParaRPr b="0" lang="ru-RU" sz="4000" spc="-1" strike="noStrike">
              <a:latin typeface="XO Oriel"/>
            </a:endParaRPr>
          </a:p>
        </p:txBody>
      </p:sp>
      <p:sp>
        <p:nvSpPr>
          <p:cNvPr id="172" name="Прямоугольник 4"/>
          <p:cNvSpPr/>
          <p:nvPr/>
        </p:nvSpPr>
        <p:spPr>
          <a:xfrm>
            <a:off x="251640" y="1196640"/>
            <a:ext cx="6480360" cy="638280"/>
          </a:xfrm>
          <a:prstGeom prst="rect">
            <a:avLst/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Создание групп в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WhatsApp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Telegram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для родителей воспитанников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73" name="Прямоугольник 1"/>
          <p:cNvSpPr/>
          <p:nvPr/>
        </p:nvSpPr>
        <p:spPr>
          <a:xfrm>
            <a:off x="611640" y="260640"/>
            <a:ext cx="69843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6666"/>
                </a:solidFill>
                <a:latin typeface="Times New Roman"/>
              </a:rPr>
              <a:t>Передача необходимой информации профилактической направленности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74" name="Picture 3" descr="C:\Users\Александра\Desktop\лин 2023 до декабря\проект осд 2023\фото к презентации\(70).jpg"/>
          <p:cNvPicPr/>
          <p:nvPr/>
        </p:nvPicPr>
        <p:blipFill>
          <a:blip r:embed="rId1"/>
          <a:srcRect l="0" t="0" r="51052" b="0"/>
          <a:stretch/>
        </p:blipFill>
        <p:spPr>
          <a:xfrm>
            <a:off x="395640" y="3213000"/>
            <a:ext cx="1627920" cy="1870920"/>
          </a:xfrm>
          <a:prstGeom prst="rect">
            <a:avLst/>
          </a:prstGeom>
          <a:ln w="0">
            <a:noFill/>
          </a:ln>
        </p:spPr>
      </p:pic>
      <p:sp>
        <p:nvSpPr>
          <p:cNvPr id="175" name="Прямоугольник 11"/>
          <p:cNvSpPr/>
          <p:nvPr/>
        </p:nvSpPr>
        <p:spPr>
          <a:xfrm>
            <a:off x="4284000" y="6165360"/>
            <a:ext cx="4430160" cy="36396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Получение обратной связи от родителей 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76" name="Picture 8" descr="C:\Users\Александра\Downloads\klipartz.com.png"/>
          <p:cNvPicPr/>
          <p:nvPr/>
        </p:nvPicPr>
        <p:blipFill>
          <a:blip r:embed="rId2"/>
          <a:stretch/>
        </p:blipFill>
        <p:spPr>
          <a:xfrm>
            <a:off x="7164360" y="5157360"/>
            <a:ext cx="647640" cy="64764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2" descr="C:\Users\Александра\Desktop\лин2.jpg"/>
          <p:cNvPicPr/>
          <p:nvPr/>
        </p:nvPicPr>
        <p:blipFill>
          <a:blip r:embed="rId3"/>
          <a:stretch/>
        </p:blipFill>
        <p:spPr>
          <a:xfrm>
            <a:off x="7380360" y="1845000"/>
            <a:ext cx="1435680" cy="3190680"/>
          </a:xfrm>
          <a:prstGeom prst="rect">
            <a:avLst/>
          </a:prstGeom>
          <a:ln cap="sq" w="38100">
            <a:solidFill>
              <a:srgbClr val="00b05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178" name="Picture 4" descr="C:\Users\Александра\Desktop\лин5.jpg"/>
          <p:cNvPicPr/>
          <p:nvPr/>
        </p:nvPicPr>
        <p:blipFill>
          <a:blip r:embed="rId4"/>
          <a:srcRect l="0" t="0" r="0" b="5781"/>
          <a:stretch/>
        </p:blipFill>
        <p:spPr>
          <a:xfrm>
            <a:off x="5580000" y="2709000"/>
            <a:ext cx="1539360" cy="3240000"/>
          </a:xfrm>
          <a:prstGeom prst="rect">
            <a:avLst/>
          </a:prstGeom>
          <a:ln cap="sq" w="38100">
            <a:solidFill>
              <a:srgbClr val="00b0f0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179" name="Picture 3" descr="C:\Users\Александра\Desktop\лин 2023 до декабря\проект осд 2023\фото к презентации\(70).jpg"/>
          <p:cNvPicPr/>
          <p:nvPr/>
        </p:nvPicPr>
        <p:blipFill>
          <a:blip r:embed="rId5"/>
          <a:srcRect l="48654" t="0" r="0" b="0"/>
          <a:stretch/>
        </p:blipFill>
        <p:spPr>
          <a:xfrm>
            <a:off x="2267640" y="2205000"/>
            <a:ext cx="1774080" cy="19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C:\Users\Александра\Desktop\лин 2023 до декабря\проект осд 2023\фото к презентации\shutterstock_600719198.jpg"/>
          <p:cNvPicPr/>
          <p:nvPr/>
        </p:nvPicPr>
        <p:blipFill>
          <a:blip r:embed="rId1"/>
          <a:stretch/>
        </p:blipFill>
        <p:spPr>
          <a:xfrm>
            <a:off x="3276000" y="1892880"/>
            <a:ext cx="2952000" cy="1488240"/>
          </a:xfrm>
          <a:prstGeom prst="rect">
            <a:avLst/>
          </a:prstGeom>
          <a:ln w="0">
            <a:noFill/>
          </a:ln>
        </p:spPr>
      </p:pic>
      <p:sp>
        <p:nvSpPr>
          <p:cNvPr id="181" name="Прямоугольник 11"/>
          <p:cNvSpPr/>
          <p:nvPr/>
        </p:nvSpPr>
        <p:spPr>
          <a:xfrm>
            <a:off x="971640" y="188640"/>
            <a:ext cx="6624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6666"/>
                </a:solidFill>
                <a:latin typeface="Times New Roman"/>
              </a:rPr>
              <a:t>Процесс взаимодействия педагогов учреждения с родителями воспитанников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82" name="Picture 3" descr="C:\Users\Александра\Desktop\лин 2023 до декабря\проект осд 2023\фото к презентации\1.jpg"/>
          <p:cNvPicPr/>
          <p:nvPr/>
        </p:nvPicPr>
        <p:blipFill>
          <a:blip r:embed="rId2"/>
          <a:stretch/>
        </p:blipFill>
        <p:spPr>
          <a:xfrm>
            <a:off x="611640" y="980640"/>
            <a:ext cx="2448000" cy="2788560"/>
          </a:xfrm>
          <a:prstGeom prst="rect">
            <a:avLst/>
          </a:prstGeom>
          <a:ln cap="sq" w="28575">
            <a:solidFill>
              <a:srgbClr val="ff6600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3" name="Picture 4" descr="C:\Users\Александра\Desktop\лин 2023 до декабря\проект осд 2023\фото к презентации\скрин (1).png"/>
          <p:cNvPicPr/>
          <p:nvPr/>
        </p:nvPicPr>
        <p:blipFill>
          <a:blip r:embed="rId3"/>
          <a:stretch/>
        </p:blipFill>
        <p:spPr>
          <a:xfrm>
            <a:off x="179640" y="3141000"/>
            <a:ext cx="2752920" cy="2302920"/>
          </a:xfrm>
          <a:prstGeom prst="rect">
            <a:avLst/>
          </a:prstGeom>
          <a:ln cap="sq" w="28575">
            <a:solidFill>
              <a:srgbClr val="1f497d">
                <a:lumMod val="75000"/>
              </a:srgbClr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" name="Прямоугольник 14"/>
          <p:cNvSpPr/>
          <p:nvPr/>
        </p:nvSpPr>
        <p:spPr>
          <a:xfrm>
            <a:off x="179640" y="5589360"/>
            <a:ext cx="4430160" cy="57636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Приглашение родителей на мероприятие через размещение объявление в соц. сетях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85" name="Picture 7" descr="C:\Users\Александра\Downloads\2024-01-30_14-50-31.png"/>
          <p:cNvPicPr/>
          <p:nvPr/>
        </p:nvPicPr>
        <p:blipFill>
          <a:blip r:embed="rId4"/>
          <a:stretch/>
        </p:blipFill>
        <p:spPr>
          <a:xfrm>
            <a:off x="4644000" y="3645000"/>
            <a:ext cx="3426120" cy="2952000"/>
          </a:xfrm>
          <a:prstGeom prst="rect">
            <a:avLst/>
          </a:prstGeom>
          <a:ln cap="sq" w="28575">
            <a:solidFill>
              <a:srgbClr val="ff6600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6" name="Picture 5" descr="C:\Users\Александра\Desktop\лин 2023 до декабря\проект осд 2023\фото к презентации\fb41b346-736b-4349-9f6b-5ec1eb3629df.jpg"/>
          <p:cNvPicPr/>
          <p:nvPr/>
        </p:nvPicPr>
        <p:blipFill>
          <a:blip r:embed="rId5"/>
          <a:srcRect l="0" t="3147" r="19" b="0"/>
          <a:stretch/>
        </p:blipFill>
        <p:spPr>
          <a:xfrm>
            <a:off x="7308360" y="1484640"/>
            <a:ext cx="1692000" cy="3550680"/>
          </a:xfrm>
          <a:prstGeom prst="rect">
            <a:avLst/>
          </a:prstGeom>
          <a:ln cap="sq" w="28575">
            <a:solidFill>
              <a:srgbClr val="327fbe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7" name="Прямоугольник 18"/>
          <p:cNvSpPr/>
          <p:nvPr/>
        </p:nvSpPr>
        <p:spPr>
          <a:xfrm>
            <a:off x="4140000" y="1196640"/>
            <a:ext cx="3960000" cy="515880"/>
          </a:xfrm>
          <a:prstGeom prst="rect">
            <a:avLst/>
          </a:prstGeom>
          <a:solidFill>
            <a:srgbClr val="ffffff"/>
          </a:solidFill>
          <a:ln>
            <a:solidFill>
              <a:srgbClr val="00666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</a:rPr>
              <a:t>Информирование родителей профилактической направленности посредством соц. сетей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45ED34-5C9D-4969-A705-91C4A7F75412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793800" y="46080"/>
            <a:ext cx="1513080" cy="1118160"/>
          </a:xfrm>
          <a:prstGeom prst="rect">
            <a:avLst/>
          </a:prstGeom>
          <a:ln w="0">
            <a:noFill/>
          </a:ln>
        </p:spPr>
      </p:pic>
      <p:sp>
        <p:nvSpPr>
          <p:cNvPr id="189" name="Содержимое 4"/>
          <p:cNvSpPr/>
          <p:nvPr/>
        </p:nvSpPr>
        <p:spPr>
          <a:xfrm>
            <a:off x="2309760" y="165240"/>
            <a:ext cx="990000" cy="990000"/>
          </a:xfrm>
          <a:prstGeom prst="ellipse">
            <a:avLst/>
          </a:prstGeom>
          <a:blipFill rotWithShape="0">
            <a:blip r:embed="rId2"/>
            <a:srcRect/>
            <a:stretch/>
          </a:blipFill>
          <a:ln cap="rnd" w="6350">
            <a:solidFill>
              <a:srgbClr val="ffff00"/>
            </a:solidFill>
            <a:round/>
          </a:ln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/>
          <a:fillRef idx="0"/>
          <a:effectRef idx="0"/>
          <a:fontRef idx="minor"/>
        </p:style>
      </p:sp>
      <p:sp>
        <p:nvSpPr>
          <p:cNvPr id="190" name="Прямоугольник 3"/>
          <p:cNvSpPr/>
          <p:nvPr/>
        </p:nvSpPr>
        <p:spPr>
          <a:xfrm>
            <a:off x="323640" y="3789000"/>
            <a:ext cx="46512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6666"/>
                </a:solidFill>
                <a:latin typeface="Arial"/>
              </a:rPr>
              <a:t>Спасибо за внимание</a:t>
            </a:r>
            <a:endParaRPr b="0" lang="ru-RU" sz="3200" spc="-1" strike="noStrike">
              <a:latin typeface="XO Oriel"/>
            </a:endParaRPr>
          </a:p>
        </p:txBody>
      </p:sp>
      <p:pic>
        <p:nvPicPr>
          <p:cNvPr id="191" name="Рисунок 5" descr="БеловоГО-ПП-04"/>
          <p:cNvPicPr/>
          <p:nvPr/>
        </p:nvPicPr>
        <p:blipFill>
          <a:blip r:embed="rId3"/>
          <a:stretch/>
        </p:blipFill>
        <p:spPr>
          <a:xfrm>
            <a:off x="145800" y="100080"/>
            <a:ext cx="647640" cy="107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72320" y="116640"/>
            <a:ext cx="8229240" cy="868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Паспорт проекта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Прямоугольник 5"/>
          <p:cNvSpPr/>
          <p:nvPr/>
        </p:nvSpPr>
        <p:spPr>
          <a:xfrm>
            <a:off x="1245600" y="1343880"/>
            <a:ext cx="65080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6666"/>
                </a:solidFill>
                <a:latin typeface="Arial"/>
              </a:rPr>
              <a:t>Оптимизация процесса взаимодействия педагогов учреждения с родителями воспитанников 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91" name="Прямоугольник 6"/>
          <p:cNvSpPr/>
          <p:nvPr/>
        </p:nvSpPr>
        <p:spPr>
          <a:xfrm>
            <a:off x="467640" y="836640"/>
            <a:ext cx="80643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400" spc="-1" strike="noStrike">
                <a:solidFill>
                  <a:srgbClr val="0070c0"/>
                </a:solidFill>
                <a:latin typeface="Arial"/>
              </a:rPr>
              <a:t>Муниципальное казенное учреждение  «Социально-реабилитационный центр для несовершеннолетних  «Теплый дом» Беловского городского округа</a:t>
            </a:r>
            <a:endParaRPr b="0" lang="ru-RU" sz="1400" spc="-1" strike="noStrike">
              <a:latin typeface="XO Oriel"/>
            </a:endParaRPr>
          </a:p>
        </p:txBody>
      </p:sp>
      <p:pic>
        <p:nvPicPr>
          <p:cNvPr id="92" name="Picture 2" descr=""/>
          <p:cNvPicPr/>
          <p:nvPr/>
        </p:nvPicPr>
        <p:blipFill>
          <a:blip r:embed="rId1"/>
          <a:srcRect l="2815" t="3928" r="11268" b="1796"/>
          <a:stretch/>
        </p:blipFill>
        <p:spPr>
          <a:xfrm rot="5400000">
            <a:off x="2044080" y="180720"/>
            <a:ext cx="4695840" cy="7992360"/>
          </a:xfrm>
          <a:prstGeom prst="rect">
            <a:avLst/>
          </a:prstGeom>
          <a:ln cap="sq" w="28575">
            <a:solidFill>
              <a:srgbClr val="006666"/>
            </a:solidFill>
            <a:miter/>
          </a:ln>
          <a:effectLst>
            <a:outerShdw algn="tl" blurRad="5508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Команда проекта: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9240" cy="4785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27fbe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327fbe"/>
                </a:solidFill>
                <a:latin typeface="Calibri"/>
              </a:rPr>
              <a:t>Корачева Ольга Игоревна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– заведующий  отделением социальной диагностики – РУКОВОДИТЕЛЬ ПРОЕКТА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27fbe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327fbe"/>
                </a:solidFill>
                <a:latin typeface="Calibri"/>
              </a:rPr>
              <a:t>Павлова Юлия Николаевна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– заведующий отделением социальной реабилитации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Семкина Анастасия Владимировна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ru-RU" sz="32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заведующий приемного отделения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Font typeface="Arial"/>
              <a:buChar char="•"/>
              <a:tabLst>
                <a:tab algn="l" pos="0"/>
              </a:tabLst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</a:rPr>
              <a:t>Евграфова Виктория Алексеевна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- заведующий  дневным отделением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E158C7-5131-4F5C-8CCF-0C877D14FBE0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8"/>
          <p:cNvSpPr/>
          <p:nvPr/>
        </p:nvSpPr>
        <p:spPr>
          <a:xfrm>
            <a:off x="1475640" y="158040"/>
            <a:ext cx="63363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6666"/>
                </a:solidFill>
                <a:latin typeface="Times New Roman"/>
              </a:rPr>
              <a:t>Карта текущего состояния процесса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96" name="Скругленный прямоугольник 10"/>
          <p:cNvSpPr/>
          <p:nvPr/>
        </p:nvSpPr>
        <p:spPr>
          <a:xfrm>
            <a:off x="323640" y="1340640"/>
            <a:ext cx="2629080" cy="647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Планирование тематического мероприятия для родителей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</p:txBody>
      </p:sp>
      <p:sp>
        <p:nvSpPr>
          <p:cNvPr id="97" name="Скругленный прямоугольник 11"/>
          <p:cNvSpPr/>
          <p:nvPr/>
        </p:nvSpPr>
        <p:spPr>
          <a:xfrm>
            <a:off x="5868000" y="1196640"/>
            <a:ext cx="2448000" cy="129492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Разработка буклета согласно запланированному мероприятию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200" spc="-1" strike="noStrike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60 мин.</a:t>
            </a:r>
            <a:r>
              <a:rPr b="1" lang="en-US" sz="1200" spc="-1" strike="noStrike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 120 мин.)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200" spc="-1" strike="noStrike">
              <a:latin typeface="XO Oriel"/>
            </a:endParaRPr>
          </a:p>
        </p:txBody>
      </p:sp>
      <p:sp>
        <p:nvSpPr>
          <p:cNvPr id="98" name="Скругленный прямоугольник 17"/>
          <p:cNvSpPr/>
          <p:nvPr/>
        </p:nvSpPr>
        <p:spPr>
          <a:xfrm>
            <a:off x="2483640" y="5373360"/>
            <a:ext cx="2952000" cy="1079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Консультирование родителей на мероприятии и вручение информационных буклетов при личной встрече в центре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200" spc="-1" strike="noStrike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25 мин.</a:t>
            </a:r>
            <a:r>
              <a:rPr b="1" lang="en-US" sz="1200" spc="-1" strike="noStrike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 45 мин.)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99" name="Скругленный прямоугольник 23"/>
          <p:cNvSpPr/>
          <p:nvPr/>
        </p:nvSpPr>
        <p:spPr>
          <a:xfrm>
            <a:off x="5652000" y="2781000"/>
            <a:ext cx="3024000" cy="1151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Размещение информации для родителей на информационных стендах на бумажном носителе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Корпус  №1 и корпус №2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200" spc="-1" strike="noStrike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15 мин.</a:t>
            </a:r>
            <a:r>
              <a:rPr b="1" lang="en-US" sz="1200" spc="-1" strike="noStrike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 30 мин.)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00" name="Скругленный прямоугольник 63"/>
          <p:cNvSpPr/>
          <p:nvPr/>
        </p:nvSpPr>
        <p:spPr>
          <a:xfrm>
            <a:off x="467640" y="4941000"/>
            <a:ext cx="1814400" cy="91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Время протекания процесса :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c00000"/>
                </a:solidFill>
                <a:latin typeface="Calibri"/>
              </a:rPr>
              <a:t>min. 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</a:rPr>
              <a:t>590 мин.</a:t>
            </a:r>
            <a:r>
              <a:rPr b="1" lang="en-US" sz="1400" spc="-1" strike="noStrike">
                <a:solidFill>
                  <a:srgbClr val="c00000"/>
                </a:solidFill>
                <a:latin typeface="Calibri"/>
              </a:rPr>
              <a:t>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c00000"/>
                </a:solidFill>
                <a:latin typeface="Calibri"/>
              </a:rPr>
              <a:t>max.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</a:rPr>
              <a:t> 1170 мин.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01" name="Скругленный прямоугольник 76"/>
          <p:cNvSpPr/>
          <p:nvPr/>
        </p:nvSpPr>
        <p:spPr>
          <a:xfrm>
            <a:off x="251640" y="2637000"/>
            <a:ext cx="4392000" cy="187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327fbe"/>
                </a:solidFill>
                <a:latin typeface="Futura PT Medium"/>
              </a:rPr>
              <a:t>ПРОБЛЕМЫ: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Недостаточный уровень взаимодействия со всеми семьями воспитанников и вовлеченности родителей (законных представителей) в совместные мероприятия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Значительные временные затраты на получение обратной святи с родителями при проведении опросов, анкетирования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Отсутствие связи (телефона у родителя)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Отсутствие желания, мотивации родителя участвовать в реабилитационном процессе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02" name="Пятно 1 77"/>
          <p:cNvSpPr/>
          <p:nvPr/>
        </p:nvSpPr>
        <p:spPr>
          <a:xfrm>
            <a:off x="8388360" y="2493000"/>
            <a:ext cx="575640" cy="567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03" name="Скругленный прямоугольник 40"/>
          <p:cNvSpPr/>
          <p:nvPr/>
        </p:nvSpPr>
        <p:spPr>
          <a:xfrm>
            <a:off x="3276000" y="1196640"/>
            <a:ext cx="2218680" cy="1151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Подготовка методического материала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 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200" spc="-1" strike="noStrike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480 мин.</a:t>
            </a:r>
            <a:r>
              <a:rPr b="1" lang="en-US" sz="1200" spc="-1" strike="noStrike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 960 мин.)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04" name="Стрелка вправо 4"/>
          <p:cNvSpPr/>
          <p:nvPr/>
        </p:nvSpPr>
        <p:spPr>
          <a:xfrm>
            <a:off x="2915640" y="155664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Стрелка вправо 42"/>
          <p:cNvSpPr/>
          <p:nvPr/>
        </p:nvSpPr>
        <p:spPr>
          <a:xfrm>
            <a:off x="5508000" y="1556640"/>
            <a:ext cx="35172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Стрелка вправо 69"/>
          <p:cNvSpPr/>
          <p:nvPr/>
        </p:nvSpPr>
        <p:spPr>
          <a:xfrm rot="5400000">
            <a:off x="6896880" y="254448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Пятно 1 80"/>
          <p:cNvSpPr/>
          <p:nvPr/>
        </p:nvSpPr>
        <p:spPr>
          <a:xfrm>
            <a:off x="8532360" y="3141000"/>
            <a:ext cx="611280" cy="647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08" name="Стрелка вправо 87"/>
          <p:cNvSpPr/>
          <p:nvPr/>
        </p:nvSpPr>
        <p:spPr>
          <a:xfrm rot="5400000">
            <a:off x="6968880" y="398448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Скругленный прямоугольник 30"/>
          <p:cNvSpPr/>
          <p:nvPr/>
        </p:nvSpPr>
        <p:spPr>
          <a:xfrm>
            <a:off x="5796000" y="4293000"/>
            <a:ext cx="2880000" cy="935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Приглашение родителей на мероприятие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200" spc="-1" strike="noStrike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10 мин.</a:t>
            </a:r>
            <a:r>
              <a:rPr b="1" lang="en-US" sz="1200" spc="-1" strike="noStrike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200" spc="-1" strike="noStrike">
                <a:solidFill>
                  <a:srgbClr val="ffff00"/>
                </a:solidFill>
                <a:latin typeface="Calibri"/>
              </a:rPr>
              <a:t> 15 мин.)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10" name="Скругленный прямоугольник 31"/>
          <p:cNvSpPr/>
          <p:nvPr/>
        </p:nvSpPr>
        <p:spPr>
          <a:xfrm>
            <a:off x="5796000" y="5517360"/>
            <a:ext cx="2664000" cy="791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ffffff"/>
                </a:solidFill>
                <a:latin typeface="Calibri"/>
              </a:rPr>
              <a:t>Явка родителя в учреждение на мероприятие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11" name="Стрелка вправо 32"/>
          <p:cNvSpPr/>
          <p:nvPr/>
        </p:nvSpPr>
        <p:spPr>
          <a:xfrm rot="5400000">
            <a:off x="7040880" y="520884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Стрелка вправо 33"/>
          <p:cNvSpPr/>
          <p:nvPr/>
        </p:nvSpPr>
        <p:spPr>
          <a:xfrm rot="10800000">
            <a:off x="5436360" y="573372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Пятно 1 29"/>
          <p:cNvSpPr/>
          <p:nvPr/>
        </p:nvSpPr>
        <p:spPr>
          <a:xfrm>
            <a:off x="8244360" y="4221000"/>
            <a:ext cx="575640" cy="567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14" name="Пятно 1 34"/>
          <p:cNvSpPr/>
          <p:nvPr/>
        </p:nvSpPr>
        <p:spPr>
          <a:xfrm>
            <a:off x="7956360" y="5877360"/>
            <a:ext cx="575640" cy="567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B7E73D-4038-4BA2-9642-F987F202C2EA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Скругленный прямоугольник 1"/>
          <p:cNvSpPr/>
          <p:nvPr/>
        </p:nvSpPr>
        <p:spPr>
          <a:xfrm>
            <a:off x="1870200" y="1495440"/>
            <a:ext cx="1217160" cy="384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9bbb5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Федеральный уровень - 0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16" name="Скругленный прямоугольник 7"/>
          <p:cNvSpPr/>
          <p:nvPr/>
        </p:nvSpPr>
        <p:spPr>
          <a:xfrm>
            <a:off x="2267640" y="2769840"/>
            <a:ext cx="1439640" cy="542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Региональный уровень - 0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17" name="Скругленный прямоугольник 8"/>
          <p:cNvSpPr/>
          <p:nvPr/>
        </p:nvSpPr>
        <p:spPr>
          <a:xfrm>
            <a:off x="2719080" y="4969800"/>
            <a:ext cx="1719000" cy="503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Местный уровень (организации) – 4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18" name="Блок-схема: ручное управление 2"/>
          <p:cNvSpPr/>
          <p:nvPr/>
        </p:nvSpPr>
        <p:spPr>
          <a:xfrm rot="10800000">
            <a:off x="264960" y="4119480"/>
            <a:ext cx="2630520" cy="1978560"/>
          </a:xfrm>
          <a:prstGeom prst="flowChartManualOperation">
            <a:avLst/>
          </a:prstGeom>
          <a:gradFill rotWithShape="0">
            <a:gsLst>
              <a:gs pos="0">
                <a:srgbClr val="5e437f"/>
              </a:gs>
              <a:gs pos="100000">
                <a:srgbClr val="7b57a5"/>
              </a:gs>
            </a:gsLst>
            <a:lin ang="54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</p:sp>
      <p:sp>
        <p:nvSpPr>
          <p:cNvPr id="119" name="Блок-схема: ручное управление 6"/>
          <p:cNvSpPr/>
          <p:nvPr/>
        </p:nvSpPr>
        <p:spPr>
          <a:xfrm rot="10800000">
            <a:off x="798480" y="2781360"/>
            <a:ext cx="1559880" cy="999000"/>
          </a:xfrm>
          <a:prstGeom prst="flowChartManualOperation">
            <a:avLst/>
          </a:prstGeom>
          <a:gradFill rotWithShape="0">
            <a:gsLst>
              <a:gs pos="0">
                <a:srgbClr val="2988a1"/>
              </a:gs>
              <a:gs pos="100000">
                <a:srgbClr val="36b0d1"/>
              </a:gs>
            </a:gsLst>
            <a:lin ang="54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/>
        </p:style>
      </p:sp>
      <p:sp>
        <p:nvSpPr>
          <p:cNvPr id="120" name="Блок-схема: извлечение 10"/>
          <p:cNvSpPr/>
          <p:nvPr/>
        </p:nvSpPr>
        <p:spPr>
          <a:xfrm>
            <a:off x="1085040" y="1137960"/>
            <a:ext cx="928440" cy="1471320"/>
          </a:xfrm>
          <a:prstGeom prst="flowChartExtract">
            <a:avLst/>
          </a:prstGeom>
          <a:solidFill>
            <a:srgbClr val="00b050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121" name="Пятно 1 19"/>
          <p:cNvSpPr/>
          <p:nvPr/>
        </p:nvSpPr>
        <p:spPr>
          <a:xfrm>
            <a:off x="1547640" y="4221000"/>
            <a:ext cx="847800" cy="10126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22" name="Пятно 1 20"/>
          <p:cNvSpPr/>
          <p:nvPr/>
        </p:nvSpPr>
        <p:spPr>
          <a:xfrm>
            <a:off x="539640" y="4221000"/>
            <a:ext cx="647640" cy="965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23" name="Скругленный прямоугольник 23"/>
          <p:cNvSpPr/>
          <p:nvPr/>
        </p:nvSpPr>
        <p:spPr>
          <a:xfrm>
            <a:off x="4068000" y="1772640"/>
            <a:ext cx="4824000" cy="309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ffffff"/>
                </a:solidFill>
                <a:latin typeface="Futura PT Medium"/>
              </a:rPr>
              <a:t>ПРОБЛЕМЫ:</a:t>
            </a:r>
            <a:endParaRPr b="0" lang="ru-RU" sz="16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</a:pP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Недостаточный уровень взаимодействия со всеми семьями воспитанников и вовлеченности родителей (законных представителей) в совместные мероприятия</a:t>
            </a:r>
            <a:endParaRPr b="0" lang="ru-RU" sz="16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</a:pP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Значительные временные затраты на получение обратной святи с родителями при проведении опросов, анкетирования</a:t>
            </a:r>
            <a:endParaRPr b="0" lang="ru-RU" sz="16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</a:pP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Отсутствие связи (телефона у родителя)</a:t>
            </a:r>
            <a:endParaRPr b="0" lang="ru-RU" sz="16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</a:pP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Отсутствие желания, мотивации родителя участвовать в реабилитационном процессе</a:t>
            </a:r>
            <a:endParaRPr b="0" lang="ru-RU" sz="1600" spc="-1" strike="noStrike">
              <a:latin typeface="XO Orie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600" spc="-1" strike="noStrike">
              <a:latin typeface="XO Oriel"/>
            </a:endParaRPr>
          </a:p>
        </p:txBody>
      </p:sp>
      <p:sp>
        <p:nvSpPr>
          <p:cNvPr id="124" name="Прямоугольник 11"/>
          <p:cNvSpPr/>
          <p:nvPr/>
        </p:nvSpPr>
        <p:spPr>
          <a:xfrm>
            <a:off x="1206000" y="404640"/>
            <a:ext cx="64004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6666"/>
                </a:solidFill>
                <a:latin typeface="Times New Roman"/>
              </a:rPr>
              <a:t>Пирамида проблем (местный уровень)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25" name="Пятно 1 12"/>
          <p:cNvSpPr/>
          <p:nvPr/>
        </p:nvSpPr>
        <p:spPr>
          <a:xfrm>
            <a:off x="1619640" y="5157360"/>
            <a:ext cx="847800" cy="10126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126" name="Пятно 1 13"/>
          <p:cNvSpPr/>
          <p:nvPr/>
        </p:nvSpPr>
        <p:spPr>
          <a:xfrm>
            <a:off x="611640" y="5157360"/>
            <a:ext cx="847800" cy="10126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2400" spc="-1" strike="noStrike">
              <a:latin typeface="XO Ori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9C74A62-B717-44DD-80EA-07CA0E133D14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51640" y="116640"/>
            <a:ext cx="864072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6666"/>
                </a:solidFill>
                <a:latin typeface="Times New Roman"/>
              </a:rPr>
              <a:t>План мероприятий по устранению  выявленных проблем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28" name="Объект 4"/>
          <p:cNvGraphicFramePr/>
          <p:nvPr/>
        </p:nvGraphicFramePr>
        <p:xfrm>
          <a:off x="179640" y="1052640"/>
          <a:ext cx="8640720" cy="5040360"/>
        </p:xfrm>
        <a:graphic>
          <a:graphicData uri="http://schemas.openxmlformats.org/drawingml/2006/table">
            <a:tbl>
              <a:tblPr/>
              <a:tblGrid>
                <a:gridCol w="1846800"/>
                <a:gridCol w="1769760"/>
                <a:gridCol w="2462400"/>
                <a:gridCol w="1231200"/>
                <a:gridCol w="1330560"/>
              </a:tblGrid>
              <a:tr h="4258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Проблема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Причина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Мероприятие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 Исполнения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(с 14.06.2023 по 29.04.2024)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Ответственный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12120"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Недостаточный уровень взаимодействия с семьями воспитанников и вовлеченности родителей (законных представителей) в совместные мероприятия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Низкая осведомленность родителей (законных представителей) о ходе мероприятий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rowSpan="10">
                  <a:txBody>
                    <a:bodyPr anchor="t">
                      <a:noAutofit/>
                    </a:bodyPr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Использование современных  форм работы с родителями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Создание родительской группы в мессенджерах «Семейный очаг» в </a:t>
                      </a: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WhatsApp</a:t>
                      </a: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b="0" lang="en-US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Telegram</a:t>
                      </a: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для размещения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Закрепление администраторами групп заведующих отделений в мессенджерах и соц. сетях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Уменьшение количества сторонних звонков от специалистов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Выделение активной группы из числа родителей и педагогов для участия в тематических занятиях, практикумов, тренингов 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Регулярное размещение анонса мероприятий в группе «Семейный очаг» в мессенджерах и официальных группах в соц.сетях ОК, ВК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Размещение информации для родителей профилактической направленности (буклеты, памятки, флаеры)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marL="171360" indent="-17136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Привлечение для участия в мероприятиях сторонних специалистов (инспектора ПДН, врача-педиатра, врача СПИД-центра, врача-нарколога, специалистов дополнительного образования и т. д.)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 мене возникновения проблемы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45432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20.10.2023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Зав.отделениями: 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Корачева О.И.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Евграфова В.А.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Семкина А.В.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Павлова Ю.Н.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212040"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Значительные временные затраты на получение обратной святи с родителями при проведении опросов, анкетирования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Нерегулярное посещение родителями воспитанников  центра. Незаинтересованность в реабилитационном процессе.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5304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18.11.2023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Зав.отделениями: 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Корачева О.И.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Евграфова В.А.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Семкина А.В.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Павлова Ю.Н.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653040"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Отсутствие связи (телефона у родителя)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Низкий материальный доход, ведение асоциального образа жизни.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 отвечают на звонки с неизвестных номеров (опасаются коллекторов)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окончания проекта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Зав.отделениями: 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Корачева О.И.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Евграфова В.А.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Семкина А.В.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Павлова Ю.Н.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16488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08.12.2023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 дальнейшем после окончания проекта по мере поступления детей в учреждение 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Зав.отделениями: 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Корачева О.И.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Евграфова В.А.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Семкина А.В.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Павлова Ю.Н.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(мессенджеры)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Корачева О.И.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(соц.сети)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942480">
                <a:tc row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Отсутствие желания, мотивации родителя участвовать в реабилитационном процессе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rowSpan="4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Низкая родительская компетентность, безответственное родительское поведение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1212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раза в месяц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rowSpan="3"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Зав.отделениями: 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Корачева О.И.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Евграфова В.А.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Семкина А.В.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Павлова Ю.Н.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(мессенджеры)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Корачева О.И.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(соц.сети)</a:t>
                      </a:r>
                      <a:endParaRPr b="0" lang="ru-RU" sz="800" spc="-1" strike="noStrike">
                        <a:latin typeface="XO Orie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25380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2-3 раза в неделю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5664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 мере поступления запроса от ПСУ и  согласно тематике мероприятия</a:t>
                      </a:r>
                      <a:endParaRPr b="0" lang="ru-RU" sz="800" spc="-1" strike="noStrike">
                        <a:latin typeface="XO Oriel"/>
                      </a:endParaRPr>
                    </a:p>
                  </a:txBody>
                  <a:tcPr anchor="t" marL="91440" marR="91440">
                    <a:lnL w="12240">
                      <a:solidFill>
                        <a:srgbClr val="4f81bd"/>
                      </a:solidFill>
                    </a:lnL>
                    <a:lnR w="12240">
                      <a:solidFill>
                        <a:srgbClr val="4f81bd"/>
                      </a:solidFill>
                    </a:lnR>
                    <a:lnT w="12240">
                      <a:solidFill>
                        <a:srgbClr val="4f81bd"/>
                      </a:solidFill>
                    </a:lnT>
                    <a:lnB w="12240">
                      <a:solidFill>
                        <a:srgbClr val="4f81bd"/>
                      </a:solidFill>
                    </a:lnB>
                    <a:solidFill>
                      <a:srgbClr val="b7dee8"/>
                    </a:solidFill>
                  </a:tcPr>
                </a:tc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8"/>
          <p:cNvSpPr/>
          <p:nvPr/>
        </p:nvSpPr>
        <p:spPr>
          <a:xfrm>
            <a:off x="1475640" y="158040"/>
            <a:ext cx="63363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6666"/>
                </a:solidFill>
                <a:latin typeface="Times New Roman"/>
              </a:rPr>
              <a:t>Карта целевого состояния процесса</a:t>
            </a:r>
            <a:endParaRPr b="0" lang="ru-RU" sz="2800" spc="-1" strike="noStrike">
              <a:latin typeface="XO Oriel"/>
            </a:endParaRPr>
          </a:p>
        </p:txBody>
      </p:sp>
      <p:sp>
        <p:nvSpPr>
          <p:cNvPr id="130" name="Скругленный прямоугольник 10"/>
          <p:cNvSpPr/>
          <p:nvPr/>
        </p:nvSpPr>
        <p:spPr>
          <a:xfrm>
            <a:off x="179640" y="1124640"/>
            <a:ext cx="2629080" cy="935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ff"/>
                </a:solidFill>
                <a:latin typeface="Calibri"/>
              </a:rPr>
              <a:t>Планирование тематического мероприятия для родителей</a:t>
            </a: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</p:txBody>
      </p:sp>
      <p:sp>
        <p:nvSpPr>
          <p:cNvPr id="131" name="Скругленный прямоугольник 11"/>
          <p:cNvSpPr/>
          <p:nvPr/>
        </p:nvSpPr>
        <p:spPr>
          <a:xfrm>
            <a:off x="5868000" y="1196640"/>
            <a:ext cx="2448000" cy="863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ff"/>
                </a:solidFill>
                <a:latin typeface="Calibri"/>
              </a:rPr>
              <a:t>Разработка буклета согласно запланированному мероприятию </a:t>
            </a: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60 мин.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 120 мин.)</a:t>
            </a: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050" spc="-1" strike="noStrike">
              <a:latin typeface="XO Oriel"/>
            </a:endParaRPr>
          </a:p>
        </p:txBody>
      </p:sp>
      <p:sp>
        <p:nvSpPr>
          <p:cNvPr id="132" name="Скругленный прямоугольник 17"/>
          <p:cNvSpPr/>
          <p:nvPr/>
        </p:nvSpPr>
        <p:spPr>
          <a:xfrm>
            <a:off x="107640" y="5157360"/>
            <a:ext cx="2808000" cy="1079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ff"/>
                </a:solidFill>
                <a:latin typeface="Calibri"/>
              </a:rPr>
              <a:t>Консультирование родителей на мероприятии и вручение информационных буклетов при личной встрече в центре </a:t>
            </a: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25 мин.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 45 мин.)</a:t>
            </a:r>
            <a:endParaRPr b="0" lang="ru-RU" sz="1050" spc="-1" strike="noStrike">
              <a:latin typeface="XO Oriel"/>
            </a:endParaRPr>
          </a:p>
        </p:txBody>
      </p:sp>
      <p:sp>
        <p:nvSpPr>
          <p:cNvPr id="133" name="Скругленный прямоугольник 23"/>
          <p:cNvSpPr/>
          <p:nvPr/>
        </p:nvSpPr>
        <p:spPr>
          <a:xfrm>
            <a:off x="6804360" y="4437000"/>
            <a:ext cx="2160000" cy="863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ff"/>
                </a:solidFill>
                <a:latin typeface="Calibri"/>
              </a:rPr>
              <a:t>Размещение тематической, информации для родителей в группах</a:t>
            </a: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2  мин.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 5 мин.)</a:t>
            </a:r>
            <a:endParaRPr b="0" lang="ru-RU" sz="1050" spc="-1" strike="noStrike">
              <a:latin typeface="XO Oriel"/>
            </a:endParaRPr>
          </a:p>
        </p:txBody>
      </p:sp>
      <p:sp>
        <p:nvSpPr>
          <p:cNvPr id="134" name="Скругленный прямоугольник 63"/>
          <p:cNvSpPr/>
          <p:nvPr/>
        </p:nvSpPr>
        <p:spPr>
          <a:xfrm>
            <a:off x="899640" y="3933000"/>
            <a:ext cx="1814400" cy="9158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f81bd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</a:rPr>
              <a:t>Время протекания процесса : </a:t>
            </a:r>
            <a:endParaRPr b="0" lang="ru-RU" sz="12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c00000"/>
                </a:solidFill>
                <a:latin typeface="Calibri"/>
              </a:rPr>
              <a:t>min. 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</a:rPr>
              <a:t>572 мин.</a:t>
            </a:r>
            <a:r>
              <a:rPr b="1" lang="en-US" sz="1400" spc="-1" strike="noStrike">
                <a:solidFill>
                  <a:srgbClr val="c00000"/>
                </a:solidFill>
                <a:latin typeface="Calibri"/>
              </a:rPr>
              <a:t> </a:t>
            </a:r>
            <a:endParaRPr b="0" lang="ru-RU" sz="1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1400" spc="-1" strike="noStrike">
                <a:solidFill>
                  <a:srgbClr val="c00000"/>
                </a:solidFill>
                <a:latin typeface="Calibri"/>
              </a:rPr>
              <a:t>max.</a:t>
            </a:r>
            <a:r>
              <a:rPr b="1" lang="ru-RU" sz="1400" spc="-1" strike="noStrike">
                <a:solidFill>
                  <a:srgbClr val="c00000"/>
                </a:solidFill>
                <a:latin typeface="Calibri"/>
              </a:rPr>
              <a:t> 1140 мин.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35" name="Скругленный прямоугольник 76"/>
          <p:cNvSpPr/>
          <p:nvPr/>
        </p:nvSpPr>
        <p:spPr>
          <a:xfrm>
            <a:off x="323640" y="2493000"/>
            <a:ext cx="3707640" cy="1295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327fbe"/>
                </a:solidFill>
                <a:latin typeface="Futura PT Medium"/>
              </a:rPr>
              <a:t>ПРОБЛЕМЫ: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Отсутствие связи (телефона у родителя)</a:t>
            </a:r>
            <a:endParaRPr b="0" lang="ru-RU" sz="1200" spc="-1" strike="noStrike">
              <a:latin typeface="XO Orie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</a:rPr>
              <a:t>Отсутствие желания, мотивации родителя участвовать в реабилитационном процессе</a:t>
            </a:r>
            <a:endParaRPr b="0" lang="ru-RU" sz="1200" spc="-1" strike="noStrike">
              <a:latin typeface="XO Oriel"/>
            </a:endParaRPr>
          </a:p>
        </p:txBody>
      </p:sp>
      <p:sp>
        <p:nvSpPr>
          <p:cNvPr id="136" name="Скругленный прямоугольник 40"/>
          <p:cNvSpPr/>
          <p:nvPr/>
        </p:nvSpPr>
        <p:spPr>
          <a:xfrm>
            <a:off x="3132000" y="980640"/>
            <a:ext cx="2362680" cy="1151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ff"/>
                </a:solidFill>
                <a:latin typeface="Calibri"/>
              </a:rPr>
              <a:t>Подготовка методического материала</a:t>
            </a: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  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480 мин.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 960 мин.)</a:t>
            </a:r>
            <a:endParaRPr b="0" lang="ru-RU" sz="1050" spc="-1" strike="noStrike">
              <a:latin typeface="XO Oriel"/>
            </a:endParaRPr>
          </a:p>
        </p:txBody>
      </p:sp>
      <p:sp>
        <p:nvSpPr>
          <p:cNvPr id="137" name="Стрелка вправо 4"/>
          <p:cNvSpPr/>
          <p:nvPr/>
        </p:nvSpPr>
        <p:spPr>
          <a:xfrm>
            <a:off x="2771640" y="141264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Стрелка вправо 42"/>
          <p:cNvSpPr/>
          <p:nvPr/>
        </p:nvSpPr>
        <p:spPr>
          <a:xfrm>
            <a:off x="5508000" y="1556640"/>
            <a:ext cx="35172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Стрелка вправо 69"/>
          <p:cNvSpPr/>
          <p:nvPr/>
        </p:nvSpPr>
        <p:spPr>
          <a:xfrm rot="5400000">
            <a:off x="6896880" y="211248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Стрелка вправо 87"/>
          <p:cNvSpPr/>
          <p:nvPr/>
        </p:nvSpPr>
        <p:spPr>
          <a:xfrm rot="5400000">
            <a:off x="6032880" y="412848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Скругленный прямоугольник 30"/>
          <p:cNvSpPr/>
          <p:nvPr/>
        </p:nvSpPr>
        <p:spPr>
          <a:xfrm>
            <a:off x="4716000" y="4437000"/>
            <a:ext cx="2016000" cy="791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ff"/>
                </a:solidFill>
                <a:latin typeface="Calibri"/>
              </a:rPr>
              <a:t>Приглашение родителей на мероприятие </a:t>
            </a: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5 мин.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 10 мин.)</a:t>
            </a:r>
            <a:endParaRPr b="0" lang="ru-RU" sz="1050" spc="-1" strike="noStrike">
              <a:latin typeface="XO Oriel"/>
            </a:endParaRPr>
          </a:p>
        </p:txBody>
      </p:sp>
      <p:sp>
        <p:nvSpPr>
          <p:cNvPr id="142" name="Скругленный прямоугольник 31"/>
          <p:cNvSpPr/>
          <p:nvPr/>
        </p:nvSpPr>
        <p:spPr>
          <a:xfrm>
            <a:off x="3276000" y="5445360"/>
            <a:ext cx="1800000" cy="791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ff"/>
                </a:solidFill>
                <a:latin typeface="Calibri"/>
              </a:rPr>
              <a:t>Явка родителя в учреждение на мероприятие</a:t>
            </a:r>
            <a:endParaRPr b="0" lang="ru-RU" sz="1050" spc="-1" strike="noStrike">
              <a:latin typeface="XO Oriel"/>
            </a:endParaRPr>
          </a:p>
        </p:txBody>
      </p:sp>
      <p:sp>
        <p:nvSpPr>
          <p:cNvPr id="143" name="Стрелка вправо 32"/>
          <p:cNvSpPr/>
          <p:nvPr/>
        </p:nvSpPr>
        <p:spPr>
          <a:xfrm rot="5400000">
            <a:off x="7616880" y="412848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Стрелка вправо 33"/>
          <p:cNvSpPr/>
          <p:nvPr/>
        </p:nvSpPr>
        <p:spPr>
          <a:xfrm rot="5400000">
            <a:off x="6176880" y="528084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Пятно 1 29"/>
          <p:cNvSpPr/>
          <p:nvPr/>
        </p:nvSpPr>
        <p:spPr>
          <a:xfrm>
            <a:off x="8496000" y="4005000"/>
            <a:ext cx="647640" cy="647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6" name="Пятно 1 34"/>
          <p:cNvSpPr/>
          <p:nvPr/>
        </p:nvSpPr>
        <p:spPr>
          <a:xfrm>
            <a:off x="3060000" y="5229360"/>
            <a:ext cx="575640" cy="5673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7" name="Скругленный прямоугольник 22"/>
          <p:cNvSpPr/>
          <p:nvPr/>
        </p:nvSpPr>
        <p:spPr>
          <a:xfrm>
            <a:off x="5724000" y="2421000"/>
            <a:ext cx="2880000" cy="647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ff"/>
                </a:solidFill>
                <a:latin typeface="Calibri"/>
              </a:rPr>
              <a:t>Создание  родительской группы в мессенджерах «Семейный очаг»</a:t>
            </a:r>
            <a:endParaRPr b="0" lang="ru-RU" sz="105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(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min. 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10 мин.</a:t>
            </a:r>
            <a:r>
              <a:rPr b="1" lang="en-US" sz="1050" spc="-1" strike="noStrike" cap="all">
                <a:solidFill>
                  <a:srgbClr val="ffff00"/>
                </a:solidFill>
                <a:latin typeface="Calibri"/>
              </a:rPr>
              <a:t> max.</a:t>
            </a:r>
            <a:r>
              <a:rPr b="1" lang="ru-RU" sz="1050" spc="-1" strike="noStrike" cap="all">
                <a:solidFill>
                  <a:srgbClr val="ffff00"/>
                </a:solidFill>
                <a:latin typeface="Calibri"/>
              </a:rPr>
              <a:t> 15 мин.)</a:t>
            </a:r>
            <a:endParaRPr b="0" lang="ru-RU" sz="1050" spc="-1" strike="noStrike">
              <a:latin typeface="XO Oriel"/>
            </a:endParaRPr>
          </a:p>
        </p:txBody>
      </p:sp>
      <p:sp>
        <p:nvSpPr>
          <p:cNvPr id="148" name="Скругленный прямоугольник 24"/>
          <p:cNvSpPr/>
          <p:nvPr/>
        </p:nvSpPr>
        <p:spPr>
          <a:xfrm>
            <a:off x="5436000" y="5589360"/>
            <a:ext cx="3168000" cy="503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050" spc="-1" strike="noStrike" cap="all">
                <a:solidFill>
                  <a:srgbClr val="ffffff"/>
                </a:solidFill>
                <a:latin typeface="Calibri"/>
              </a:rPr>
              <a:t>Получение обратной связи о количестве участников на мероприятии</a:t>
            </a:r>
            <a:endParaRPr b="0" lang="ru-RU" sz="1050" spc="-1" strike="noStrike">
              <a:latin typeface="XO Oriel"/>
            </a:endParaRPr>
          </a:p>
        </p:txBody>
      </p:sp>
      <p:sp>
        <p:nvSpPr>
          <p:cNvPr id="149" name="Стрелка вправо 25"/>
          <p:cNvSpPr/>
          <p:nvPr/>
        </p:nvSpPr>
        <p:spPr>
          <a:xfrm rot="10800000">
            <a:off x="5076360" y="5661720"/>
            <a:ext cx="35172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Стрелка вправо 26"/>
          <p:cNvSpPr/>
          <p:nvPr/>
        </p:nvSpPr>
        <p:spPr>
          <a:xfrm rot="10800000">
            <a:off x="2916000" y="5661720"/>
            <a:ext cx="35172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Скругленный прямоугольник 27"/>
          <p:cNvSpPr/>
          <p:nvPr/>
        </p:nvSpPr>
        <p:spPr>
          <a:xfrm>
            <a:off x="5868000" y="3429000"/>
            <a:ext cx="2592000" cy="647640"/>
          </a:xfrm>
          <a:prstGeom prst="roundRect">
            <a:avLst>
              <a:gd name="adj" fmla="val 16667"/>
            </a:avLst>
          </a:prstGeom>
          <a:solidFill>
            <a:srgbClr val="327fbe"/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marL="171360" indent="-17136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050" spc="-1" strike="noStrike" cap="all">
                <a:solidFill>
                  <a:srgbClr val="ffffff"/>
                </a:solidFill>
                <a:latin typeface="Calibri"/>
              </a:rPr>
              <a:t>Закрепление администраторами групп заведующих отделений в мессенджерах и соц. сетях</a:t>
            </a:r>
            <a:endParaRPr b="0" lang="ru-RU" sz="1050" spc="-1" strike="noStrike">
              <a:latin typeface="XO Oriel"/>
            </a:endParaRPr>
          </a:p>
        </p:txBody>
      </p:sp>
      <p:sp>
        <p:nvSpPr>
          <p:cNvPr id="152" name="Стрелка вправо 28"/>
          <p:cNvSpPr/>
          <p:nvPr/>
        </p:nvSpPr>
        <p:spPr>
          <a:xfrm rot="5400000">
            <a:off x="6896880" y="3120480"/>
            <a:ext cx="345240" cy="2419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Пятно 1 35"/>
          <p:cNvSpPr/>
          <p:nvPr/>
        </p:nvSpPr>
        <p:spPr>
          <a:xfrm>
            <a:off x="4284000" y="4293000"/>
            <a:ext cx="647640" cy="6476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C2C007-CF04-43B8-86E6-852093F2FA53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Содержимое 4"/>
          <p:cNvGraphicFramePr/>
          <p:nvPr/>
        </p:nvGraphicFramePr>
        <p:xfrm>
          <a:off x="457200" y="2061000"/>
          <a:ext cx="7930800" cy="406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55" name="Скругленный прямоугольник 5"/>
          <p:cNvSpPr/>
          <p:nvPr/>
        </p:nvSpPr>
        <p:spPr>
          <a:xfrm>
            <a:off x="395640" y="1268640"/>
            <a:ext cx="8136720" cy="7916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4bacc6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1. увеличение количества родителей (законных представителей) в участии на совместных мероприятиях –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(чел.)</a:t>
            </a: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2. оптимизация передачи информации для родителей в большем объеме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(%) 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56" name="Прямоугольник 6"/>
          <p:cNvSpPr/>
          <p:nvPr/>
        </p:nvSpPr>
        <p:spPr>
          <a:xfrm>
            <a:off x="1934280" y="476640"/>
            <a:ext cx="5374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6666"/>
                </a:solidFill>
                <a:latin typeface="Times New Roman"/>
              </a:rPr>
              <a:t>Полученные результаты </a:t>
            </a:r>
            <a:endParaRPr b="0" lang="ru-RU" sz="3600" spc="-1" strike="noStrike">
              <a:latin typeface="XO Ori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8A6C0A-3C68-4682-A587-09B7BEBAFE88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95640" y="5301360"/>
            <a:ext cx="1511640" cy="8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p>
            <a:pPr algn="ctr">
              <a:lnSpc>
                <a:spcPct val="100000"/>
              </a:lnSpc>
              <a:buNone/>
            </a:pPr>
            <a:r>
              <a:rPr b="1" lang="ru-RU" sz="4800" spc="-1" strike="noStrike">
                <a:solidFill>
                  <a:srgbClr val="006666"/>
                </a:solidFill>
                <a:latin typeface="Times New Roman"/>
              </a:rPr>
              <a:t>было</a:t>
            </a:r>
            <a:endParaRPr b="0" lang="ru-RU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Прямоугольник 4"/>
          <p:cNvSpPr/>
          <p:nvPr/>
        </p:nvSpPr>
        <p:spPr>
          <a:xfrm>
            <a:off x="899640" y="332640"/>
            <a:ext cx="67683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6666"/>
                </a:solidFill>
                <a:latin typeface="Times New Roman"/>
              </a:rPr>
              <a:t>Процесс взаимодействия педагогов учреждения с родителями воспитанников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</p:txBody>
      </p:sp>
      <p:sp>
        <p:nvSpPr>
          <p:cNvPr id="159" name="Прямоугольник 9"/>
          <p:cNvSpPr/>
          <p:nvPr/>
        </p:nvSpPr>
        <p:spPr>
          <a:xfrm>
            <a:off x="2771640" y="1484640"/>
            <a:ext cx="6048360" cy="57636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Консультирование родителей и вручение информационных буклетов при личной встрече с родителями в центре </a:t>
            </a:r>
            <a:endParaRPr b="0" lang="ru-RU" sz="1600" spc="-1" strike="noStrike">
              <a:latin typeface="XO Oriel"/>
            </a:endParaRPr>
          </a:p>
        </p:txBody>
      </p:sp>
      <p:pic>
        <p:nvPicPr>
          <p:cNvPr id="160" name="Picture 3" descr="C:\Users\Александра\Desktop\лин 2023 до декабря\проект осд 2023\фото к презентации\IMG-20221114-WA0006.jpg"/>
          <p:cNvPicPr/>
          <p:nvPr/>
        </p:nvPicPr>
        <p:blipFill>
          <a:blip r:embed="rId1"/>
          <a:stretch/>
        </p:blipFill>
        <p:spPr>
          <a:xfrm>
            <a:off x="4932000" y="2421000"/>
            <a:ext cx="3967200" cy="2231280"/>
          </a:xfrm>
          <a:prstGeom prst="rect">
            <a:avLst/>
          </a:prstGeom>
          <a:ln cap="sq" w="38100">
            <a:solidFill>
              <a:srgbClr val="006666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161" name="Picture 4" descr="C:\Users\Александра\Desktop\лин 2023 до декабря\проект осд 2023\фото к презентации\IMG_20220623_161205.jpg"/>
          <p:cNvPicPr/>
          <p:nvPr/>
        </p:nvPicPr>
        <p:blipFill>
          <a:blip r:embed="rId2">
            <a:lum contrast="20000"/>
          </a:blip>
          <a:stretch/>
        </p:blipFill>
        <p:spPr>
          <a:xfrm rot="5400000">
            <a:off x="-144360" y="1808280"/>
            <a:ext cx="3168000" cy="2376000"/>
          </a:xfrm>
          <a:prstGeom prst="rect">
            <a:avLst/>
          </a:prstGeom>
          <a:ln cap="sq" w="28575">
            <a:solidFill>
              <a:srgbClr val="006666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162" name="Picture 2" descr="C:\Users\Александра\Desktop\лин 2023 до декабря\проект осд 2023\фото к презентации\4.jpg"/>
          <p:cNvPicPr/>
          <p:nvPr/>
        </p:nvPicPr>
        <p:blipFill>
          <a:blip r:embed="rId3">
            <a:lum contrast="10000"/>
          </a:blip>
          <a:stretch/>
        </p:blipFill>
        <p:spPr>
          <a:xfrm>
            <a:off x="2123640" y="3645000"/>
            <a:ext cx="3456000" cy="2592000"/>
          </a:xfrm>
          <a:prstGeom prst="rect">
            <a:avLst/>
          </a:prstGeom>
          <a:ln cap="sq" w="38100">
            <a:solidFill>
              <a:srgbClr val="006666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sp>
        <p:nvSpPr>
          <p:cNvPr id="163" name="Прямоугольник 2"/>
          <p:cNvSpPr/>
          <p:nvPr/>
        </p:nvSpPr>
        <p:spPr>
          <a:xfrm>
            <a:off x="3708000" y="6021360"/>
            <a:ext cx="5222160" cy="36396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  <a:rou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Получение обратной связи от родителей в центре</a:t>
            </a: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13594</TotalTime>
  <Application>Редактор_презентаций/2.3.0.0$Linux_X86_64 LibreOffice_project/01ffa5329b2b028a19d4810c8ae7e18fece27084</Application>
  <AppVersion>15.0000</AppVersion>
  <Words>1004</Words>
  <Paragraphs>182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>Пользователь Windows</cp:lastModifiedBy>
  <cp:lastPrinted>2019-02-18T01:46:55Z</cp:lastPrinted>
  <dcterms:modified xsi:type="dcterms:W3CDTF">2024-04-16T08:02:22Z</dcterms:modified>
  <cp:revision>791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13</vt:i4>
  </property>
</Properties>
</file>