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2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0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media/image22.jpeg" ContentType="image/jpeg"/>
  <Override PartName="/ppt/media/image20.jpeg" ContentType="image/jpeg"/>
  <Override PartName="/ppt/media/hdphoto1.wdp" ContentType="image/vnd.ms-photo"/>
  <Override PartName="/ppt/media/image21.jpeg" ContentType="image/jpeg"/>
  <Override PartName="/ppt/media/image6.png" ContentType="image/png"/>
  <Override PartName="/ppt/media/image4.png" ContentType="image/png"/>
  <Override PartName="/ppt/media/image2.png" ContentType="image/png"/>
  <Override PartName="/ppt/media/image7.png" ContentType="image/png"/>
  <Override PartName="/ppt/media/image16.jpeg" ContentType="image/jpeg"/>
  <Override PartName="/ppt/media/image14.jpeg" ContentType="image/jpeg"/>
  <Override PartName="/ppt/media/image11.jpeg" ContentType="image/jpeg"/>
  <Override PartName="/ppt/media/image10.jpeg" ContentType="image/jpeg"/>
  <Override PartName="/ppt/media/image13.jpeg" ContentType="image/jpeg"/>
  <Override PartName="/ppt/media/image15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9.jpeg" ContentType="image/jpeg"/>
  <Override PartName="/ppt/media/image12.png" ContentType="image/png"/>
  <Override PartName="/ppt/media/image8.jpeg" ContentType="image/jpeg"/>
  <Override PartName="/ppt/media/image23.png" ContentType="image/png"/>
  <Override PartName="/ppt/media/image5.jpeg" ContentType="image/jpeg"/>
  <Override PartName="/ppt/media/image3.jpeg" ContentType="image/jpeg"/>
  <Override PartName="/ppt/media/image1.jpeg" ContentType="image/jpeg"/>
  <Override PartName="/ppt/presProps.xml" ContentType="application/vnd.openxmlformats-officedocument.presentationml.presPro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_rels/slideLayout3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360000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91000" y="5719680"/>
            <a:ext cx="360000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9100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273564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2108160" y="359424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3325320" y="359424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91000" y="571968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2108160" y="571968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3325320" y="571968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8191928-9974-43AF-B48B-910D0EDF2A3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891000" y="3594240"/>
            <a:ext cx="360000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CE2E672-DC39-459E-AD5F-0D532A651AC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360000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DAA7FD6-32BB-497C-955E-EEB33E1C35B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869F09E-D7E6-4C0E-94A6-53D3174F852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75E7098-9D48-47B6-9409-B22E2C401E1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709920" y="1032120"/>
            <a:ext cx="7174080" cy="890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790BE00-5E4D-4D51-AC7A-D087DB7A4CD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89100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2653D84-833D-4705-A0CE-91E66737F5D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91000" y="3594240"/>
            <a:ext cx="360000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273564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E0B3BC4-3AAF-4D6C-8F78-3E543B83122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891000" y="5719680"/>
            <a:ext cx="360000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DFE4F2F-843B-40D4-A0DE-459FE345523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360000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891000" y="5719680"/>
            <a:ext cx="360000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CDF850A-A349-4BC3-98C2-11D86ECF313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89100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273564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A8C6A8F-0D77-4F55-B1A0-4AACB119203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2108160" y="359424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3325320" y="359424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891000" y="571968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2108160" y="571968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3325320" y="571968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AB354EA-BE1C-42D7-B60D-D531B547406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subTitle"/>
          </p:nvPr>
        </p:nvSpPr>
        <p:spPr>
          <a:xfrm>
            <a:off x="891000" y="3594240"/>
            <a:ext cx="360000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360000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360000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ubTitle"/>
          </p:nvPr>
        </p:nvSpPr>
        <p:spPr>
          <a:xfrm>
            <a:off x="709920" y="1032120"/>
            <a:ext cx="7174080" cy="890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/>
          </p:nvPr>
        </p:nvSpPr>
        <p:spPr>
          <a:xfrm>
            <a:off x="89100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273564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891000" y="5719680"/>
            <a:ext cx="360000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360000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891000" y="5719680"/>
            <a:ext cx="360000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89100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/>
          </p:nvPr>
        </p:nvSpPr>
        <p:spPr>
          <a:xfrm>
            <a:off x="273564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2108160" y="359424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/>
          </p:nvPr>
        </p:nvSpPr>
        <p:spPr>
          <a:xfrm>
            <a:off x="3325320" y="359424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/>
          </p:nvPr>
        </p:nvSpPr>
        <p:spPr>
          <a:xfrm>
            <a:off x="891000" y="571968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6"/>
          <p:cNvSpPr>
            <a:spLocks noGrp="1"/>
          </p:cNvSpPr>
          <p:nvPr>
            <p:ph/>
          </p:nvPr>
        </p:nvSpPr>
        <p:spPr>
          <a:xfrm>
            <a:off x="2108160" y="571968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7"/>
          <p:cNvSpPr>
            <a:spLocks noGrp="1"/>
          </p:cNvSpPr>
          <p:nvPr>
            <p:ph/>
          </p:nvPr>
        </p:nvSpPr>
        <p:spPr>
          <a:xfrm>
            <a:off x="3325320" y="571968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709920" y="1032120"/>
            <a:ext cx="7174080" cy="890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9100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273564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91000" y="5719680"/>
            <a:ext cx="360000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Рисунок 6" descr=""/>
          <p:cNvPicPr/>
          <p:nvPr/>
        </p:nvPicPr>
        <p:blipFill>
          <a:blip r:embed="rId2"/>
          <a:stretch/>
        </p:blipFill>
        <p:spPr>
          <a:xfrm>
            <a:off x="611640" y="1484640"/>
            <a:ext cx="8327520" cy="5144400"/>
          </a:xfrm>
          <a:prstGeom prst="rect">
            <a:avLst/>
          </a:prstGeom>
          <a:ln w="0">
            <a:noFill/>
          </a:ln>
        </p:spPr>
      </p:pic>
      <p:pic>
        <p:nvPicPr>
          <p:cNvPr id="1" name="Picture 2" descr="D:\Work\Bachti\!!!ВНУТРЕННИЕ\декабрь\презентация\gerb_obl.png"/>
          <p:cNvPicPr/>
          <p:nvPr/>
        </p:nvPicPr>
        <p:blipFill>
          <a:blip r:embed="rId3"/>
          <a:stretch/>
        </p:blipFill>
        <p:spPr>
          <a:xfrm>
            <a:off x="895680" y="121680"/>
            <a:ext cx="867600" cy="93564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6000" spc="-1" strike="noStrike">
                <a:solidFill>
                  <a:srgbClr val="3b4555"/>
                </a:solidFill>
                <a:latin typeface="Futura PT Medium"/>
              </a:rPr>
              <a:t>Название проекта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891000" y="3594240"/>
            <a:ext cx="3600000" cy="4069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 algn="ctr">
              <a:lnSpc>
                <a:spcPct val="100000"/>
              </a:lnSpc>
              <a:buClr>
                <a:srgbClr val="3b4555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3b4555"/>
                </a:solidFill>
                <a:latin typeface="Futura PT Book"/>
              </a:rPr>
              <a:t>Автор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2051640" y="121680"/>
            <a:ext cx="1007640" cy="1041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210"/>
              </a:spcBef>
              <a:buNone/>
              <a:tabLst>
                <a:tab algn="l" pos="0"/>
              </a:tabLst>
            </a:pPr>
            <a:r>
              <a:rPr b="0" lang="ru-RU" sz="1050" spc="-1" strike="noStrike">
                <a:solidFill>
                  <a:srgbClr val="000000"/>
                </a:solidFill>
                <a:latin typeface="Calibri"/>
              </a:rPr>
              <a:t>Логотип ведомства</a:t>
            </a:r>
            <a:endParaRPr b="0" lang="ru-RU" sz="105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Arial"/>
              </a:rPr>
              <a:t>&lt;дата/время&gt;</a:t>
            </a:r>
            <a:endParaRPr b="0" lang="ru-RU" sz="1200" spc="-1" strike="noStrike">
              <a:latin typeface="Tinos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ru-RU" sz="1400" spc="-1" strike="noStrike">
                <a:latin typeface="Tinos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Tinos"/>
              </a:rPr>
              <a:t>&lt;нижний колонтитул&gt;</a:t>
            </a:r>
            <a:endParaRPr b="0" lang="ru-RU" sz="1400" spc="-1" strike="noStrike">
              <a:latin typeface="Tinos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41F0F08-E7D5-4AA5-A6FE-0F2ABF0F457C}" type="slidenum">
              <a:rPr b="0" lang="ru-RU" sz="1200" spc="-1" strike="noStrike">
                <a:solidFill>
                  <a:srgbClr val="8b8b8b"/>
                </a:solidFill>
                <a:latin typeface="Arial"/>
              </a:rPr>
              <a:t>&lt;номер&gt;</a:t>
            </a:fld>
            <a:endParaRPr b="0" lang="ru-RU" sz="1200" spc="-1" strike="noStrike">
              <a:latin typeface="Tinos"/>
            </a:endParaRPr>
          </a:p>
        </p:txBody>
      </p:sp>
      <p:pic>
        <p:nvPicPr>
          <p:cNvPr id="46" name="Рисунок 6" descr=""/>
          <p:cNvPicPr/>
          <p:nvPr/>
        </p:nvPicPr>
        <p:blipFill>
          <a:blip r:embed="rId2"/>
          <a:stretch/>
        </p:blipFill>
        <p:spPr>
          <a:xfrm>
            <a:off x="-10440" y="0"/>
            <a:ext cx="777960" cy="1263960"/>
          </a:xfrm>
          <a:prstGeom prst="rect">
            <a:avLst/>
          </a:prstGeom>
          <a:ln w="0">
            <a:noFill/>
          </a:ln>
        </p:spPr>
      </p:pic>
      <p:pic>
        <p:nvPicPr>
          <p:cNvPr id="47" name="Picture 2" descr="D:\Work\Bachti\!!!ВНУТРЕННИЕ\декабрь\презентация\фотозона размер.png"/>
          <p:cNvPicPr/>
          <p:nvPr/>
        </p:nvPicPr>
        <p:blipFill>
          <a:blip r:embed="rId3"/>
          <a:stretch/>
        </p:blipFill>
        <p:spPr>
          <a:xfrm>
            <a:off x="7781760" y="121680"/>
            <a:ext cx="1176480" cy="93060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Рисунок 6" descr=""/>
          <p:cNvPicPr/>
          <p:nvPr/>
        </p:nvPicPr>
        <p:blipFill>
          <a:blip r:embed="rId2"/>
          <a:stretch/>
        </p:blipFill>
        <p:spPr>
          <a:xfrm>
            <a:off x="611640" y="1484640"/>
            <a:ext cx="8327520" cy="5144400"/>
          </a:xfrm>
          <a:prstGeom prst="rect">
            <a:avLst/>
          </a:prstGeom>
          <a:ln w="0">
            <a:noFill/>
          </a:ln>
        </p:spPr>
      </p:pic>
      <p:pic>
        <p:nvPicPr>
          <p:cNvPr id="85" name="Picture 2" descr="D:\Work\Bachti\!!!ВНУТРЕННИЕ\декабрь\презентация\gerb_obl.png"/>
          <p:cNvPicPr/>
          <p:nvPr/>
        </p:nvPicPr>
        <p:blipFill>
          <a:blip r:embed="rId3"/>
          <a:stretch/>
        </p:blipFill>
        <p:spPr>
          <a:xfrm>
            <a:off x="895680" y="121680"/>
            <a:ext cx="867600" cy="935640"/>
          </a:xfrm>
          <a:prstGeom prst="rect">
            <a:avLst/>
          </a:prstGeom>
          <a:ln w="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6000" spc="-1" strike="noStrike">
                <a:solidFill>
                  <a:srgbClr val="3b4555"/>
                </a:solidFill>
                <a:latin typeface="Futura PT Medium"/>
              </a:rPr>
              <a:t>Название проекта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891000" y="3594240"/>
            <a:ext cx="3600000" cy="4069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 algn="ctr">
              <a:lnSpc>
                <a:spcPct val="100000"/>
              </a:lnSpc>
              <a:buClr>
                <a:srgbClr val="3b4555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3b4555"/>
                </a:solidFill>
                <a:latin typeface="Futura PT Book"/>
              </a:rPr>
              <a:t>Автор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2051640" y="121680"/>
            <a:ext cx="1007640" cy="1041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210"/>
              </a:spcBef>
              <a:buNone/>
              <a:tabLst>
                <a:tab algn="l" pos="0"/>
              </a:tabLst>
            </a:pPr>
            <a:r>
              <a:rPr b="0" lang="ru-RU" sz="1050" spc="-1" strike="noStrike">
                <a:solidFill>
                  <a:srgbClr val="000000"/>
                </a:solidFill>
                <a:latin typeface="Calibri"/>
              </a:rPr>
              <a:t>Логотип ведомства</a:t>
            </a:r>
            <a:endParaRPr b="0" lang="ru-RU" sz="105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microsoft.com/office/2007/relationships/hdphoto" Target="../media/hdphoto1.wdp"/><Relationship Id="rId4" Type="http://schemas.openxmlformats.org/officeDocument/2006/relationships/image" Target="../media/image17.jpeg"/><Relationship Id="rId5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pn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709920" y="1854000"/>
            <a:ext cx="7174080" cy="1938600"/>
          </a:xfrm>
          <a:prstGeom prst="rect">
            <a:avLst/>
          </a:prstGeom>
          <a:noFill/>
          <a:ln w="255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002060"/>
                </a:solidFill>
                <a:latin typeface="Futura PT Medium"/>
              </a:rPr>
              <a:t>Оптимизация рабочего процесса по подготовке педагога к образовательной деятельности Муниципального казенного учреждения  «Социально-реабилитационный центр для несовершеннолетних «Теплый дом» </a:t>
            </a:r>
            <a:br>
              <a:rPr sz="2000"/>
            </a:br>
            <a:r>
              <a:rPr b="1" lang="ru-RU" sz="2000" spc="-1" strike="noStrike">
                <a:solidFill>
                  <a:srgbClr val="002060"/>
                </a:solidFill>
                <a:latin typeface="Futura PT Medium"/>
              </a:rPr>
              <a:t>Беловского городского округа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Содержимое 4"/>
          <p:cNvSpPr/>
          <p:nvPr/>
        </p:nvSpPr>
        <p:spPr>
          <a:xfrm>
            <a:off x="7715160" y="214200"/>
            <a:ext cx="928440" cy="928440"/>
          </a:xfrm>
          <a:prstGeom prst="ellipse">
            <a:avLst/>
          </a:prstGeom>
          <a:blipFill rotWithShape="0">
            <a:blip r:embed="rId1"/>
            <a:srcRect/>
            <a:stretch/>
          </a:blipFill>
          <a:ln cap="rnd" w="165100">
            <a:solidFill>
              <a:srgbClr val="e2cc26"/>
            </a:solidFill>
            <a:round/>
          </a:ln>
          <a:effectLst>
            <a:outerShdw algn="t" blurRad="50760" dir="5400000" dist="3816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0"/>
          <a:fillRef idx="0"/>
          <a:effectRef idx="0"/>
          <a:fontRef idx="minor"/>
        </p:style>
      </p:sp>
      <p:pic>
        <p:nvPicPr>
          <p:cNvPr id="127" name="Picture 2" descr="D:\Work\Bachti\!!!ВНУТРЕННИЕ\декабрь\презентация\gerb_obl.png"/>
          <p:cNvPicPr/>
          <p:nvPr/>
        </p:nvPicPr>
        <p:blipFill>
          <a:blip r:embed="rId2"/>
          <a:stretch/>
        </p:blipFill>
        <p:spPr>
          <a:xfrm>
            <a:off x="571320" y="0"/>
            <a:ext cx="1642680" cy="1213920"/>
          </a:xfrm>
          <a:prstGeom prst="rect">
            <a:avLst/>
          </a:prstGeom>
          <a:ln w="0">
            <a:noFill/>
          </a:ln>
        </p:spPr>
      </p:pic>
      <p:pic>
        <p:nvPicPr>
          <p:cNvPr id="128" name="Рисунок 6" descr="БеловоГО-ПП-04"/>
          <p:cNvPicPr/>
          <p:nvPr/>
        </p:nvPicPr>
        <p:blipFill>
          <a:blip r:embed="rId3"/>
          <a:stretch/>
        </p:blipFill>
        <p:spPr>
          <a:xfrm>
            <a:off x="142920" y="142920"/>
            <a:ext cx="647640" cy="107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1475640" y="188640"/>
            <a:ext cx="5904360" cy="65268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solidFill>
              <a:srgbClr val="ffffff"/>
            </a:solidFill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txBody>
          <a:bodyPr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ffffff"/>
                </a:solidFill>
                <a:latin typeface="Futura PT Medium"/>
              </a:rPr>
              <a:t>ВИЗУАЛИЗАЦИЯ РЕЗУЛЬТАТОВ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Прямоугольник 4"/>
          <p:cNvSpPr/>
          <p:nvPr/>
        </p:nvSpPr>
        <p:spPr>
          <a:xfrm>
            <a:off x="395640" y="1104120"/>
            <a:ext cx="820872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buNone/>
            </a:pPr>
            <a:r>
              <a:rPr b="1" lang="ru-RU" sz="1400" spc="-1" strike="noStrike" u="sng">
                <a:solidFill>
                  <a:srgbClr val="000000"/>
                </a:solidFill>
                <a:uFillTx/>
                <a:latin typeface="Times New Roman"/>
              </a:rPr>
              <a:t>Проблема 1: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Отсутствие систематизации хранения конспектов занятий.</a:t>
            </a:r>
            <a:endParaRPr b="0" lang="ru-RU" sz="14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ru-RU" sz="1400" spc="-1" strike="noStrike" u="sng">
                <a:solidFill>
                  <a:srgbClr val="000000"/>
                </a:solidFill>
                <a:uFillTx/>
                <a:latin typeface="Times New Roman"/>
              </a:rPr>
              <a:t>Причина: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Расположение конспектов занятий в папке хаотичное, нет содержания и нумерации страниц.</a:t>
            </a:r>
            <a:endParaRPr b="0" lang="ru-RU" sz="1400" spc="-1" strike="noStrike">
              <a:latin typeface="XO Oriel"/>
            </a:endParaRPr>
          </a:p>
        </p:txBody>
      </p:sp>
      <p:sp>
        <p:nvSpPr>
          <p:cNvPr id="188" name="Прямоугольник 5"/>
          <p:cNvSpPr/>
          <p:nvPr/>
        </p:nvSpPr>
        <p:spPr>
          <a:xfrm>
            <a:off x="4284000" y="3069000"/>
            <a:ext cx="4320000" cy="237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9" name="Прямоугольник 6"/>
          <p:cNvSpPr/>
          <p:nvPr/>
        </p:nvSpPr>
        <p:spPr>
          <a:xfrm>
            <a:off x="215640" y="5661360"/>
            <a:ext cx="7848360" cy="94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400" spc="-1" strike="noStrike" u="sng">
                <a:solidFill>
                  <a:srgbClr val="ff0000"/>
                </a:solidFill>
                <a:uFillTx/>
                <a:latin typeface="Times New Roman"/>
              </a:rPr>
              <a:t>Решение:</a:t>
            </a:r>
            <a:endParaRPr b="0" lang="ru-RU" sz="1400" spc="-1" strike="noStrike">
              <a:latin typeface="XO Orie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Разделить  конспекты занятий по разным папкам с указанием направления развивающей работы.</a:t>
            </a:r>
            <a:endParaRPr b="0" lang="ru-RU" sz="1400" spc="-1" strike="noStrike">
              <a:latin typeface="XO Orie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Оформление содержания с указанием вида деятельности, нумерация страниц.</a:t>
            </a:r>
            <a:endParaRPr b="0" lang="ru-RU" sz="1400" spc="-1" strike="noStrike">
              <a:latin typeface="XO Oriel"/>
            </a:endParaRPr>
          </a:p>
        </p:txBody>
      </p:sp>
      <p:pic>
        <p:nvPicPr>
          <p:cNvPr id="190" name="Picture 2" descr="C:\Users\user\Desktop\лин проект Бровко Н.В\IMG_20230511_134841.jpg"/>
          <p:cNvPicPr/>
          <p:nvPr/>
        </p:nvPicPr>
        <p:blipFill>
          <a:blip r:embed="rId1"/>
          <a:stretch/>
        </p:blipFill>
        <p:spPr>
          <a:xfrm>
            <a:off x="179640" y="2467080"/>
            <a:ext cx="3168000" cy="280692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191" name="Picture 3" descr="C:\Users\user\Desktop\лин проект Бровко Н.В\IMG_20230511_142131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0" t="0" r="31788" b="0"/>
          <a:stretch/>
        </p:blipFill>
        <p:spPr>
          <a:xfrm>
            <a:off x="3492000" y="2467080"/>
            <a:ext cx="2610720" cy="280692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192" name="Прямоугольник 7"/>
          <p:cNvSpPr/>
          <p:nvPr/>
        </p:nvSpPr>
        <p:spPr>
          <a:xfrm>
            <a:off x="1060200" y="1752840"/>
            <a:ext cx="1406520" cy="572400"/>
          </a:xfrm>
          <a:prstGeom prst="rect">
            <a:avLst/>
          </a:prstGeom>
          <a:solidFill>
            <a:srgbClr val="ffffff"/>
          </a:solidFill>
          <a:ln>
            <a:solidFill>
              <a:srgbClr val="00b0f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БЫЛО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193" name="Прямоугольник 10"/>
          <p:cNvSpPr/>
          <p:nvPr/>
        </p:nvSpPr>
        <p:spPr>
          <a:xfrm>
            <a:off x="4140000" y="1776240"/>
            <a:ext cx="1406520" cy="572400"/>
          </a:xfrm>
          <a:prstGeom prst="rect">
            <a:avLst/>
          </a:prstGeom>
          <a:solidFill>
            <a:srgbClr val="ffffff"/>
          </a:solidFill>
          <a:ln>
            <a:solidFill>
              <a:srgbClr val="00b0f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СТАЛО</a:t>
            </a:r>
            <a:endParaRPr b="0" lang="ru-RU" sz="1800" spc="-1" strike="noStrike">
              <a:latin typeface="XO Oriel"/>
            </a:endParaRPr>
          </a:p>
        </p:txBody>
      </p:sp>
      <p:pic>
        <p:nvPicPr>
          <p:cNvPr id="194" name="Picture 4" descr="C:\Users\user\Desktop\лин проект Бровко Н.В\IMG_20230511_155651.jpg"/>
          <p:cNvPicPr/>
          <p:nvPr/>
        </p:nvPicPr>
        <p:blipFill>
          <a:blip r:embed="rId4"/>
          <a:srcRect l="7827" t="0" r="13879" b="0"/>
          <a:stretch/>
        </p:blipFill>
        <p:spPr>
          <a:xfrm>
            <a:off x="6444360" y="1998000"/>
            <a:ext cx="2160000" cy="3476880"/>
          </a:xfrm>
          <a:prstGeom prst="rect">
            <a:avLst/>
          </a:prstGeom>
          <a:ln cap="sq" w="38100">
            <a:solidFill>
              <a:srgbClr val="00b0f0"/>
            </a:solidFill>
            <a:miter/>
          </a:ln>
          <a:effectLst>
            <a:outerShdw algn="tl" blurRad="5508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63BBCAF-DDFC-48C9-B10C-97FD6DF17EB4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1357200" y="285840"/>
            <a:ext cx="6192360" cy="64764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solidFill>
              <a:srgbClr val="ffffff"/>
            </a:solidFill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txBody>
          <a:bodyPr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ffffff"/>
                </a:solidFill>
                <a:latin typeface="Futura PT Medium"/>
              </a:rPr>
              <a:t>ВИЗУАЛИЗАЦИЯ РЕЗУЛЬТАТОВ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Прямоугольник 8"/>
          <p:cNvSpPr/>
          <p:nvPr/>
        </p:nvSpPr>
        <p:spPr>
          <a:xfrm>
            <a:off x="428760" y="1214280"/>
            <a:ext cx="820872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400" spc="-1" strike="noStrike" u="sng">
                <a:solidFill>
                  <a:srgbClr val="000000"/>
                </a:solidFill>
                <a:uFillTx/>
                <a:latin typeface="Times New Roman"/>
              </a:rPr>
              <a:t>Проблема № 2:</a:t>
            </a: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 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Отсутствие места хранения  демонстрационного и раздаточного материала.</a:t>
            </a:r>
            <a:endParaRPr b="0" lang="ru-RU" sz="14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400" spc="-1" strike="noStrike" u="sng">
                <a:solidFill>
                  <a:srgbClr val="000000"/>
                </a:solidFill>
                <a:uFillTx/>
                <a:latin typeface="Times New Roman"/>
              </a:rPr>
              <a:t>Причина: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Нет дополнительного места хранения демонстрационного и раздаточного материала в групповой комнате</a:t>
            </a:r>
            <a:endParaRPr b="0" lang="ru-RU" sz="1400" spc="-1" strike="noStrike">
              <a:latin typeface="XO Oriel"/>
            </a:endParaRPr>
          </a:p>
        </p:txBody>
      </p:sp>
      <p:sp>
        <p:nvSpPr>
          <p:cNvPr id="197" name="Прямоугольник 9"/>
          <p:cNvSpPr/>
          <p:nvPr/>
        </p:nvSpPr>
        <p:spPr>
          <a:xfrm>
            <a:off x="207720" y="5373360"/>
            <a:ext cx="8429400" cy="88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endParaRPr b="0" lang="ru-RU" sz="12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1400" spc="-1" strike="noStrike" u="sng">
                <a:solidFill>
                  <a:srgbClr val="ff0000"/>
                </a:solidFill>
                <a:uFillTx/>
                <a:latin typeface="Times New Roman"/>
              </a:rPr>
              <a:t>Решение:</a:t>
            </a:r>
            <a:r>
              <a:rPr b="1" lang="ru-RU" sz="1400" spc="-1" strike="noStrike">
                <a:solidFill>
                  <a:srgbClr val="ff0000"/>
                </a:solidFill>
                <a:latin typeface="Times New Roman"/>
              </a:rPr>
              <a:t> 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Высвобождение дополнительного места хранения для демонстрационного и раздаточного материала в групповой комнате.</a:t>
            </a:r>
            <a:endParaRPr b="0" lang="ru-RU" sz="14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200" spc="-1" strike="noStrike">
              <a:latin typeface="XO Oriel"/>
            </a:endParaRPr>
          </a:p>
        </p:txBody>
      </p:sp>
      <p:pic>
        <p:nvPicPr>
          <p:cNvPr id="198" name="Picture 2" descr="C:\Users\user\Desktop\лин проект Бровко Н.В\IMG_20230620_085844.jpg"/>
          <p:cNvPicPr/>
          <p:nvPr/>
        </p:nvPicPr>
        <p:blipFill>
          <a:blip r:embed="rId1"/>
          <a:stretch/>
        </p:blipFill>
        <p:spPr>
          <a:xfrm>
            <a:off x="4518000" y="2307960"/>
            <a:ext cx="3654000" cy="274068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3" descr=""/>
          <p:cNvPicPr/>
          <p:nvPr/>
        </p:nvPicPr>
        <p:blipFill>
          <a:blip r:embed="rId2"/>
          <a:stretch/>
        </p:blipFill>
        <p:spPr>
          <a:xfrm>
            <a:off x="428760" y="2307960"/>
            <a:ext cx="3654000" cy="2740680"/>
          </a:xfrm>
          <a:prstGeom prst="rect">
            <a:avLst/>
          </a:prstGeom>
          <a:ln w="0">
            <a:noFill/>
          </a:ln>
        </p:spPr>
      </p:pic>
      <p:sp>
        <p:nvSpPr>
          <p:cNvPr id="200" name="Прямоугольник 7"/>
          <p:cNvSpPr/>
          <p:nvPr/>
        </p:nvSpPr>
        <p:spPr>
          <a:xfrm>
            <a:off x="1619640" y="1953000"/>
            <a:ext cx="1406520" cy="572400"/>
          </a:xfrm>
          <a:prstGeom prst="rect">
            <a:avLst/>
          </a:prstGeom>
          <a:solidFill>
            <a:srgbClr val="ffffff"/>
          </a:solidFill>
          <a:ln>
            <a:solidFill>
              <a:srgbClr val="00b0f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БЫЛО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201" name="Прямоугольник 10"/>
          <p:cNvSpPr/>
          <p:nvPr/>
        </p:nvSpPr>
        <p:spPr>
          <a:xfrm>
            <a:off x="5796000" y="1972440"/>
            <a:ext cx="1406520" cy="572400"/>
          </a:xfrm>
          <a:prstGeom prst="rect">
            <a:avLst/>
          </a:prstGeom>
          <a:solidFill>
            <a:srgbClr val="ffffff"/>
          </a:solidFill>
          <a:ln>
            <a:solidFill>
              <a:srgbClr val="00b0f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СТАЛО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C219511-D948-43C8-A5FA-82530F4D10CA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1143000" y="214200"/>
            <a:ext cx="6562800" cy="40608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solidFill>
              <a:srgbClr val="ffffff"/>
            </a:solidFill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txBody>
          <a:bodyPr anchor="ctr">
            <a:normAutofit fontScale="39000"/>
          </a:bodyPr>
          <a:p>
            <a:pPr algn="ctr">
              <a:lnSpc>
                <a:spcPct val="100000"/>
              </a:lnSpc>
              <a:buNone/>
            </a:pPr>
            <a:br>
              <a:rPr sz="2000"/>
            </a:br>
            <a:r>
              <a:rPr b="1" lang="ru-RU" sz="1600" spc="-1" strike="noStrike">
                <a:solidFill>
                  <a:srgbClr val="ffffff"/>
                </a:solidFill>
                <a:latin typeface="Futura PT Medium"/>
              </a:rPr>
              <a:t>ВИЗУАЛИЗАЦИЯ РЕЗУЛЬТАТОВ</a:t>
            </a:r>
            <a:br>
              <a:rPr sz="1600"/>
            </a:b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Прямоугольник 8"/>
          <p:cNvSpPr/>
          <p:nvPr/>
        </p:nvSpPr>
        <p:spPr>
          <a:xfrm>
            <a:off x="755640" y="685800"/>
            <a:ext cx="849672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buNone/>
            </a:pPr>
            <a:r>
              <a:rPr b="1" lang="ru-RU" sz="1200" spc="-1" strike="noStrike" u="sng">
                <a:solidFill>
                  <a:srgbClr val="000000"/>
                </a:solidFill>
                <a:uFillTx/>
                <a:latin typeface="Times New Roman"/>
              </a:rPr>
              <a:t>Проблема № 3:</a:t>
            </a:r>
            <a:r>
              <a:rPr b="1" lang="ru-RU" sz="1200" spc="-1" strike="noStrike">
                <a:solidFill>
                  <a:srgbClr val="000000"/>
                </a:solidFill>
                <a:latin typeface="Times New Roman"/>
              </a:rPr>
              <a:t>  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Неправильное хранение дидактического и демонстрационного материала</a:t>
            </a:r>
            <a:endParaRPr b="0" lang="ru-RU" sz="12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ru-RU" sz="1200" spc="-1" strike="noStrike" u="sng">
                <a:solidFill>
                  <a:srgbClr val="000000"/>
                </a:solidFill>
                <a:uFillTx/>
                <a:latin typeface="Times New Roman"/>
              </a:rPr>
              <a:t>Причина: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 Отсутствие картотеки дидактического и демонстрационного материала.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04" name="Прямоугольник 9"/>
          <p:cNvSpPr/>
          <p:nvPr/>
        </p:nvSpPr>
        <p:spPr>
          <a:xfrm>
            <a:off x="168480" y="5301360"/>
            <a:ext cx="5699160" cy="121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 u="sng">
                <a:solidFill>
                  <a:srgbClr val="ff0000"/>
                </a:solidFill>
                <a:uFillTx/>
                <a:latin typeface="Times New Roman"/>
              </a:rPr>
              <a:t>Решение:</a:t>
            </a:r>
            <a:endParaRPr b="0" lang="ru-RU" sz="1800" spc="-1" strike="noStrike">
              <a:latin typeface="XO Orie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Создание картотеки дидактического и демонстрационного материала.</a:t>
            </a:r>
            <a:endParaRPr b="0" lang="ru-RU" sz="14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14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400" spc="-1" strike="noStrike">
              <a:latin typeface="XO Oriel"/>
            </a:endParaRPr>
          </a:p>
        </p:txBody>
      </p:sp>
      <p:pic>
        <p:nvPicPr>
          <p:cNvPr id="205" name="Picture 2" descr="C:\Users\user\Desktop\лин проект Бровко Н.В\20230511_152536.jpg"/>
          <p:cNvPicPr/>
          <p:nvPr/>
        </p:nvPicPr>
        <p:blipFill>
          <a:blip r:embed="rId1"/>
          <a:srcRect l="3283" t="-2685" r="26168" b="0"/>
          <a:stretch/>
        </p:blipFill>
        <p:spPr>
          <a:xfrm rot="5400000">
            <a:off x="-37080" y="2083320"/>
            <a:ext cx="3600000" cy="286308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3" descr="C:\Users\user\Desktop\лин проект Бровко Н.В\20230511_152029.jpg"/>
          <p:cNvPicPr/>
          <p:nvPr/>
        </p:nvPicPr>
        <p:blipFill>
          <a:blip r:embed="rId2"/>
          <a:stretch/>
        </p:blipFill>
        <p:spPr>
          <a:xfrm>
            <a:off x="3247560" y="1715040"/>
            <a:ext cx="2985480" cy="363924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2" descr="C:\Users\user\Desktop\лин проект Бровко Н.В\IMG_20230511_155815.jpg"/>
          <p:cNvPicPr/>
          <p:nvPr/>
        </p:nvPicPr>
        <p:blipFill>
          <a:blip r:embed="rId3"/>
          <a:srcRect l="0" t="1678" r="18134" b="3550"/>
          <a:stretch/>
        </p:blipFill>
        <p:spPr>
          <a:xfrm>
            <a:off x="6372360" y="1772640"/>
            <a:ext cx="2686320" cy="4408200"/>
          </a:xfrm>
          <a:prstGeom prst="rect">
            <a:avLst/>
          </a:prstGeom>
          <a:ln cap="sq" w="38100">
            <a:solidFill>
              <a:srgbClr val="00b0f0"/>
            </a:solidFill>
            <a:miter/>
          </a:ln>
          <a:effectLst>
            <a:outerShdw algn="tl" blurRad="5508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8" name="Прямоугольник 12"/>
          <p:cNvSpPr/>
          <p:nvPr/>
        </p:nvSpPr>
        <p:spPr>
          <a:xfrm>
            <a:off x="1051920" y="1229400"/>
            <a:ext cx="1406520" cy="572400"/>
          </a:xfrm>
          <a:prstGeom prst="rect">
            <a:avLst/>
          </a:prstGeom>
          <a:solidFill>
            <a:srgbClr val="ffffff"/>
          </a:solidFill>
          <a:ln>
            <a:solidFill>
              <a:srgbClr val="00b0f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БЫЛО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209" name="Прямоугольник 13"/>
          <p:cNvSpPr/>
          <p:nvPr/>
        </p:nvSpPr>
        <p:spPr>
          <a:xfrm>
            <a:off x="3996000" y="1229400"/>
            <a:ext cx="1406520" cy="572400"/>
          </a:xfrm>
          <a:prstGeom prst="rect">
            <a:avLst/>
          </a:prstGeom>
          <a:solidFill>
            <a:srgbClr val="ffffff"/>
          </a:solidFill>
          <a:ln>
            <a:solidFill>
              <a:srgbClr val="00b0f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СТАЛО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ECFE0BB-ADF3-4FC1-8E85-CA00643047DA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1043640" y="404640"/>
            <a:ext cx="6264360" cy="79164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txBody>
          <a:bodyPr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ffffff"/>
                </a:solidFill>
                <a:latin typeface="Futura PT Medium"/>
              </a:rPr>
              <a:t>Достигнутые результаты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11" name="Объект 4"/>
          <p:cNvGraphicFramePr/>
          <p:nvPr/>
        </p:nvGraphicFramePr>
        <p:xfrm>
          <a:off x="285840" y="1555200"/>
          <a:ext cx="8572320" cy="4613760"/>
        </p:xfrm>
        <a:graphic>
          <a:graphicData uri="http://schemas.openxmlformats.org/drawingml/2006/table">
            <a:tbl>
              <a:tblPr/>
              <a:tblGrid>
                <a:gridCol w="5445720"/>
                <a:gridCol w="1563840"/>
                <a:gridCol w="1562760"/>
              </a:tblGrid>
              <a:tr h="858240">
                <a:tc>
                  <a:txBody>
                    <a:bodyPr lIns="6516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Наименование </a:t>
                      </a:r>
                      <a:endParaRPr b="0" lang="ru-RU" sz="14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цели, единицы измерения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t" marL="6516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516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Текущий показатель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t" marL="6516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516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Достигнутый </a:t>
                      </a:r>
                      <a:endParaRPr b="0" lang="ru-RU" sz="14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показатель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t" marL="6516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907920">
                <a:tc>
                  <a:txBody>
                    <a:bodyPr lIns="6516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Сокращение количества времени на подготовку педагога к организованной образовательной деятельности. 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ctr" marL="6516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516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14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 мин </a:t>
                      </a:r>
                      <a:endParaRPr b="0" lang="ru-RU" sz="14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ctr" marL="6516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516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15-20 мин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ctr" marL="6516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706320">
                <a:tc>
                  <a:txBody>
                    <a:bodyPr lIns="6516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Оформлены папки с методическими пособиями  с указанием (направления развивающей работы, содержания вида деятельности, нумерация страниц)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ctr" marL="6516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cPr anchor="ctr" marL="6516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516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ru-RU" sz="3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  <a:endParaRPr b="0" lang="ru-RU" sz="3200" spc="-1" strike="noStrike">
                        <a:latin typeface="XO Oriel"/>
                      </a:endParaRPr>
                    </a:p>
                  </a:txBody>
                  <a:tcPr anchor="ctr" marL="6516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1179720">
                <a:tc>
                  <a:txBody>
                    <a:bodyPr lIns="6516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14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14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Поставлен дополнительный шкаф для хранения демонстрационного и дидактического материала в групповой комнате</a:t>
                      </a:r>
                      <a:endParaRPr b="0" lang="ru-RU" sz="14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ctr" marL="6516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cPr anchor="ctr" marL="6516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516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ru-RU" sz="3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  <a:endParaRPr b="0" lang="ru-RU" sz="32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ctr" marL="6516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1301760">
                <a:tc>
                  <a:txBody>
                    <a:bodyPr lIns="6516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Создана картотека</a:t>
                      </a:r>
                      <a:endParaRPr b="0" lang="ru-RU" sz="14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дидактического и демонстрационного материала.</a:t>
                      </a:r>
                      <a:endParaRPr b="0" lang="ru-RU" sz="14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ctr" marL="6516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cPr anchor="ctr" marL="6516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516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ru-RU" sz="3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  <a:endParaRPr b="0" lang="ru-RU" sz="32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ctr" marL="6516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214200" y="2357280"/>
            <a:ext cx="7056360" cy="1938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6000" spc="-1" strike="noStrike">
                <a:solidFill>
                  <a:srgbClr val="0070c0"/>
                </a:solidFill>
                <a:latin typeface="Futura PT Medium"/>
              </a:rPr>
              <a:t>Спасибо </a:t>
            </a:r>
            <a:br>
              <a:rPr sz="6000"/>
            </a:br>
            <a:r>
              <a:rPr b="1" lang="ru-RU" sz="6000" spc="-1" strike="noStrike">
                <a:solidFill>
                  <a:srgbClr val="0070c0"/>
                </a:solidFill>
                <a:latin typeface="Futura PT Medium"/>
              </a:rPr>
              <a:t>за внимание!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Содержимое 4"/>
          <p:cNvSpPr/>
          <p:nvPr/>
        </p:nvSpPr>
        <p:spPr>
          <a:xfrm>
            <a:off x="571320" y="214200"/>
            <a:ext cx="1428480" cy="1428480"/>
          </a:xfrm>
          <a:prstGeom prst="ellipse">
            <a:avLst/>
          </a:prstGeom>
          <a:blipFill rotWithShape="0">
            <a:blip r:embed="rId1"/>
            <a:srcRect/>
            <a:stretch/>
          </a:blipFill>
          <a:ln cap="rnd" w="165100">
            <a:solidFill>
              <a:srgbClr val="e2cc26"/>
            </a:solidFill>
            <a:round/>
          </a:ln>
          <a:effectLst>
            <a:outerShdw algn="t" blurRad="50760" dir="5400000" dist="3816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899640" y="332640"/>
            <a:ext cx="6696360" cy="50364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txBody>
          <a:bodyPr anchor="ctr">
            <a:normAutofit fontScale="28000"/>
          </a:bodyPr>
          <a:p>
            <a:pPr algn="ctr">
              <a:lnSpc>
                <a:spcPct val="100000"/>
              </a:lnSpc>
              <a:buNone/>
            </a:pPr>
            <a:br>
              <a:rPr sz="3600"/>
            </a:br>
            <a:r>
              <a:rPr b="1" lang="ru-RU" sz="2000" spc="-1" strike="noStrike">
                <a:solidFill>
                  <a:srgbClr val="ffffff"/>
                </a:solidFill>
                <a:latin typeface="Futura PT Medium"/>
              </a:rPr>
              <a:t>Паспорт   проекта</a:t>
            </a:r>
            <a:br>
              <a:rPr sz="2000"/>
            </a:br>
            <a:br>
              <a:rPr sz="2000"/>
            </a:b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0" name="Picture 2" descr="C:\Users\user\Desktop\лин проект Бровко Н.В\МКУ СРЦН Теплый дом.  Паспорт лин-проекта  Бровко Н.В.jpg"/>
          <p:cNvPicPr/>
          <p:nvPr/>
        </p:nvPicPr>
        <p:blipFill>
          <a:blip r:embed="rId1"/>
          <a:stretch/>
        </p:blipFill>
        <p:spPr>
          <a:xfrm>
            <a:off x="1107360" y="1124640"/>
            <a:ext cx="6961680" cy="5040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1043640" y="764640"/>
            <a:ext cx="6634800" cy="64764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txBody>
          <a:bodyPr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ffffff"/>
                </a:solidFill>
                <a:latin typeface="Times New Roman"/>
              </a:rPr>
              <a:t>Цели и эффекты проекта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pc="-1" strike="noStrike" u="sng">
                <a:solidFill>
                  <a:srgbClr val="000000"/>
                </a:solidFill>
                <a:uFillTx/>
                <a:latin typeface="Times New Roman"/>
              </a:rPr>
              <a:t>Цели: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Сокращение количества времени на подготовку педагога к организованной образовательной деятельности. 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Систематизация хранения дидактического, методического и демонстрационного  материала.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pc="-1" strike="noStrike" u="sng">
                <a:solidFill>
                  <a:srgbClr val="000000"/>
                </a:solidFill>
                <a:uFillTx/>
                <a:latin typeface="Times New Roman"/>
              </a:rPr>
              <a:t>Эффекты: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Повышение эффективности образовательного процесса.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Комфортное профессиональное взаимодействие педагогов.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Высвобождение времени на творческую педагогическую деятельность.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F5CC2C8-0B83-428F-BDA4-76097FC49B01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726120" y="1124640"/>
            <a:ext cx="7764120" cy="71964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txBody>
          <a:bodyPr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ffffff"/>
                </a:solidFill>
                <a:latin typeface="Times New Roman"/>
              </a:rPr>
              <a:t>Процесс, границы и обоснование проекта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Прямоугольник 4"/>
          <p:cNvSpPr/>
          <p:nvPr/>
        </p:nvSpPr>
        <p:spPr>
          <a:xfrm>
            <a:off x="733320" y="2133000"/>
            <a:ext cx="7776360" cy="252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</a:rPr>
              <a:t>Процесс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: оптимизация рабочего процесса по подготовке педагога к образовательной деятельности</a:t>
            </a:r>
            <a:endParaRPr b="0" lang="ru-RU" sz="16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16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</a:rPr>
              <a:t>Границы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ru-RU" sz="1600" spc="-1" strike="noStrike">
                <a:solidFill>
                  <a:srgbClr val="000000"/>
                </a:solidFill>
                <a:latin typeface="Times New Roman"/>
              </a:rPr>
              <a:t>процесса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: от сбора материала для организованной образовательной деятельности до ее проведения.</a:t>
            </a:r>
            <a:endParaRPr b="0" lang="ru-RU" sz="16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6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</a:rPr>
              <a:t>Обоснование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: </a:t>
            </a:r>
            <a:endParaRPr b="0" lang="ru-RU" sz="1600" spc="-1" strike="noStrike">
              <a:latin typeface="XO Orie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Длительный процесс подготовки педагога к проведению образовательной деятельности.</a:t>
            </a:r>
            <a:endParaRPr b="0" lang="ru-RU" sz="16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16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475640" y="404640"/>
            <a:ext cx="5832360" cy="65268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txBody>
          <a:bodyPr anchor="ctr">
            <a:normAutofit fontScale="95000"/>
          </a:bodyPr>
          <a:p>
            <a:pPr algn="ctr"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1" lang="ru-RU" sz="2000" spc="-1" strike="noStrike">
                <a:solidFill>
                  <a:srgbClr val="ffffff"/>
                </a:solidFill>
                <a:latin typeface="Times New Roman"/>
              </a:rPr>
              <a:t>Составление карты текущего состояния процесса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6" name="Picture 2" descr=""/>
          <p:cNvPicPr/>
          <p:nvPr/>
        </p:nvPicPr>
        <p:blipFill>
          <a:blip r:embed="rId1"/>
          <a:stretch/>
        </p:blipFill>
        <p:spPr>
          <a:xfrm>
            <a:off x="18757440" y="3141000"/>
            <a:ext cx="3578760" cy="2684160"/>
          </a:xfrm>
          <a:prstGeom prst="rect">
            <a:avLst/>
          </a:prstGeom>
          <a:ln w="0">
            <a:noFill/>
          </a:ln>
        </p:spPr>
      </p:pic>
      <p:sp>
        <p:nvSpPr>
          <p:cNvPr id="137" name="Picture 2"/>
          <p:cNvSpPr/>
          <p:nvPr/>
        </p:nvSpPr>
        <p:spPr>
          <a:xfrm>
            <a:off x="899640" y="1196640"/>
            <a:ext cx="3535560" cy="2729880"/>
          </a:xfrm>
          <a:prstGeom prst="roundRect">
            <a:avLst>
              <a:gd name="adj" fmla="val 16667"/>
            </a:avLst>
          </a:prstGeom>
          <a:blipFill rotWithShape="0">
            <a:blip r:embed="rId2"/>
            <a:srcRect/>
            <a:stretch/>
          </a:blipFill>
          <a:ln w="0">
            <a:noFill/>
          </a:ln>
          <a:effectLst>
            <a:outerShdw algn="tl" blurRad="7632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138" name="Picture 3"/>
          <p:cNvSpPr/>
          <p:nvPr/>
        </p:nvSpPr>
        <p:spPr>
          <a:xfrm>
            <a:off x="4860000" y="1251000"/>
            <a:ext cx="3522600" cy="2621160"/>
          </a:xfrm>
          <a:prstGeom prst="roundRect">
            <a:avLst>
              <a:gd name="adj" fmla="val 16667"/>
            </a:avLst>
          </a:prstGeom>
          <a:blipFill rotWithShape="0">
            <a:blip r:embed="rId3"/>
            <a:srcRect/>
            <a:stretch/>
          </a:blipFill>
          <a:ln w="0">
            <a:noFill/>
          </a:ln>
          <a:effectLst>
            <a:outerShdw algn="tl" blurRad="7632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139" name="Picture 4"/>
          <p:cNvSpPr/>
          <p:nvPr/>
        </p:nvSpPr>
        <p:spPr>
          <a:xfrm>
            <a:off x="2771640" y="3872520"/>
            <a:ext cx="3528000" cy="2622600"/>
          </a:xfrm>
          <a:prstGeom prst="roundRect">
            <a:avLst>
              <a:gd name="adj" fmla="val 16667"/>
            </a:avLst>
          </a:prstGeom>
          <a:blipFill rotWithShape="0">
            <a:blip r:embed="rId4"/>
            <a:srcRect/>
            <a:stretch/>
          </a:blipFill>
          <a:ln w="0">
            <a:noFill/>
          </a:ln>
          <a:effectLst>
            <a:outerShdw algn="tl" blurRad="7632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1407240" y="260640"/>
            <a:ext cx="5760360" cy="43668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txBody>
          <a:bodyPr anchor="ctr">
            <a:normAutofit fontScale="81000"/>
          </a:bodyPr>
          <a:p>
            <a:pPr algn="ctr"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ffffff"/>
                </a:solidFill>
                <a:latin typeface="Calibri"/>
              </a:rPr>
              <a:t>Карта текущего состояния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Скругленный прямоугольник 4"/>
          <p:cNvSpPr/>
          <p:nvPr/>
        </p:nvSpPr>
        <p:spPr>
          <a:xfrm>
            <a:off x="179640" y="764640"/>
            <a:ext cx="928440" cy="10335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</a:rPr>
              <a:t>Путь от рабочего стола педагога до шкафа с документацией (1 мин.)</a:t>
            </a:r>
            <a:endParaRPr b="0" lang="ru-RU" sz="800" spc="-1" strike="noStrike">
              <a:latin typeface="XO Orie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1540440" y="1117800"/>
            <a:ext cx="1351800" cy="1033560"/>
          </a:xfrm>
          <a:prstGeom prst="rect">
            <a:avLst/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 w="9360">
            <a:solidFill>
              <a:srgbClr val="46aac4"/>
            </a:solidFill>
            <a:round/>
          </a:ln>
          <a:effectLst>
            <a:outerShdw dist="20160" dir="5400000" blurRad="39960" rotWithShape="0">
              <a:srgbClr val="000000">
                <a:alpha val="38000"/>
              </a:srgbClr>
            </a:outerShdw>
          </a:effectLst>
        </p:spPr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159"/>
              </a:spcBef>
              <a:buNone/>
              <a:tabLst>
                <a:tab algn="l" pos="0"/>
              </a:tabLst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</a:rPr>
              <a:t>Поиск нужного конспекта  для проведения образовательного процесса</a:t>
            </a:r>
            <a:endParaRPr b="0" lang="ru-RU" sz="8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59"/>
              </a:spcBef>
              <a:buNone/>
              <a:tabLst>
                <a:tab algn="l" pos="0"/>
              </a:tabLst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</a:rPr>
              <a:t>(10 мин.)</a:t>
            </a:r>
            <a:endParaRPr b="0" lang="ru-RU" sz="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Объект 5"/>
          <p:cNvSpPr/>
          <p:nvPr/>
        </p:nvSpPr>
        <p:spPr>
          <a:xfrm>
            <a:off x="270000" y="3385080"/>
            <a:ext cx="1892880" cy="52128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1" lang="ru-RU" sz="1200" spc="-1" strike="noStrike">
                <a:solidFill>
                  <a:srgbClr val="000000"/>
                </a:solidFill>
                <a:latin typeface="Futura PT Medium"/>
              </a:rPr>
              <a:t>Итого: 47 мин </a:t>
            </a: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endParaRPr b="0" lang="ru-RU" sz="1200" spc="-1" strike="noStrike">
              <a:latin typeface="XO Oriel"/>
            </a:endParaRPr>
          </a:p>
        </p:txBody>
      </p:sp>
      <p:sp>
        <p:nvSpPr>
          <p:cNvPr id="144" name="Прямая со стрелкой 10"/>
          <p:cNvSpPr/>
          <p:nvPr/>
        </p:nvSpPr>
        <p:spPr>
          <a:xfrm>
            <a:off x="1108440" y="1281600"/>
            <a:ext cx="431640" cy="352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f81bd"/>
            </a:solidFill>
            <a:round/>
            <a:tailEnd len="med" type="arrow" w="med"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5" name="Скругленный прямоугольник 14"/>
          <p:cNvSpPr/>
          <p:nvPr/>
        </p:nvSpPr>
        <p:spPr>
          <a:xfrm>
            <a:off x="5378400" y="1034640"/>
            <a:ext cx="1573560" cy="11167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ru-RU" sz="105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</a:rPr>
              <a:t>Подбор необходимого дидактического и демонстрационного материала в соответствии  с конспектом занятия</a:t>
            </a:r>
            <a:endParaRPr b="0" lang="ru-RU" sz="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</a:rPr>
              <a:t>(15 мин)</a:t>
            </a:r>
            <a:endParaRPr b="0" lang="ru-RU" sz="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800" spc="-1" strike="noStrike">
              <a:latin typeface="XO Oriel"/>
            </a:endParaRPr>
          </a:p>
        </p:txBody>
      </p:sp>
      <p:sp>
        <p:nvSpPr>
          <p:cNvPr id="146" name="Скругленный прямоугольник 15"/>
          <p:cNvSpPr/>
          <p:nvPr/>
        </p:nvSpPr>
        <p:spPr>
          <a:xfrm>
            <a:off x="5351760" y="2522520"/>
            <a:ext cx="1441800" cy="862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ru-RU" sz="105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</a:rPr>
              <a:t> </a:t>
            </a:r>
            <a:r>
              <a:rPr b="1" lang="ru-RU" sz="800" spc="-1" strike="noStrike">
                <a:solidFill>
                  <a:srgbClr val="000000"/>
                </a:solidFill>
                <a:latin typeface="Futura PT Medium"/>
              </a:rPr>
              <a:t>Подготовить раздаточный материал для образовательной деятельности</a:t>
            </a:r>
            <a:endParaRPr b="0" lang="ru-RU" sz="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</a:rPr>
              <a:t>( 10 мин.)</a:t>
            </a:r>
            <a:endParaRPr b="0" lang="ru-RU" sz="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800" spc="-1" strike="noStrike">
              <a:latin typeface="XO Oriel"/>
            </a:endParaRPr>
          </a:p>
        </p:txBody>
      </p:sp>
      <p:sp>
        <p:nvSpPr>
          <p:cNvPr id="147" name="Скругленный прямоугольник 16"/>
          <p:cNvSpPr/>
          <p:nvPr/>
        </p:nvSpPr>
        <p:spPr>
          <a:xfrm>
            <a:off x="2484360" y="2522520"/>
            <a:ext cx="2392560" cy="8845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</a:rPr>
              <a:t>Подготовка рабочего  места для воспитанников с целью организации образовательной деятельности</a:t>
            </a:r>
            <a:endParaRPr b="0" lang="ru-RU" sz="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</a:rPr>
              <a:t>(5  мин)</a:t>
            </a:r>
            <a:endParaRPr b="0" lang="ru-RU" sz="800" spc="-1" strike="noStrike">
              <a:latin typeface="XO Oriel"/>
            </a:endParaRPr>
          </a:p>
        </p:txBody>
      </p:sp>
      <p:sp>
        <p:nvSpPr>
          <p:cNvPr id="148" name="Объект 5"/>
          <p:cNvSpPr/>
          <p:nvPr/>
        </p:nvSpPr>
        <p:spPr>
          <a:xfrm>
            <a:off x="3265920" y="1117800"/>
            <a:ext cx="1781640" cy="9586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159"/>
              </a:spcBef>
              <a:buNone/>
              <a:tabLst>
                <a:tab algn="l" pos="0"/>
              </a:tabLst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</a:rPr>
              <a:t>Путь педагога от групповой  комнаты до метод. кабинета с целью подбора дидактического и демонстрационного материала</a:t>
            </a:r>
            <a:endParaRPr b="0" lang="ru-RU" sz="8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159"/>
              </a:spcBef>
              <a:buNone/>
              <a:tabLst>
                <a:tab algn="l" pos="0"/>
              </a:tabLst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</a:rPr>
              <a:t>(3 мин)</a:t>
            </a:r>
            <a:endParaRPr b="0" lang="ru-RU" sz="800" spc="-1" strike="noStrike">
              <a:latin typeface="XO Oriel"/>
            </a:endParaRPr>
          </a:p>
        </p:txBody>
      </p:sp>
      <p:sp>
        <p:nvSpPr>
          <p:cNvPr id="149" name="Прямая со стрелкой 25"/>
          <p:cNvSpPr/>
          <p:nvPr/>
        </p:nvSpPr>
        <p:spPr>
          <a:xfrm>
            <a:off x="2934000" y="1597320"/>
            <a:ext cx="2782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f81bd"/>
            </a:solidFill>
            <a:round/>
            <a:tailEnd len="med" type="arrow" w="med"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0" name="Прямая со стрелкой 30"/>
          <p:cNvSpPr/>
          <p:nvPr/>
        </p:nvSpPr>
        <p:spPr>
          <a:xfrm flipV="1">
            <a:off x="5061240" y="1629360"/>
            <a:ext cx="327240" cy="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f81bd"/>
            </a:solidFill>
            <a:round/>
            <a:tailEnd len="med" type="arrow" w="med"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1" name="Пятно 1 31"/>
          <p:cNvSpPr/>
          <p:nvPr/>
        </p:nvSpPr>
        <p:spPr>
          <a:xfrm>
            <a:off x="2491920" y="1720440"/>
            <a:ext cx="441720" cy="49536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</a:rPr>
              <a:t>1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152" name="Скругленный прямоугольник 32"/>
          <p:cNvSpPr/>
          <p:nvPr/>
        </p:nvSpPr>
        <p:spPr>
          <a:xfrm>
            <a:off x="7133040" y="2507040"/>
            <a:ext cx="1350360" cy="7570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ru-RU" sz="105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</a:rPr>
              <a:t>Путь педагога от метод. кабинета до групповой  комнаты</a:t>
            </a:r>
            <a:endParaRPr b="0" lang="ru-RU" sz="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</a:rPr>
              <a:t>(3 мин)</a:t>
            </a:r>
            <a:endParaRPr b="0" lang="ru-RU" sz="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800" spc="-1" strike="noStrike">
              <a:latin typeface="XO Oriel"/>
            </a:endParaRPr>
          </a:p>
        </p:txBody>
      </p:sp>
      <p:sp>
        <p:nvSpPr>
          <p:cNvPr id="153" name="Прямая со стрелкой 33"/>
          <p:cNvSpPr/>
          <p:nvPr/>
        </p:nvSpPr>
        <p:spPr>
          <a:xfrm>
            <a:off x="6884280" y="1634760"/>
            <a:ext cx="1022040" cy="604440"/>
          </a:xfrm>
          <a:prstGeom prst="bentConnector2">
            <a:avLst/>
          </a:prstGeom>
          <a:noFill/>
          <a:ln>
            <a:solidFill>
              <a:srgbClr val="4f81bd"/>
            </a:solidFill>
            <a:round/>
            <a:tailEnd len="med" type="arrow" w="med"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4" name="Прямая со стрелкой 36"/>
          <p:cNvSpPr/>
          <p:nvPr/>
        </p:nvSpPr>
        <p:spPr>
          <a:xfrm flipH="1">
            <a:off x="6792840" y="2836800"/>
            <a:ext cx="3164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f81bd"/>
            </a:solidFill>
            <a:round/>
            <a:tailEnd len="med" type="arrow" w="med"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5" name="Прямая со стрелкой 39"/>
          <p:cNvSpPr/>
          <p:nvPr/>
        </p:nvSpPr>
        <p:spPr>
          <a:xfrm flipH="1">
            <a:off x="4934880" y="2836800"/>
            <a:ext cx="415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f81bd"/>
            </a:solidFill>
            <a:round/>
            <a:tailEnd len="med" type="arrow" w="med"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6" name="Пятно 1 40"/>
          <p:cNvSpPr/>
          <p:nvPr/>
        </p:nvSpPr>
        <p:spPr>
          <a:xfrm>
            <a:off x="4450680" y="1689120"/>
            <a:ext cx="441720" cy="49536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</a:rPr>
              <a:t>2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157" name="Пятно 1 47"/>
          <p:cNvSpPr/>
          <p:nvPr/>
        </p:nvSpPr>
        <p:spPr>
          <a:xfrm>
            <a:off x="4822200" y="1720440"/>
            <a:ext cx="441720" cy="49536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</a:rPr>
              <a:t>3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158" name="Пятно 1 48"/>
          <p:cNvSpPr/>
          <p:nvPr/>
        </p:nvSpPr>
        <p:spPr>
          <a:xfrm>
            <a:off x="6674400" y="1720440"/>
            <a:ext cx="441720" cy="49536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</a:rPr>
              <a:t>4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159" name="Скругленный прямоугольник 77"/>
          <p:cNvSpPr/>
          <p:nvPr/>
        </p:nvSpPr>
        <p:spPr>
          <a:xfrm>
            <a:off x="357120" y="4429080"/>
            <a:ext cx="8126280" cy="15199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4bacc6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1200" spc="-1" strike="noStrike">
                <a:solidFill>
                  <a:srgbClr val="000000"/>
                </a:solidFill>
                <a:latin typeface="Futura PT Medium"/>
              </a:rPr>
              <a:t>Отсутствие систематизации хранения конспектов занятий </a:t>
            </a:r>
            <a:endParaRPr b="0" lang="ru-RU" sz="1200" spc="-1" strike="noStrike">
              <a:latin typeface="XO Oriel"/>
            </a:endParaRPr>
          </a:p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1200" spc="-1" strike="noStrike">
                <a:solidFill>
                  <a:srgbClr val="000000"/>
                </a:solidFill>
                <a:latin typeface="Futura PT Medium"/>
              </a:rPr>
              <a:t>Необоснованная потеря времени на путь из групповой комнаты до методического кабинета и обратно</a:t>
            </a:r>
            <a:endParaRPr b="0" lang="ru-RU" sz="1200" spc="-1" strike="noStrike">
              <a:latin typeface="XO Oriel"/>
            </a:endParaRPr>
          </a:p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1200" spc="-1" strike="noStrike">
                <a:solidFill>
                  <a:srgbClr val="000000"/>
                </a:solidFill>
                <a:latin typeface="Futura PT Medium"/>
              </a:rPr>
              <a:t>Отсутствие места хранения  демонстрационного и раздаточного материала</a:t>
            </a:r>
            <a:endParaRPr b="0" lang="ru-RU" sz="1200" spc="-1" strike="noStrike">
              <a:latin typeface="XO Oriel"/>
            </a:endParaRPr>
          </a:p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1200" spc="-1" strike="noStrike">
                <a:solidFill>
                  <a:srgbClr val="000000"/>
                </a:solidFill>
                <a:latin typeface="Futura PT Medium"/>
              </a:rPr>
              <a:t>Неправильное хранение дидактического и демонстрационного материала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60" name="Стрелка вправо с вырезом 81"/>
          <p:cNvSpPr/>
          <p:nvPr/>
        </p:nvSpPr>
        <p:spPr>
          <a:xfrm rot="9444000">
            <a:off x="1765800" y="2997000"/>
            <a:ext cx="694080" cy="26424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1" name="Пятно 1 44"/>
          <p:cNvSpPr/>
          <p:nvPr/>
        </p:nvSpPr>
        <p:spPr>
          <a:xfrm>
            <a:off x="8041680" y="2953800"/>
            <a:ext cx="441720" cy="49536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</a:rPr>
              <a:t>2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889DDB2-EC0D-483F-9A8C-11C056959770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1857240" y="357120"/>
            <a:ext cx="5832360" cy="58068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txBody>
          <a:bodyPr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ffffff"/>
                </a:solidFill>
                <a:latin typeface="Times New Roman"/>
              </a:rPr>
              <a:t>Пирамида проблем (муниципальный уровень)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Равнобедренный треугольник 5"/>
          <p:cNvSpPr/>
          <p:nvPr/>
        </p:nvSpPr>
        <p:spPr>
          <a:xfrm>
            <a:off x="214200" y="1285920"/>
            <a:ext cx="3565440" cy="502308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4" name="Скругленный прямоугольник 1"/>
          <p:cNvSpPr/>
          <p:nvPr/>
        </p:nvSpPr>
        <p:spPr>
          <a:xfrm>
            <a:off x="1324440" y="2071800"/>
            <a:ext cx="1217160" cy="38484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solidFill>
              <a:srgbClr val="9bbb59"/>
            </a:solidFill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000000"/>
                </a:solidFill>
                <a:latin typeface="Calibri"/>
              </a:rPr>
              <a:t>Федеральный уровень - 0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65" name="Скругленный прямоугольник 7"/>
          <p:cNvSpPr/>
          <p:nvPr/>
        </p:nvSpPr>
        <p:spPr>
          <a:xfrm>
            <a:off x="1243080" y="2643120"/>
            <a:ext cx="1439640" cy="54216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solidFill>
              <a:srgbClr val="f79646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000000"/>
                </a:solidFill>
                <a:latin typeface="Calibri"/>
              </a:rPr>
              <a:t>Региональный уровень - 0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66" name="Скругленный прямоугольник 8"/>
          <p:cNvSpPr/>
          <p:nvPr/>
        </p:nvSpPr>
        <p:spPr>
          <a:xfrm>
            <a:off x="1103400" y="3429000"/>
            <a:ext cx="1719000" cy="50364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rgbClr val="c0504d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000000"/>
                </a:solidFill>
                <a:latin typeface="Calibri"/>
              </a:rPr>
              <a:t>Муниципальный  уровень - 4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67" name="Пятно 1 17"/>
          <p:cNvSpPr/>
          <p:nvPr/>
        </p:nvSpPr>
        <p:spPr>
          <a:xfrm>
            <a:off x="2492640" y="4086360"/>
            <a:ext cx="441720" cy="49536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</a:rPr>
              <a:t>4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168" name="Пятно 1 18"/>
          <p:cNvSpPr/>
          <p:nvPr/>
        </p:nvSpPr>
        <p:spPr>
          <a:xfrm>
            <a:off x="1914120" y="4086360"/>
            <a:ext cx="441720" cy="49536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</a:rPr>
              <a:t>3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169" name="Пятно 1 19"/>
          <p:cNvSpPr/>
          <p:nvPr/>
        </p:nvSpPr>
        <p:spPr>
          <a:xfrm>
            <a:off x="1423800" y="4067640"/>
            <a:ext cx="441720" cy="49536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</a:rPr>
              <a:t>2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170" name="Пятно 1 20"/>
          <p:cNvSpPr/>
          <p:nvPr/>
        </p:nvSpPr>
        <p:spPr>
          <a:xfrm>
            <a:off x="882360" y="4067640"/>
            <a:ext cx="441720" cy="49536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</a:rPr>
              <a:t>1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171" name="Скругленный прямоугольник 21"/>
          <p:cNvSpPr/>
          <p:nvPr/>
        </p:nvSpPr>
        <p:spPr>
          <a:xfrm>
            <a:off x="3420000" y="3501000"/>
            <a:ext cx="5256360" cy="1728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4bacc6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Отсутствие систематизации хранения конспектов занятий. </a:t>
            </a:r>
            <a:endParaRPr b="0" lang="ru-RU" sz="1200" spc="-1" strike="noStrike">
              <a:latin typeface="XO Oriel"/>
            </a:endParaRPr>
          </a:p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Необоснованная потеря времени на путь из групповой комнаты до методического кабинета и обратно.</a:t>
            </a:r>
            <a:endParaRPr b="0" lang="ru-RU" sz="1200" spc="-1" strike="noStrike">
              <a:latin typeface="XO Oriel"/>
            </a:endParaRPr>
          </a:p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Отсутствие места хранения  демонстрационного и раздаточного материала.</a:t>
            </a:r>
            <a:endParaRPr b="0" lang="ru-RU" sz="1200" spc="-1" strike="noStrike">
              <a:latin typeface="XO Oriel"/>
            </a:endParaRPr>
          </a:p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Отсутствие картотеки дидактического и демонстрационного материала.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A4DC38F-AA7F-4E8C-B893-FB0C866C994B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1115640" y="188640"/>
            <a:ext cx="6480360" cy="43164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txBody>
          <a:bodyPr anchor="ctr">
            <a:normAutofit fontScale="15000"/>
          </a:bodyPr>
          <a:p>
            <a:pPr algn="ctr">
              <a:lnSpc>
                <a:spcPct val="100000"/>
              </a:lnSpc>
              <a:buNone/>
            </a:pPr>
            <a:br>
              <a:rPr sz="2000"/>
            </a:br>
            <a:br>
              <a:rPr sz="2000"/>
            </a:br>
            <a:r>
              <a:rPr b="1" lang="ru-RU" sz="2000" spc="-1" strike="noStrike">
                <a:solidFill>
                  <a:srgbClr val="ffffff"/>
                </a:solidFill>
                <a:latin typeface="Futura PT Medium"/>
              </a:rPr>
              <a:t>План мероприятий по устранению проблем</a:t>
            </a:r>
            <a:br>
              <a:rPr sz="8800"/>
            </a:b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73" name="Объект 4"/>
          <p:cNvGraphicFramePr/>
          <p:nvPr/>
        </p:nvGraphicFramePr>
        <p:xfrm>
          <a:off x="251640" y="1412640"/>
          <a:ext cx="8715240" cy="4536000"/>
        </p:xfrm>
        <a:graphic>
          <a:graphicData uri="http://schemas.openxmlformats.org/drawingml/2006/table">
            <a:tbl>
              <a:tblPr/>
              <a:tblGrid>
                <a:gridCol w="457200"/>
                <a:gridCol w="1841040"/>
                <a:gridCol w="2058840"/>
                <a:gridCol w="2124000"/>
                <a:gridCol w="991080"/>
                <a:gridCol w="1243080"/>
              </a:tblGrid>
              <a:tr h="5126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№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п/п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Выявленная проблема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Причина проблемы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Мероприятие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Срок реализации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     </a:t>
                      </a: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Ответственные 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100584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Отсутствие систематизации хранения конспектов занятий 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Расположение конспектов занятий в папке хаотичное, нет содержания и нумерации страниц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Разделить  конспекты занятий по разным папкам с указанием направления развивающей работы.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Оформление содержания с указанием вида деятельности, нумерация страниц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Сентябрь 2023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Воспитатель 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Н.В. Бровко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Социальный педагог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Е.В. Шергина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82836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Необоснованная потеря времени на путь из групповой комнаты до методического кабинета и обратно.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Демонстрационный и  дидактический материал находится в другом кабинете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2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Высвобождение дополнительного места хранения для демонстрационного и дидактического материала в групповой комнате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2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Сентябрь 2023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2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Заведующий отделением дневного пребывания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В.А. Евграфова,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Воспитатель 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Н.В. Бровко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82836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Отсутствие места хранения  демонстрационного и раздаточного материала.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Нет дополнительного места хранения демонстрационного и дидактического материала в групповой комнате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13608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Неправильное хранение дидактического и демонстрационного материала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Отсутствие картотеки дидактического и демонстрационного материала.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Создание картотеки 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дидактического и демонстрационного материала.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Октябрь 2023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Воспитатель 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Н.В. Бровко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Психолог в социальной сфере 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Т.С. Панченко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84477D7-9CC6-44A3-9110-2D92BE3078CB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1259640" y="260640"/>
            <a:ext cx="5616360" cy="50364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txBody>
          <a:bodyPr anchor="ctr">
            <a:normAutofit fontScale="96000"/>
          </a:bodyPr>
          <a:p>
            <a:pPr algn="ctr"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ffffff"/>
                </a:solidFill>
                <a:latin typeface="Calibri"/>
              </a:rPr>
              <a:t>Карта целевого состояния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Скругленный прямоугольник 18"/>
          <p:cNvSpPr/>
          <p:nvPr/>
        </p:nvSpPr>
        <p:spPr>
          <a:xfrm>
            <a:off x="266760" y="1891800"/>
            <a:ext cx="1191240" cy="973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</a:rPr>
              <a:t>Путь от рабочего стола педагога до шкафа с документацией </a:t>
            </a:r>
            <a:endParaRPr b="0" lang="ru-RU" sz="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</a:rPr>
              <a:t>(1 мин.)</a:t>
            </a:r>
            <a:endParaRPr b="0" lang="ru-RU" sz="800" spc="-1" strike="noStrike">
              <a:latin typeface="XO Orie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1909440" y="1886400"/>
            <a:ext cx="1316160" cy="917280"/>
          </a:xfrm>
          <a:prstGeom prst="rect">
            <a:avLst/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 w="9360">
            <a:solidFill>
              <a:srgbClr val="46aac4"/>
            </a:solidFill>
            <a:round/>
          </a:ln>
          <a:effectLst>
            <a:outerShdw dist="20160" dir="5400000" blurRad="39960" rotWithShape="0">
              <a:srgbClr val="000000">
                <a:alpha val="38000"/>
              </a:srgbClr>
            </a:outerShdw>
          </a:effectLst>
        </p:spPr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181"/>
              </a:spcBef>
              <a:buNone/>
              <a:tabLst>
                <a:tab algn="l" pos="0"/>
              </a:tabLst>
            </a:pPr>
            <a:r>
              <a:rPr b="1" lang="ru-RU" sz="900" spc="-1" strike="noStrike">
                <a:solidFill>
                  <a:srgbClr val="000000"/>
                </a:solidFill>
                <a:latin typeface="Times New Roman"/>
              </a:rPr>
              <a:t>Поиск нужного конспекта  для проведения образовательного процесса</a:t>
            </a:r>
            <a:endParaRPr b="0" lang="ru-RU" sz="9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81"/>
              </a:spcBef>
              <a:buNone/>
              <a:tabLst>
                <a:tab algn="l" pos="0"/>
              </a:tabLst>
            </a:pPr>
            <a:r>
              <a:rPr b="1" lang="ru-RU" sz="900" spc="-1" strike="noStrike">
                <a:solidFill>
                  <a:srgbClr val="000000"/>
                </a:solidFill>
                <a:latin typeface="Times New Roman"/>
              </a:rPr>
              <a:t>(1 мин.)</a:t>
            </a:r>
            <a:endParaRPr b="0" lang="ru-RU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Объект 5"/>
          <p:cNvSpPr/>
          <p:nvPr/>
        </p:nvSpPr>
        <p:spPr>
          <a:xfrm>
            <a:off x="3849120" y="1891800"/>
            <a:ext cx="1874520" cy="9813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spcBef>
                <a:spcPts val="181"/>
              </a:spcBef>
              <a:buNone/>
              <a:tabLst>
                <a:tab algn="l" pos="0"/>
              </a:tabLst>
            </a:pPr>
            <a:r>
              <a:rPr b="1" lang="ru-RU" sz="900" spc="-1" strike="noStrike">
                <a:solidFill>
                  <a:srgbClr val="000000"/>
                </a:solidFill>
                <a:latin typeface="Times New Roman"/>
              </a:rPr>
              <a:t>Подбор необходимого дидактического и демонстрационного материала в соответствии с конспектом занятия  (3 мин)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178" name="Объект 5"/>
          <p:cNvSpPr/>
          <p:nvPr/>
        </p:nvSpPr>
        <p:spPr>
          <a:xfrm>
            <a:off x="6300360" y="1909440"/>
            <a:ext cx="1861200" cy="9838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spcBef>
                <a:spcPts val="181"/>
              </a:spcBef>
              <a:buNone/>
              <a:tabLst>
                <a:tab algn="l" pos="0"/>
              </a:tabLst>
            </a:pPr>
            <a:r>
              <a:rPr b="1" lang="ru-RU" sz="900" spc="-1" strike="noStrike">
                <a:solidFill>
                  <a:srgbClr val="000000"/>
                </a:solidFill>
                <a:latin typeface="Times New Roman"/>
              </a:rPr>
              <a:t>Подготовить раздаточный материал для образовательной деятельности ( 10 мин.)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179" name="Скругленный прямоугольник 23"/>
          <p:cNvSpPr/>
          <p:nvPr/>
        </p:nvSpPr>
        <p:spPr>
          <a:xfrm>
            <a:off x="5292000" y="3843360"/>
            <a:ext cx="2016000" cy="9860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ru-RU" sz="105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</a:rPr>
              <a:t>Подготовка рабочего  места для воспитанников с целью организации образовательной деятельности (5  мин)</a:t>
            </a:r>
            <a:endParaRPr b="0" lang="ru-RU" sz="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800" spc="-1" strike="noStrike">
              <a:latin typeface="XO Oriel"/>
            </a:endParaRPr>
          </a:p>
        </p:txBody>
      </p:sp>
      <p:sp>
        <p:nvSpPr>
          <p:cNvPr id="180" name="Объект 5"/>
          <p:cNvSpPr/>
          <p:nvPr/>
        </p:nvSpPr>
        <p:spPr>
          <a:xfrm>
            <a:off x="2816640" y="4149000"/>
            <a:ext cx="1195920" cy="63972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1" lang="ru-RU" sz="1200" spc="-1" strike="noStrike">
                <a:solidFill>
                  <a:srgbClr val="000000"/>
                </a:solidFill>
                <a:latin typeface="Futura PT Medium"/>
              </a:rPr>
              <a:t>Итого: 15-20 мин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81" name="Стрелка вправо с вырезом 36"/>
          <p:cNvSpPr/>
          <p:nvPr/>
        </p:nvSpPr>
        <p:spPr>
          <a:xfrm rot="10800000">
            <a:off x="4284360" y="4337280"/>
            <a:ext cx="694080" cy="26424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2" name="Прямая со стрелкой 37"/>
          <p:cNvSpPr/>
          <p:nvPr/>
        </p:nvSpPr>
        <p:spPr>
          <a:xfrm>
            <a:off x="1521000" y="2378880"/>
            <a:ext cx="3272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f81bd"/>
            </a:solidFill>
            <a:round/>
            <a:tailEnd len="med" type="arrow" w="med"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3" name="Прямая со стрелкой 38"/>
          <p:cNvSpPr/>
          <p:nvPr/>
        </p:nvSpPr>
        <p:spPr>
          <a:xfrm flipV="1">
            <a:off x="3288600" y="2357280"/>
            <a:ext cx="418680" cy="29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f81bd"/>
            </a:solidFill>
            <a:round/>
            <a:tailEnd len="med" type="arrow" w="med"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4" name="Прямая со стрелкой 39"/>
          <p:cNvSpPr/>
          <p:nvPr/>
        </p:nvSpPr>
        <p:spPr>
          <a:xfrm flipV="1">
            <a:off x="5724000" y="2357280"/>
            <a:ext cx="441720" cy="10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f81bd"/>
            </a:solidFill>
            <a:round/>
            <a:tailEnd len="med" type="arrow" w="med"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5" name="Прямая со стрелкой 33"/>
          <p:cNvSpPr/>
          <p:nvPr/>
        </p:nvSpPr>
        <p:spPr>
          <a:xfrm rot="5400000">
            <a:off x="6245640" y="3119760"/>
            <a:ext cx="901440" cy="503640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4f81bd"/>
            </a:solidFill>
            <a:round/>
            <a:tailEnd len="med" type="arrow" w="med"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21DC0CD-DE84-4E0F-BB7E-B45E4578B53B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14151</TotalTime>
  <Application>Редактор_презентаций/2.3.0.0$Linux_X86_64 LibreOffice_project/01ffa5329b2b028a19d4810c8ae7e18fece27084</Application>
  <AppVersion>15.0000</AppVersion>
  <Words>748</Words>
  <Paragraphs>163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2007-01-29T08:57:19Z</dcterms:created>
  <dc:creator>Арам Аракелян</dc:creator>
  <dc:description/>
  <dc:language>ru-RU</dc:language>
  <cp:lastModifiedBy>user</cp:lastModifiedBy>
  <cp:lastPrinted>2023-05-10T07:58:55Z</cp:lastPrinted>
  <dcterms:modified xsi:type="dcterms:W3CDTF">2023-12-28T01:28:54Z</dcterms:modified>
  <cp:revision>851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14</vt:i4>
  </property>
</Properties>
</file>