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ppt/_rels/presentation.xml.rels" ContentType="application/vnd.openxmlformats-package.relationships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12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0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_rels/slideLayout3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9.xml.rels" ContentType="application/vnd.openxmlformats-package.relationships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notesSlides/_rels/notesSlide7.xml.rels" ContentType="application/vnd.openxmlformats-package.relationships+xml"/>
  <Override PartName="/ppt/notesSlides/_rels/notesSlide4.xml.rels" ContentType="application/vnd.openxmlformats-package.relationships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_rels/chart2.xml.rels" ContentType="application/vnd.openxmlformats-package.relationships+xml"/>
  <Override PartName="/ppt/charts/_rels/chart1.xml.rels" ContentType="application/vnd.openxmlformats-package.relationships+xml"/>
  <Override PartName="/ppt/charts/chart2.xml" ContentType="application/vnd.openxmlformats-officedocument.drawingml.chart+xml"/>
  <Override PartName="/ppt/charts/chart1.xml" ContentType="application/vnd.openxmlformats-officedocument.drawingml.chart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diagrams/data2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1.xml" ContentType="application/vnd.openxmlformats-officedocument.drawingml.diagramData+xml"/>
  <Override PartName="/ppt/diagrams/quickStyle1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3.xml" ContentType="application/vnd.openxmlformats-officedocument.drawingml.diagramLayout+xml"/>
  <Override PartName="/ppt/diagrams/drawing2.xml" ContentType="application/vnd.ms-office.drawingml.diagramDrawing+xml"/>
  <Override PartName="/ppt/diagrams/layout2.xml" ContentType="application/vnd.openxmlformats-officedocument.drawingml.diagramLayout+xml"/>
  <Override PartName="/ppt/diagrams/drawing4.xml" ContentType="application/vnd.ms-office.drawingml.diagramDrawing+xml"/>
  <Override PartName="/ppt/diagrams/layout4.xml" ContentType="application/vnd.openxmlformats-officedocument.drawingml.diagramLayout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media/image35.jpeg" ContentType="image/jpeg"/>
  <Override PartName="/ppt/media/image33.jpeg" ContentType="image/jpeg"/>
  <Override PartName="/ppt/media/image39.jpeg" ContentType="image/jpeg"/>
  <Override PartName="/ppt/media/image31.jpeg" ContentType="image/jpeg"/>
  <Override PartName="/ppt/media/image29.jpeg" ContentType="image/jpeg"/>
  <Override PartName="/ppt/media/image26.png" ContentType="image/png"/>
  <Override PartName="/ppt/media/image7.jpeg" ContentType="image/jpeg"/>
  <Override PartName="/ppt/media/image27.jpeg" ContentType="image/jpeg"/>
  <Override PartName="/ppt/media/image25.jpeg" ContentType="image/jpeg"/>
  <Override PartName="/ppt/media/image23.jpeg" ContentType="image/jpeg"/>
  <Override PartName="/ppt/media/image1.jpeg" ContentType="image/jpeg"/>
  <Override PartName="/ppt/media/image16.png" ContentType="image/png"/>
  <Override PartName="/ppt/media/image42.png" ContentType="image/png"/>
  <Override PartName="/ppt/media/image41.png" ContentType="image/png"/>
  <Override PartName="/ppt/media/image4.jpeg" ContentType="image/jpeg"/>
  <Override PartName="/ppt/media/image17.png" ContentType="image/png"/>
  <Override PartName="/ppt/media/image18.png" ContentType="image/png"/>
  <Override PartName="/ppt/media/image20.png" ContentType="image/png"/>
  <Override PartName="/ppt/media/image46.png" ContentType="image/png"/>
  <Override PartName="/ppt/media/image9.jpeg" ContentType="image/jpeg"/>
  <Override PartName="/ppt/media/image21.png" ContentType="image/png"/>
  <Override PartName="/ppt/media/image47.png" ContentType="image/png"/>
  <Override PartName="/ppt/media/image22.png" ContentType="image/png"/>
  <Override PartName="/ppt/media/image24.png" ContentType="image/png"/>
  <Override PartName="/ppt/media/image28.png" ContentType="image/png"/>
  <Override PartName="/ppt/media/image30.png" ContentType="image/png"/>
  <Override PartName="/ppt/media/image32.png" ContentType="image/png"/>
  <Override PartName="/ppt/media/image34.png" ContentType="image/png"/>
  <Override PartName="/ppt/media/image36.png" ContentType="image/png"/>
  <Override PartName="/ppt/media/image12.png" ContentType="image/png"/>
  <Override PartName="/ppt/media/image19.jpeg" ContentType="image/jpeg"/>
  <Override PartName="/ppt/media/image14.jpeg" ContentType="image/jpeg"/>
  <Override PartName="/ppt/media/image15.jpeg" ContentType="image/jpeg"/>
  <Override PartName="/ppt/media/image13.jpeg" ContentType="image/jpeg"/>
  <Override PartName="/ppt/media/image10.jpeg" ContentType="image/jpeg"/>
  <Override PartName="/ppt/media/image43.jpeg" ContentType="image/jpeg"/>
  <Override PartName="/ppt/media/image11.jpeg" ContentType="image/jpeg"/>
  <Override PartName="/ppt/media/image44.jpeg" ContentType="image/jpeg"/>
  <Override PartName="/ppt/media/image45.jpeg" ContentType="image/jpeg"/>
  <Override PartName="/ppt/media/image38.jpeg" ContentType="image/jpeg"/>
  <Override PartName="/ppt/media/image40.jpeg" ContentType="image/jpeg"/>
  <Override PartName="/ppt/media/image37.jpeg" ContentType="image/jpeg"/>
  <Override PartName="/ppt/media/image2.png" ContentType="image/png"/>
  <Override PartName="/ppt/media/image8.png" ContentType="image/png"/>
  <Override PartName="/ppt/media/image3.png" ContentType="image/png"/>
  <Override PartName="/ppt/media/image5.png" ContentType="image/png"/>
  <Override PartName="/ppt/media/image6.wmf" ContentType="image/x-wmf"/>
  <Override PartName="/_rels/.rels" ContentType="application/vnd.openxmlformats-package.relationshi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2192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presProps" Target="presProps.xml"/>
</Relationships>
</file>

<file path=ppt/charts/_rels/chart1.xml.rels><?xml version="1.0" encoding="UTF-8"?>
<Relationships xmlns="http://schemas.openxmlformats.org/package/2006/relationships"><Relationship Id="rId1" Type="http://schemas.openxmlformats.org/officeDocument/2006/relationships/chartUserShapes" Target="../drawings/drawing1.xml"/>
</Relationships>
</file>

<file path=ppt/charts/_rels/chart2.xml.rels><?xml version="1.0" encoding="UTF-8"?>
<Relationships xmlns="http://schemas.openxmlformats.org/package/2006/relationships"><Relationship Id="rId1" Type="http://schemas.openxmlformats.org/officeDocument/2006/relationships/chartUserShapes" Target="../drawings/drawing2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layout>
        <c:manualLayout>
          <c:layoutTarget val="inner"/>
          <c:xMode val="edge"/>
          <c:yMode val="edge"/>
          <c:x val="0.0607345830859276"/>
          <c:y val="0.160796941034413"/>
          <c:w val="0.938247518873526"/>
          <c:h val="0.6310122761118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2f5597"/>
            </a:solidFill>
            <a:ln w="25560">
              <a:solidFill>
                <a:srgbClr val="000000"/>
              </a:solidFill>
              <a:round/>
            </a:ln>
          </c:spPr>
          <c:invertIfNegative val="0"/>
          <c:dPt>
            <c:idx val="0"/>
            <c:invertIfNegative val="0"/>
            <c:spPr>
              <a:solidFill>
                <a:srgbClr val="2f5597"/>
              </a:solidFill>
              <a:ln w="25560">
                <a:solidFill>
                  <a:srgbClr val="000000"/>
                </a:solidFill>
                <a:round/>
              </a:ln>
            </c:spPr>
          </c:dPt>
          <c:dPt>
            <c:idx val="1"/>
            <c:invertIfNegative val="0"/>
            <c:spPr>
              <a:solidFill>
                <a:srgbClr val="2f5597"/>
              </a:solidFill>
              <a:ln w="25560">
                <a:solidFill>
                  <a:srgbClr val="000000"/>
                </a:solidFill>
                <a:round/>
              </a:ln>
            </c:spPr>
          </c:dPt>
          <c:dLbls>
            <c:numFmt formatCode="0" sourceLinked="0"/>
            <c:dLbl>
              <c:idx val="0"/>
              <c:layout>
                <c:manualLayout>
                  <c:x val="-0.0693469223978058"/>
                  <c:y val="-0.0415073085991165"/>
                </c:manualLayout>
              </c:layout>
              <c:numFmt formatCode="0" sourceLinked="0"/>
              <c:txPr>
                <a:bodyPr wrap="square"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ru-RU" sz="1800" spc="-1" strike="noStrike">
                        <a:solidFill>
                          <a:srgbClr val="000000"/>
                        </a:solidFill>
                        <a:latin typeface="Calibri"/>
                      </a:rPr>
                      <a:t>5 вариантов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layout>
                <c:manualLayout>
                  <c:x val="0.0492163770908843"/>
                  <c:y val="-0.0492038735086169"/>
                </c:manualLayout>
              </c:layout>
              <c:numFmt formatCode="0" sourceLinked="0"/>
              <c:txPr>
                <a:bodyPr wrap="square"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ru-RU" sz="1800" spc="-1" strike="noStrike">
                        <a:solidFill>
                          <a:srgbClr val="000000"/>
                        </a:solidFill>
                        <a:latin typeface="Calibri"/>
                      </a:rPr>
                      <a:t>1 вариант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0" sz="1800" spc="-1" strike="noStrik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2"/>
                <c:pt idx="0">
                  <c:v>Стало</c:v>
                </c:pt>
                <c:pt idx="1">
                  <c:v>Было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135</c:v>
                </c:pt>
                <c:pt idx="1">
                  <c:v>10</c:v>
                </c:pt>
              </c:numCache>
            </c:numRef>
          </c:val>
        </c:ser>
        <c:gapWidth val="150"/>
        <c:overlap val="0"/>
        <c:axId val="46405315"/>
        <c:axId val="83594655"/>
      </c:barChart>
      <c:catAx>
        <c:axId val="46405315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b="0" sz="1800" spc="-1" strike="noStrike">
                <a:solidFill>
                  <a:srgbClr val="4472c4"/>
                </a:solidFill>
                <a:latin typeface="Calibri"/>
              </a:defRPr>
            </a:pPr>
          </a:p>
        </c:txPr>
        <c:crossAx val="83594655"/>
        <c:crosses val="autoZero"/>
        <c:auto val="1"/>
        <c:lblAlgn val="ctr"/>
        <c:lblOffset val="100"/>
        <c:noMultiLvlLbl val="0"/>
      </c:catAx>
      <c:valAx>
        <c:axId val="83594655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b="0" sz="1800" spc="-1" strike="noStrike">
                <a:solidFill>
                  <a:srgbClr val="4472c4"/>
                </a:solidFill>
                <a:latin typeface="Calibri"/>
              </a:defRPr>
            </a:pPr>
          </a:p>
        </c:txPr>
        <c:crossAx val="46405315"/>
        <c:crossBetween val="between"/>
      </c:valAx>
      <c:spPr>
        <a:noFill/>
        <a:ln w="0">
          <a:noFill/>
        </a:ln>
      </c:spPr>
    </c:plotArea>
    <c:plotVisOnly val="1"/>
    <c:dispBlanksAs val="gap"/>
  </c:chart>
  <c:spPr>
    <a:noFill/>
    <a:ln w="9360">
      <a:solidFill>
        <a:srgbClr val="d9d9d9"/>
      </a:solidFill>
      <a:round/>
    </a:ln>
  </c:spPr>
  <c:userShapes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layout>
        <c:manualLayout>
          <c:layoutTarget val="inner"/>
          <c:xMode val="edge"/>
          <c:yMode val="edge"/>
          <c:x val="0.0308762405632369"/>
          <c:y val="0.174984906419803"/>
          <c:w val="0.938247518873526"/>
          <c:h val="0.6310122761118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2f5597"/>
            </a:solidFill>
            <a:ln w="25560">
              <a:solidFill>
                <a:srgbClr val="000000"/>
              </a:solidFill>
              <a:round/>
            </a:ln>
          </c:spPr>
          <c:invertIfNegative val="0"/>
          <c:dPt>
            <c:idx val="0"/>
            <c:invertIfNegative val="0"/>
            <c:spPr>
              <a:solidFill>
                <a:srgbClr val="2f5597"/>
              </a:solidFill>
              <a:ln w="25560">
                <a:solidFill>
                  <a:srgbClr val="000000"/>
                </a:solidFill>
                <a:round/>
              </a:ln>
            </c:spPr>
          </c:dPt>
          <c:dPt>
            <c:idx val="1"/>
            <c:invertIfNegative val="0"/>
            <c:spPr>
              <a:solidFill>
                <a:srgbClr val="2f5597"/>
              </a:solidFill>
              <a:ln w="25560">
                <a:solidFill>
                  <a:srgbClr val="000000"/>
                </a:solidFill>
                <a:round/>
              </a:ln>
            </c:spPr>
          </c:dPt>
          <c:dLbls>
            <c:numFmt formatCode="0" sourceLinked="0"/>
            <c:dLbl>
              <c:idx val="0"/>
              <c:layout>
                <c:manualLayout>
                  <c:x val="-0.135177985376268"/>
                  <c:y val="-0.0450570390724026"/>
                </c:manualLayout>
              </c:layout>
              <c:numFmt formatCode="0" sourceLinked="0"/>
              <c:txPr>
                <a:bodyPr wrap="square"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ru-RU" sz="1800" spc="-1" strike="noStrike">
                        <a:solidFill>
                          <a:srgbClr val="000000"/>
                        </a:solidFill>
                        <a:latin typeface="Calibri"/>
                      </a:rPr>
                      <a:t>15 чел.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layout>
                <c:manualLayout>
                  <c:x val="0.0836281869102683"/>
                  <c:y val="-0.0314544384768151"/>
                </c:manualLayout>
              </c:layout>
              <c:numFmt formatCode="0" sourceLinked="0"/>
              <c:txPr>
                <a:bodyPr wrap="square"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ru-RU" sz="1800" spc="-1" strike="noStrike">
                        <a:solidFill>
                          <a:srgbClr val="000000"/>
                        </a:solidFill>
                        <a:latin typeface="Calibri"/>
                      </a:rPr>
                      <a:t>2 чел.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0" sz="1800" spc="-1" strike="noStrik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2"/>
                <c:pt idx="0">
                  <c:v>Стало</c:v>
                </c:pt>
                <c:pt idx="1">
                  <c:v>Было 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135</c:v>
                </c:pt>
                <c:pt idx="1">
                  <c:v>10</c:v>
                </c:pt>
              </c:numCache>
            </c:numRef>
          </c:val>
        </c:ser>
        <c:gapWidth val="150"/>
        <c:overlap val="0"/>
        <c:axId val="3643225"/>
        <c:axId val="88970543"/>
      </c:barChart>
      <c:catAx>
        <c:axId val="3643225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b="0" sz="1800" spc="-1" strike="noStrike">
                <a:solidFill>
                  <a:srgbClr val="4472c4"/>
                </a:solidFill>
                <a:latin typeface="Calibri"/>
              </a:defRPr>
            </a:pPr>
          </a:p>
        </c:txPr>
        <c:crossAx val="88970543"/>
        <c:crosses val="autoZero"/>
        <c:auto val="1"/>
        <c:lblAlgn val="ctr"/>
        <c:lblOffset val="100"/>
        <c:noMultiLvlLbl val="0"/>
      </c:catAx>
      <c:valAx>
        <c:axId val="88970543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b="0" sz="1800" spc="-1" strike="noStrike">
                <a:solidFill>
                  <a:srgbClr val="4472c4"/>
                </a:solidFill>
                <a:latin typeface="Calibri"/>
              </a:defRPr>
            </a:pPr>
          </a:p>
        </c:txPr>
        <c:crossAx val="3643225"/>
        <c:crossBetween val="between"/>
      </c:valAx>
      <c:spPr>
        <a:noFill/>
        <a:ln w="0">
          <a:noFill/>
        </a:ln>
      </c:spPr>
    </c:plotArea>
    <c:plotVisOnly val="1"/>
    <c:dispBlanksAs val="gap"/>
  </c:chart>
  <c:spPr>
    <a:noFill/>
    <a:ln w="9360">
      <a:solidFill>
        <a:srgbClr val="d9d9d9"/>
      </a:solidFill>
      <a:round/>
    </a:ln>
  </c:spPr>
  <c:userShapes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089275-BE5B-4C63-A427-96CB6891C4E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D86875-5C34-4DE1-8404-44E0E9D25F3D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CF6A0C55-B938-47DC-B287-6CC88AC551ED}" type="parTrans" cxnId="{64D881A8-6A1B-43C6-9671-68DBB3F1B8E5}">
      <dgm:prSet/>
      <dgm:spPr/>
      <dgm:t>
        <a:bodyPr/>
        <a:lstStyle/>
        <a:p>
          <a:endParaRPr lang="ru-RU"/>
        </a:p>
      </dgm:t>
    </dgm:pt>
    <dgm:pt modelId="{4463DFDE-7374-498D-A037-5EF952F89AFB}" type="sibTrans" cxnId="{64D881A8-6A1B-43C6-9671-68DBB3F1B8E5}">
      <dgm:prSet/>
      <dgm:spPr/>
      <dgm:t>
        <a:bodyPr/>
        <a:lstStyle/>
        <a:p>
          <a:endParaRPr lang="ru-RU"/>
        </a:p>
      </dgm:t>
    </dgm:pt>
    <dgm:pt modelId="{641B3289-051E-4579-8F4D-D09898B5EFB8}">
      <dgm:prSet phldrT="[Текст]" custT="1"/>
      <dgm:spPr/>
      <dgm:t>
        <a:bodyPr/>
        <a:lstStyle/>
        <a:p>
          <a:pPr algn="just"/>
          <a:r>
            <a:rPr lang="ru-RU" sz="1800" dirty="0" smtClean="0"/>
            <a:t>Ожидание ответа на запрос списка граждан, имеющих право на оформление МСП.</a:t>
          </a:r>
          <a:endParaRPr lang="ru-RU" sz="1800" dirty="0"/>
        </a:p>
      </dgm:t>
    </dgm:pt>
    <dgm:pt modelId="{5541F59B-C9B6-4AE6-B60A-11D1AB9BBAAF}" type="parTrans" cxnId="{3172EFE1-80C1-46A4-9231-4A13AE24E0FA}">
      <dgm:prSet/>
      <dgm:spPr/>
      <dgm:t>
        <a:bodyPr/>
        <a:lstStyle/>
        <a:p>
          <a:endParaRPr lang="ru-RU"/>
        </a:p>
      </dgm:t>
    </dgm:pt>
    <dgm:pt modelId="{F21519EF-1809-4A3F-8EB7-558E7978DBC8}" type="sibTrans" cxnId="{3172EFE1-80C1-46A4-9231-4A13AE24E0FA}">
      <dgm:prSet/>
      <dgm:spPr/>
      <dgm:t>
        <a:bodyPr/>
        <a:lstStyle/>
        <a:p>
          <a:endParaRPr lang="ru-RU"/>
        </a:p>
      </dgm:t>
    </dgm:pt>
    <dgm:pt modelId="{19D8C322-6236-4393-B27D-55105BC52B1A}">
      <dgm:prSet phldrT="[Текст]"/>
      <dgm:spPr/>
      <dgm:t>
        <a:bodyPr/>
        <a:lstStyle/>
        <a:p>
          <a:r>
            <a:rPr lang="ru-RU" smtClean="0"/>
            <a:t>2</a:t>
          </a:r>
          <a:endParaRPr lang="ru-RU" dirty="0"/>
        </a:p>
      </dgm:t>
    </dgm:pt>
    <dgm:pt modelId="{A5FCF4D1-A7A2-44C6-B84F-06015E9C997A}" type="parTrans" cxnId="{615BFF46-820A-48E4-A6D2-027F4A91E0A6}">
      <dgm:prSet/>
      <dgm:spPr/>
      <dgm:t>
        <a:bodyPr/>
        <a:lstStyle/>
        <a:p>
          <a:endParaRPr lang="ru-RU"/>
        </a:p>
      </dgm:t>
    </dgm:pt>
    <dgm:pt modelId="{21A58B8F-34CA-4555-BB24-F6DA5E693398}" type="sibTrans" cxnId="{615BFF46-820A-48E4-A6D2-027F4A91E0A6}">
      <dgm:prSet/>
      <dgm:spPr/>
      <dgm:t>
        <a:bodyPr/>
        <a:lstStyle/>
        <a:p>
          <a:endParaRPr lang="ru-RU"/>
        </a:p>
      </dgm:t>
    </dgm:pt>
    <dgm:pt modelId="{BF408E61-CBE6-467A-BE00-A7C2330A8CBF}">
      <dgm:prSet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Гражданин не запомнил или не записал требования по оформлению меры социальной поддержки (перечень документов, способы подачи заявления).</a:t>
          </a:r>
          <a:endParaRPr lang="ru-RU" sz="1800" dirty="0"/>
        </a:p>
      </dgm:t>
    </dgm:pt>
    <dgm:pt modelId="{61601EBE-18CE-4AB0-A8CF-638A19921158}" type="sibTrans" cxnId="{1717E736-894E-4544-BF57-D2835BA63865}">
      <dgm:prSet/>
      <dgm:spPr/>
      <dgm:t>
        <a:bodyPr/>
        <a:lstStyle/>
        <a:p>
          <a:endParaRPr lang="ru-RU"/>
        </a:p>
      </dgm:t>
    </dgm:pt>
    <dgm:pt modelId="{A7651DF5-D86C-49EE-9B65-4D2CF43B8907}" type="parTrans" cxnId="{1717E736-894E-4544-BF57-D2835BA63865}">
      <dgm:prSet/>
      <dgm:spPr/>
      <dgm:t>
        <a:bodyPr/>
        <a:lstStyle/>
        <a:p>
          <a:endParaRPr lang="ru-RU"/>
        </a:p>
      </dgm:t>
    </dgm:pt>
    <dgm:pt modelId="{4C615BFD-13AF-45C7-A81A-DE18D0D1E113}">
      <dgm:prSet phldrT="[Текст]" custT="1"/>
      <dgm:spPr/>
      <dgm:t>
        <a:bodyPr/>
        <a:lstStyle/>
        <a:p>
          <a:r>
            <a:rPr lang="ru-RU" sz="1800" dirty="0" smtClean="0"/>
            <a:t>Невозможность связи с гражданином по причине отсутствия номера телефона, чужой номер, абонент недоступен, абонент не ответил.</a:t>
          </a:r>
          <a:endParaRPr lang="ru-RU" sz="1800" dirty="0"/>
        </a:p>
      </dgm:t>
    </dgm:pt>
    <dgm:pt modelId="{FC707B48-FB8E-4037-85E6-15B4453CA05E}" type="parTrans" cxnId="{38456315-0F0B-47D3-BFD7-AD5ED2874159}">
      <dgm:prSet/>
      <dgm:spPr/>
      <dgm:t>
        <a:bodyPr/>
        <a:lstStyle/>
        <a:p>
          <a:endParaRPr lang="ru-RU"/>
        </a:p>
      </dgm:t>
    </dgm:pt>
    <dgm:pt modelId="{F2C00E54-74F7-4BC4-9E0F-F65C5C5BFA7D}" type="sibTrans" cxnId="{38456315-0F0B-47D3-BFD7-AD5ED2874159}">
      <dgm:prSet/>
      <dgm:spPr/>
      <dgm:t>
        <a:bodyPr/>
        <a:lstStyle/>
        <a:p>
          <a:endParaRPr lang="ru-RU"/>
        </a:p>
      </dgm:t>
    </dgm:pt>
    <dgm:pt modelId="{9B83476A-B3E5-45F9-BC66-0165294E8542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28792FFB-BB4C-4BCC-8490-852FE9D678D1}" type="sibTrans" cxnId="{C17411F6-3BCD-4D7B-9FC2-9EC70B43BE90}">
      <dgm:prSet/>
      <dgm:spPr/>
      <dgm:t>
        <a:bodyPr/>
        <a:lstStyle/>
        <a:p>
          <a:endParaRPr lang="ru-RU"/>
        </a:p>
      </dgm:t>
    </dgm:pt>
    <dgm:pt modelId="{DF27582C-EC57-46DB-B83E-8EEB6B131A29}" type="parTrans" cxnId="{C17411F6-3BCD-4D7B-9FC2-9EC70B43BE90}">
      <dgm:prSet/>
      <dgm:spPr/>
      <dgm:t>
        <a:bodyPr/>
        <a:lstStyle/>
        <a:p>
          <a:endParaRPr lang="ru-RU"/>
        </a:p>
      </dgm:t>
    </dgm:pt>
    <dgm:pt modelId="{3A7B3A8F-AA77-4444-AC0D-C2B12D6F38C1}" type="pres">
      <dgm:prSet presAssocID="{C0089275-BE5B-4C63-A427-96CB6891C4E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060E0A-866D-4BD5-AAB3-84E9DF9CDEEF}" type="pres">
      <dgm:prSet presAssocID="{EED86875-5C34-4DE1-8404-44E0E9D25F3D}" presName="composite" presStyleCnt="0"/>
      <dgm:spPr/>
    </dgm:pt>
    <dgm:pt modelId="{E5A8FF1E-76CF-44F2-8DBF-6FA9CE840E08}" type="pres">
      <dgm:prSet presAssocID="{EED86875-5C34-4DE1-8404-44E0E9D25F3D}" presName="parentText" presStyleLbl="alignNode1" presStyleIdx="0" presStyleCnt="3" custLinFactNeighborX="0" custLinFactNeighborY="976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831982-6DC6-4055-B673-18D36C07D1D4}" type="pres">
      <dgm:prSet presAssocID="{EED86875-5C34-4DE1-8404-44E0E9D25F3D}" presName="descendantText" presStyleLbl="alignAcc1" presStyleIdx="0" presStyleCnt="3" custScaleY="100000" custLinFactNeighborX="0" custLinFactNeighborY="326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2AD4C4-C183-4F2D-A6D1-1A23EF7C648F}" type="pres">
      <dgm:prSet presAssocID="{4463DFDE-7374-498D-A037-5EF952F89AFB}" presName="sp" presStyleCnt="0"/>
      <dgm:spPr/>
    </dgm:pt>
    <dgm:pt modelId="{2706A5BD-4CF9-4606-B5C0-D57994695174}" type="pres">
      <dgm:prSet presAssocID="{19D8C322-6236-4393-B27D-55105BC52B1A}" presName="composite" presStyleCnt="0"/>
      <dgm:spPr/>
    </dgm:pt>
    <dgm:pt modelId="{85ED339F-0C74-4B00-83A4-7D7CE77CCECF}" type="pres">
      <dgm:prSet presAssocID="{19D8C322-6236-4393-B27D-55105BC52B1A}" presName="parentText" presStyleLbl="alignNode1" presStyleIdx="1" presStyleCnt="3" custScaleY="108048" custLinFactNeighborX="0" custLinFactNeighborY="567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D0AEBC-8D9B-4536-B3A5-BD6D5BFA8E4E}" type="pres">
      <dgm:prSet presAssocID="{19D8C322-6236-4393-B27D-55105BC52B1A}" presName="descendantText" presStyleLbl="alignAcc1" presStyleIdx="1" presStyleCnt="3" custScaleY="108048" custLinFactNeighborX="0" custLinFactNeighborY="228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FCC7A6-995D-4D35-B2D3-28F95AE031A9}" type="pres">
      <dgm:prSet presAssocID="{21A58B8F-34CA-4555-BB24-F6DA5E693398}" presName="sp" presStyleCnt="0"/>
      <dgm:spPr/>
    </dgm:pt>
    <dgm:pt modelId="{ACCFD5F4-FCF2-4029-8DF1-057B3E20044F}" type="pres">
      <dgm:prSet presAssocID="{9B83476A-B3E5-45F9-BC66-0165294E8542}" presName="composite" presStyleCnt="0"/>
      <dgm:spPr/>
    </dgm:pt>
    <dgm:pt modelId="{A074B1D3-CAAD-47E0-ACEB-4FF1E9A9CCF6}" type="pres">
      <dgm:prSet presAssocID="{9B83476A-B3E5-45F9-BC66-0165294E8542}" presName="parentText" presStyleLbl="alignNode1" presStyleIdx="2" presStyleCnt="3" custLinFactNeighborY="932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573650-07DC-4B76-9C22-14CE574C38CD}" type="pres">
      <dgm:prSet presAssocID="{9B83476A-B3E5-45F9-BC66-0165294E8542}" presName="descendantText" presStyleLbl="alignAcc1" presStyleIdx="2" presStyleCnt="3" custLinFactNeighborY="246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B7E9FB-72BE-4464-92FC-4B8270305628}" type="presOf" srcId="{19D8C322-6236-4393-B27D-55105BC52B1A}" destId="{85ED339F-0C74-4B00-83A4-7D7CE77CCECF}" srcOrd="0" destOrd="0" presId="urn:microsoft.com/office/officeart/2005/8/layout/chevron2"/>
    <dgm:cxn modelId="{615BFF46-820A-48E4-A6D2-027F4A91E0A6}" srcId="{C0089275-BE5B-4C63-A427-96CB6891C4E0}" destId="{19D8C322-6236-4393-B27D-55105BC52B1A}" srcOrd="1" destOrd="0" parTransId="{A5FCF4D1-A7A2-44C6-B84F-06015E9C997A}" sibTransId="{21A58B8F-34CA-4555-BB24-F6DA5E693398}"/>
    <dgm:cxn modelId="{34FFD35A-8D98-4359-9A3C-B22FB973B965}" type="presOf" srcId="{4C615BFD-13AF-45C7-A81A-DE18D0D1E113}" destId="{D3D0AEBC-8D9B-4536-B3A5-BD6D5BFA8E4E}" srcOrd="0" destOrd="0" presId="urn:microsoft.com/office/officeart/2005/8/layout/chevron2"/>
    <dgm:cxn modelId="{1717E736-894E-4544-BF57-D2835BA63865}" srcId="{9B83476A-B3E5-45F9-BC66-0165294E8542}" destId="{BF408E61-CBE6-467A-BE00-A7C2330A8CBF}" srcOrd="0" destOrd="0" parTransId="{A7651DF5-D86C-49EE-9B65-4D2CF43B8907}" sibTransId="{61601EBE-18CE-4AB0-A8CF-638A19921158}"/>
    <dgm:cxn modelId="{64D881A8-6A1B-43C6-9671-68DBB3F1B8E5}" srcId="{C0089275-BE5B-4C63-A427-96CB6891C4E0}" destId="{EED86875-5C34-4DE1-8404-44E0E9D25F3D}" srcOrd="0" destOrd="0" parTransId="{CF6A0C55-B938-47DC-B287-6CC88AC551ED}" sibTransId="{4463DFDE-7374-498D-A037-5EF952F89AFB}"/>
    <dgm:cxn modelId="{B55156F3-1471-4406-B0EE-06FA62C88DAB}" type="presOf" srcId="{641B3289-051E-4579-8F4D-D09898B5EFB8}" destId="{C0831982-6DC6-4055-B673-18D36C07D1D4}" srcOrd="0" destOrd="0" presId="urn:microsoft.com/office/officeart/2005/8/layout/chevron2"/>
    <dgm:cxn modelId="{3172EFE1-80C1-46A4-9231-4A13AE24E0FA}" srcId="{EED86875-5C34-4DE1-8404-44E0E9D25F3D}" destId="{641B3289-051E-4579-8F4D-D09898B5EFB8}" srcOrd="0" destOrd="0" parTransId="{5541F59B-C9B6-4AE6-B60A-11D1AB9BBAAF}" sibTransId="{F21519EF-1809-4A3F-8EB7-558E7978DBC8}"/>
    <dgm:cxn modelId="{4ABEE6C0-F8AE-4C87-ADF2-2FECF8C80CAF}" type="presOf" srcId="{EED86875-5C34-4DE1-8404-44E0E9D25F3D}" destId="{E5A8FF1E-76CF-44F2-8DBF-6FA9CE840E08}" srcOrd="0" destOrd="0" presId="urn:microsoft.com/office/officeart/2005/8/layout/chevron2"/>
    <dgm:cxn modelId="{C17411F6-3BCD-4D7B-9FC2-9EC70B43BE90}" srcId="{C0089275-BE5B-4C63-A427-96CB6891C4E0}" destId="{9B83476A-B3E5-45F9-BC66-0165294E8542}" srcOrd="2" destOrd="0" parTransId="{DF27582C-EC57-46DB-B83E-8EEB6B131A29}" sibTransId="{28792FFB-BB4C-4BCC-8490-852FE9D678D1}"/>
    <dgm:cxn modelId="{2DBACD94-FFAE-45BE-89EA-9413A6677842}" type="presOf" srcId="{9B83476A-B3E5-45F9-BC66-0165294E8542}" destId="{A074B1D3-CAAD-47E0-ACEB-4FF1E9A9CCF6}" srcOrd="0" destOrd="0" presId="urn:microsoft.com/office/officeart/2005/8/layout/chevron2"/>
    <dgm:cxn modelId="{71A4019E-B5F9-4BE3-A802-3CC2AC1EE234}" type="presOf" srcId="{BF408E61-CBE6-467A-BE00-A7C2330A8CBF}" destId="{4F573650-07DC-4B76-9C22-14CE574C38CD}" srcOrd="0" destOrd="0" presId="urn:microsoft.com/office/officeart/2005/8/layout/chevron2"/>
    <dgm:cxn modelId="{38456315-0F0B-47D3-BFD7-AD5ED2874159}" srcId="{19D8C322-6236-4393-B27D-55105BC52B1A}" destId="{4C615BFD-13AF-45C7-A81A-DE18D0D1E113}" srcOrd="0" destOrd="0" parTransId="{FC707B48-FB8E-4037-85E6-15B4453CA05E}" sibTransId="{F2C00E54-74F7-4BC4-9E0F-F65C5C5BFA7D}"/>
    <dgm:cxn modelId="{55BDDC10-34E6-4FED-9371-2A038F609360}" type="presOf" srcId="{C0089275-BE5B-4C63-A427-96CB6891C4E0}" destId="{3A7B3A8F-AA77-4444-AC0D-C2B12D6F38C1}" srcOrd="0" destOrd="0" presId="urn:microsoft.com/office/officeart/2005/8/layout/chevron2"/>
    <dgm:cxn modelId="{FD8D07B8-D0EF-446F-9C68-56A33AB7ED52}" type="presParOf" srcId="{3A7B3A8F-AA77-4444-AC0D-C2B12D6F38C1}" destId="{3C060E0A-866D-4BD5-AAB3-84E9DF9CDEEF}" srcOrd="0" destOrd="0" presId="urn:microsoft.com/office/officeart/2005/8/layout/chevron2"/>
    <dgm:cxn modelId="{2FD63EB8-5966-4404-A7AA-2EA83BB8F3D0}" type="presParOf" srcId="{3C060E0A-866D-4BD5-AAB3-84E9DF9CDEEF}" destId="{E5A8FF1E-76CF-44F2-8DBF-6FA9CE840E08}" srcOrd="0" destOrd="0" presId="urn:microsoft.com/office/officeart/2005/8/layout/chevron2"/>
    <dgm:cxn modelId="{9DD8D912-20EC-4DBF-A575-A4D5E0878115}" type="presParOf" srcId="{3C060E0A-866D-4BD5-AAB3-84E9DF9CDEEF}" destId="{C0831982-6DC6-4055-B673-18D36C07D1D4}" srcOrd="1" destOrd="0" presId="urn:microsoft.com/office/officeart/2005/8/layout/chevron2"/>
    <dgm:cxn modelId="{E2CE8394-4F87-4652-80CD-E206928018D1}" type="presParOf" srcId="{3A7B3A8F-AA77-4444-AC0D-C2B12D6F38C1}" destId="{2E2AD4C4-C183-4F2D-A6D1-1A23EF7C648F}" srcOrd="1" destOrd="0" presId="urn:microsoft.com/office/officeart/2005/8/layout/chevron2"/>
    <dgm:cxn modelId="{99375DCC-8166-4483-AFB3-B395B15CFE10}" type="presParOf" srcId="{3A7B3A8F-AA77-4444-AC0D-C2B12D6F38C1}" destId="{2706A5BD-4CF9-4606-B5C0-D57994695174}" srcOrd="2" destOrd="0" presId="urn:microsoft.com/office/officeart/2005/8/layout/chevron2"/>
    <dgm:cxn modelId="{08459A88-92E2-4471-876D-2FC275AAECFF}" type="presParOf" srcId="{2706A5BD-4CF9-4606-B5C0-D57994695174}" destId="{85ED339F-0C74-4B00-83A4-7D7CE77CCECF}" srcOrd="0" destOrd="0" presId="urn:microsoft.com/office/officeart/2005/8/layout/chevron2"/>
    <dgm:cxn modelId="{92C7CEB3-29E9-4F41-BEDA-FDF77068C4AC}" type="presParOf" srcId="{2706A5BD-4CF9-4606-B5C0-D57994695174}" destId="{D3D0AEBC-8D9B-4536-B3A5-BD6D5BFA8E4E}" srcOrd="1" destOrd="0" presId="urn:microsoft.com/office/officeart/2005/8/layout/chevron2"/>
    <dgm:cxn modelId="{9E922253-D808-482B-9BCB-A62AE94D40A0}" type="presParOf" srcId="{3A7B3A8F-AA77-4444-AC0D-C2B12D6F38C1}" destId="{51FCC7A6-995D-4D35-B2D3-28F95AE031A9}" srcOrd="3" destOrd="0" presId="urn:microsoft.com/office/officeart/2005/8/layout/chevron2"/>
    <dgm:cxn modelId="{F1A6B67B-066F-4867-801B-2F59DB933695}" type="presParOf" srcId="{3A7B3A8F-AA77-4444-AC0D-C2B12D6F38C1}" destId="{ACCFD5F4-FCF2-4029-8DF1-057B3E20044F}" srcOrd="4" destOrd="0" presId="urn:microsoft.com/office/officeart/2005/8/layout/chevron2"/>
    <dgm:cxn modelId="{2CF074F3-A014-42FC-BDBA-ED0C94D56430}" type="presParOf" srcId="{ACCFD5F4-FCF2-4029-8DF1-057B3E20044F}" destId="{A074B1D3-CAAD-47E0-ACEB-4FF1E9A9CCF6}" srcOrd="0" destOrd="0" presId="urn:microsoft.com/office/officeart/2005/8/layout/chevron2"/>
    <dgm:cxn modelId="{1448C568-290C-4495-AE8C-B7C18C42F92F}" type="presParOf" srcId="{ACCFD5F4-FCF2-4029-8DF1-057B3E20044F}" destId="{4F573650-07DC-4B76-9C22-14CE574C38C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9466CC-C878-44BD-9550-67CCBCFBF2D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82DF2E-D24C-4B0A-A34B-EC7F5E9CC4E0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ПРОБЛЕМА</a:t>
          </a:r>
        </a:p>
        <a:p>
          <a:r>
            <a:rPr lang="ru-RU" sz="1600" dirty="0" smtClean="0"/>
            <a:t>Ожидание ответа на запрос списка граждан, имеющих право на оформление МСП.</a:t>
          </a:r>
          <a:endParaRPr lang="ru-RU" sz="1600" b="1" dirty="0" smtClean="0">
            <a:solidFill>
              <a:schemeClr val="tx1"/>
            </a:solidFill>
          </a:endParaRPr>
        </a:p>
        <a:p>
          <a:endParaRPr lang="ru-RU" sz="1600" dirty="0"/>
        </a:p>
      </dgm:t>
    </dgm:pt>
    <dgm:pt modelId="{77FE80CB-BC63-4BCD-AB74-DF6C9884BEAE}" type="parTrans" cxnId="{6B2EAAA9-FED5-4D00-BD4A-AD47BAEA78AD}">
      <dgm:prSet/>
      <dgm:spPr/>
      <dgm:t>
        <a:bodyPr/>
        <a:lstStyle/>
        <a:p>
          <a:endParaRPr lang="ru-RU"/>
        </a:p>
      </dgm:t>
    </dgm:pt>
    <dgm:pt modelId="{25ACE917-2AE7-4D81-BBA9-DB2B2038B7B6}" type="sibTrans" cxnId="{6B2EAAA9-FED5-4D00-BD4A-AD47BAEA78AD}">
      <dgm:prSet/>
      <dgm:spPr/>
      <dgm:t>
        <a:bodyPr/>
        <a:lstStyle/>
        <a:p>
          <a:endParaRPr lang="ru-RU"/>
        </a:p>
      </dgm:t>
    </dgm:pt>
    <dgm:pt modelId="{25114876-CCAC-4315-8A46-B0DB0B172209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МЕРОПРИЯТИЕ</a:t>
          </a:r>
        </a:p>
        <a:p>
          <a:r>
            <a:rPr lang="ru-RU" sz="1400" dirty="0" smtClean="0"/>
            <a:t>Еженедельное предоставление данных о семьях, имеющих право на оформление МСП.</a:t>
          </a:r>
          <a:endParaRPr lang="ru-RU" sz="1400" dirty="0"/>
        </a:p>
      </dgm:t>
    </dgm:pt>
    <dgm:pt modelId="{3BFAB854-E2E3-4D1A-9365-B68BD82B0AD8}" type="parTrans" cxnId="{EA41FF28-9CD9-4B2F-8839-8F25A9E09B9F}">
      <dgm:prSet/>
      <dgm:spPr/>
      <dgm:t>
        <a:bodyPr/>
        <a:lstStyle/>
        <a:p>
          <a:endParaRPr lang="ru-RU"/>
        </a:p>
      </dgm:t>
    </dgm:pt>
    <dgm:pt modelId="{69715BBA-DAD4-49B3-ADD9-CCFF0A6CFE9F}" type="sibTrans" cxnId="{EA41FF28-9CD9-4B2F-8839-8F25A9E09B9F}">
      <dgm:prSet/>
      <dgm:spPr/>
      <dgm:t>
        <a:bodyPr/>
        <a:lstStyle/>
        <a:p>
          <a:endParaRPr lang="ru-RU"/>
        </a:p>
      </dgm:t>
    </dgm:pt>
    <dgm:pt modelId="{1B2109F6-4E8D-404D-834B-15E937B91078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ОТВЕТСТВЕННЫЙ</a:t>
          </a:r>
        </a:p>
        <a:p>
          <a:r>
            <a:rPr lang="ru-RU" dirty="0" smtClean="0"/>
            <a:t>Заведующий отделением З.С. Кобзева</a:t>
          </a:r>
          <a:endParaRPr lang="ru-RU" dirty="0"/>
        </a:p>
      </dgm:t>
    </dgm:pt>
    <dgm:pt modelId="{1FA77C59-B78E-4CCF-9B77-6F654305DF39}" type="parTrans" cxnId="{0BE0D0CD-AC19-43DE-B2D2-C20FC54DC3E8}">
      <dgm:prSet/>
      <dgm:spPr/>
      <dgm:t>
        <a:bodyPr/>
        <a:lstStyle/>
        <a:p>
          <a:endParaRPr lang="ru-RU"/>
        </a:p>
      </dgm:t>
    </dgm:pt>
    <dgm:pt modelId="{A272E186-06A3-471F-B2A1-36EB17CE523F}" type="sibTrans" cxnId="{0BE0D0CD-AC19-43DE-B2D2-C20FC54DC3E8}">
      <dgm:prSet/>
      <dgm:spPr/>
      <dgm:t>
        <a:bodyPr/>
        <a:lstStyle/>
        <a:p>
          <a:endParaRPr lang="ru-RU"/>
        </a:p>
      </dgm:t>
    </dgm:pt>
    <dgm:pt modelId="{2CC2BD33-5CA8-44E1-ABA5-D04F6CC82DED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ПРИЧИНА</a:t>
          </a:r>
        </a:p>
        <a:p>
          <a:r>
            <a:rPr lang="ru-RU" sz="1600" dirty="0" smtClean="0"/>
            <a:t>Подготовка списка граждан, имеющих право на МСП, осуществляется специалистами КСЗН. Семьи, обратившиеся за МСП, заносятся в общую базу. Существуют отдельные категории семей, кто имеет право на оформление МСП в  виде АДПИ и СУГА. </a:t>
          </a:r>
          <a:endParaRPr lang="ru-RU" sz="1600" dirty="0"/>
        </a:p>
      </dgm:t>
    </dgm:pt>
    <dgm:pt modelId="{B6D0F8B4-A9C2-4F61-A648-682345721884}" type="parTrans" cxnId="{634BB8FF-D97A-4549-8E9D-E20453B35FD2}">
      <dgm:prSet/>
      <dgm:spPr/>
      <dgm:t>
        <a:bodyPr/>
        <a:lstStyle/>
        <a:p>
          <a:endParaRPr lang="ru-RU"/>
        </a:p>
      </dgm:t>
    </dgm:pt>
    <dgm:pt modelId="{5E5FCF35-DA32-4476-BAF3-06DED1151CD4}" type="sibTrans" cxnId="{634BB8FF-D97A-4549-8E9D-E20453B35FD2}">
      <dgm:prSet/>
      <dgm:spPr/>
      <dgm:t>
        <a:bodyPr/>
        <a:lstStyle/>
        <a:p>
          <a:endParaRPr lang="ru-RU"/>
        </a:p>
      </dgm:t>
    </dgm:pt>
    <dgm:pt modelId="{705D6DAA-8DE1-4DBD-A966-EAD6A8DD95BE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СРОК</a:t>
          </a:r>
        </a:p>
        <a:p>
          <a:r>
            <a:rPr lang="ru-RU" b="1" dirty="0" smtClean="0">
              <a:solidFill>
                <a:schemeClr val="tx1"/>
              </a:solidFill>
            </a:rPr>
            <a:t>выполнения</a:t>
          </a:r>
        </a:p>
        <a:p>
          <a:r>
            <a:rPr lang="ru-RU" dirty="0" smtClean="0"/>
            <a:t>С 27 ноября по 10 декабря 2023 года</a:t>
          </a:r>
          <a:endParaRPr lang="ru-RU" dirty="0"/>
        </a:p>
      </dgm:t>
    </dgm:pt>
    <dgm:pt modelId="{E96267BB-15E5-46C4-B9E3-E670A2EAF56F}" type="parTrans" cxnId="{D897A9DA-B8BF-47E4-A383-7E669D003566}">
      <dgm:prSet/>
      <dgm:spPr/>
      <dgm:t>
        <a:bodyPr/>
        <a:lstStyle/>
        <a:p>
          <a:endParaRPr lang="ru-RU"/>
        </a:p>
      </dgm:t>
    </dgm:pt>
    <dgm:pt modelId="{6200F94F-479A-4544-901D-6FC1FFB5D821}" type="sibTrans" cxnId="{D897A9DA-B8BF-47E4-A383-7E669D003566}">
      <dgm:prSet/>
      <dgm:spPr/>
      <dgm:t>
        <a:bodyPr/>
        <a:lstStyle/>
        <a:p>
          <a:endParaRPr lang="ru-RU"/>
        </a:p>
      </dgm:t>
    </dgm:pt>
    <dgm:pt modelId="{7B1E11E4-E8FB-431F-ADEE-AC336FD0447C}" type="pres">
      <dgm:prSet presAssocID="{5A9466CC-C878-44BD-9550-67CCBCFBF2D5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6FE31D-12C6-4F26-9BB7-F5F9C3AFB1A2}" type="pres">
      <dgm:prSet presAssocID="{5A9466CC-C878-44BD-9550-67CCBCFBF2D5}" presName="arrow" presStyleLbl="bgShp" presStyleIdx="0" presStyleCnt="1"/>
      <dgm:spPr/>
    </dgm:pt>
    <dgm:pt modelId="{676BA082-84E2-4175-97B2-5BC63B82D309}" type="pres">
      <dgm:prSet presAssocID="{5A9466CC-C878-44BD-9550-67CCBCFBF2D5}" presName="linearProcess" presStyleCnt="0"/>
      <dgm:spPr/>
    </dgm:pt>
    <dgm:pt modelId="{87B56310-0E53-4DC0-961D-CD110946D5EC}" type="pres">
      <dgm:prSet presAssocID="{8382DF2E-D24C-4B0A-A34B-EC7F5E9CC4E0}" presName="textNode" presStyleLbl="node1" presStyleIdx="0" presStyleCnt="5" custScaleY="245406" custLinFactNeighborX="-4574" custLinFactNeighborY="19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71225B-7EEF-4B36-B7DE-3147A5C9D89B}" type="pres">
      <dgm:prSet presAssocID="{25ACE917-2AE7-4D81-BBA9-DB2B2038B7B6}" presName="sibTrans" presStyleCnt="0"/>
      <dgm:spPr/>
    </dgm:pt>
    <dgm:pt modelId="{C1D4263F-91D6-45A1-A1C8-51AF663D4CFA}" type="pres">
      <dgm:prSet presAssocID="{2CC2BD33-5CA8-44E1-ABA5-D04F6CC82DED}" presName="textNode" presStyleLbl="node1" presStyleIdx="1" presStyleCnt="5" custScaleY="1826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2CE964-F094-4362-B09D-74FBADE2DA59}" type="pres">
      <dgm:prSet presAssocID="{5E5FCF35-DA32-4476-BAF3-06DED1151CD4}" presName="sibTrans" presStyleCnt="0"/>
      <dgm:spPr/>
    </dgm:pt>
    <dgm:pt modelId="{2B1CDB69-B1B7-4E95-819B-3C1CFA660E9E}" type="pres">
      <dgm:prSet presAssocID="{25114876-CCAC-4315-8A46-B0DB0B172209}" presName="textNode" presStyleLbl="node1" presStyleIdx="2" presStyleCnt="5" custScaleY="1757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25514F-5BFD-4293-AF65-B0FF1F0EB5F5}" type="pres">
      <dgm:prSet presAssocID="{69715BBA-DAD4-49B3-ADD9-CCFF0A6CFE9F}" presName="sibTrans" presStyleCnt="0"/>
      <dgm:spPr/>
    </dgm:pt>
    <dgm:pt modelId="{2F0254DF-8F1A-41BE-95A9-C6101B3CA044}" type="pres">
      <dgm:prSet presAssocID="{705D6DAA-8DE1-4DBD-A966-EAD6A8DD95BE}" presName="textNode" presStyleLbl="node1" presStyleIdx="3" presStyleCnt="5" custScaleY="155191" custLinFactX="-116" custLinFactNeighborX="-100000" custLinFactNeighborY="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BC7041-92D0-4605-8CB8-063BDB28DBFC}" type="pres">
      <dgm:prSet presAssocID="{6200F94F-479A-4544-901D-6FC1FFB5D821}" presName="sibTrans" presStyleCnt="0"/>
      <dgm:spPr/>
    </dgm:pt>
    <dgm:pt modelId="{AB900C22-B41B-4D77-AE83-9C8064E7BF50}" type="pres">
      <dgm:prSet presAssocID="{1B2109F6-4E8D-404D-834B-15E937B91078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97A9DA-B8BF-47E4-A383-7E669D003566}" srcId="{5A9466CC-C878-44BD-9550-67CCBCFBF2D5}" destId="{705D6DAA-8DE1-4DBD-A966-EAD6A8DD95BE}" srcOrd="3" destOrd="0" parTransId="{E96267BB-15E5-46C4-B9E3-E670A2EAF56F}" sibTransId="{6200F94F-479A-4544-901D-6FC1FFB5D821}"/>
    <dgm:cxn modelId="{B20363C4-E75C-4759-A1D9-5692191CDFC1}" type="presOf" srcId="{705D6DAA-8DE1-4DBD-A966-EAD6A8DD95BE}" destId="{2F0254DF-8F1A-41BE-95A9-C6101B3CA044}" srcOrd="0" destOrd="0" presId="urn:microsoft.com/office/officeart/2005/8/layout/hProcess9"/>
    <dgm:cxn modelId="{6B2EAAA9-FED5-4D00-BD4A-AD47BAEA78AD}" srcId="{5A9466CC-C878-44BD-9550-67CCBCFBF2D5}" destId="{8382DF2E-D24C-4B0A-A34B-EC7F5E9CC4E0}" srcOrd="0" destOrd="0" parTransId="{77FE80CB-BC63-4BCD-AB74-DF6C9884BEAE}" sibTransId="{25ACE917-2AE7-4D81-BBA9-DB2B2038B7B6}"/>
    <dgm:cxn modelId="{87B699F8-C3A7-48F2-AEE8-867367D1EB57}" type="presOf" srcId="{5A9466CC-C878-44BD-9550-67CCBCFBF2D5}" destId="{7B1E11E4-E8FB-431F-ADEE-AC336FD0447C}" srcOrd="0" destOrd="0" presId="urn:microsoft.com/office/officeart/2005/8/layout/hProcess9"/>
    <dgm:cxn modelId="{3D9C1894-B6D2-458D-85DD-8AE9DF3A03ED}" type="presOf" srcId="{25114876-CCAC-4315-8A46-B0DB0B172209}" destId="{2B1CDB69-B1B7-4E95-819B-3C1CFA660E9E}" srcOrd="0" destOrd="0" presId="urn:microsoft.com/office/officeart/2005/8/layout/hProcess9"/>
    <dgm:cxn modelId="{EA41FF28-9CD9-4B2F-8839-8F25A9E09B9F}" srcId="{5A9466CC-C878-44BD-9550-67CCBCFBF2D5}" destId="{25114876-CCAC-4315-8A46-B0DB0B172209}" srcOrd="2" destOrd="0" parTransId="{3BFAB854-E2E3-4D1A-9365-B68BD82B0AD8}" sibTransId="{69715BBA-DAD4-49B3-ADD9-CCFF0A6CFE9F}"/>
    <dgm:cxn modelId="{9839A96C-2812-4F6C-A690-B4381664EC95}" type="presOf" srcId="{2CC2BD33-5CA8-44E1-ABA5-D04F6CC82DED}" destId="{C1D4263F-91D6-45A1-A1C8-51AF663D4CFA}" srcOrd="0" destOrd="0" presId="urn:microsoft.com/office/officeart/2005/8/layout/hProcess9"/>
    <dgm:cxn modelId="{650CA382-E52F-492F-9A40-23714530AC56}" type="presOf" srcId="{8382DF2E-D24C-4B0A-A34B-EC7F5E9CC4E0}" destId="{87B56310-0E53-4DC0-961D-CD110946D5EC}" srcOrd="0" destOrd="0" presId="urn:microsoft.com/office/officeart/2005/8/layout/hProcess9"/>
    <dgm:cxn modelId="{E4E1FBD9-1946-49E6-8C7A-139ECA0D84A6}" type="presOf" srcId="{1B2109F6-4E8D-404D-834B-15E937B91078}" destId="{AB900C22-B41B-4D77-AE83-9C8064E7BF50}" srcOrd="0" destOrd="0" presId="urn:microsoft.com/office/officeart/2005/8/layout/hProcess9"/>
    <dgm:cxn modelId="{0BE0D0CD-AC19-43DE-B2D2-C20FC54DC3E8}" srcId="{5A9466CC-C878-44BD-9550-67CCBCFBF2D5}" destId="{1B2109F6-4E8D-404D-834B-15E937B91078}" srcOrd="4" destOrd="0" parTransId="{1FA77C59-B78E-4CCF-9B77-6F654305DF39}" sibTransId="{A272E186-06A3-471F-B2A1-36EB17CE523F}"/>
    <dgm:cxn modelId="{634BB8FF-D97A-4549-8E9D-E20453B35FD2}" srcId="{5A9466CC-C878-44BD-9550-67CCBCFBF2D5}" destId="{2CC2BD33-5CA8-44E1-ABA5-D04F6CC82DED}" srcOrd="1" destOrd="0" parTransId="{B6D0F8B4-A9C2-4F61-A648-682345721884}" sibTransId="{5E5FCF35-DA32-4476-BAF3-06DED1151CD4}"/>
    <dgm:cxn modelId="{A03BF470-0ABD-4A52-8647-85ACBE8579B2}" type="presParOf" srcId="{7B1E11E4-E8FB-431F-ADEE-AC336FD0447C}" destId="{816FE31D-12C6-4F26-9BB7-F5F9C3AFB1A2}" srcOrd="0" destOrd="0" presId="urn:microsoft.com/office/officeart/2005/8/layout/hProcess9"/>
    <dgm:cxn modelId="{7C2DD658-98E8-4F55-B383-3E1C256328D9}" type="presParOf" srcId="{7B1E11E4-E8FB-431F-ADEE-AC336FD0447C}" destId="{676BA082-84E2-4175-97B2-5BC63B82D309}" srcOrd="1" destOrd="0" presId="urn:microsoft.com/office/officeart/2005/8/layout/hProcess9"/>
    <dgm:cxn modelId="{3603EF29-2F94-4BD8-9D05-B3D705D07CD5}" type="presParOf" srcId="{676BA082-84E2-4175-97B2-5BC63B82D309}" destId="{87B56310-0E53-4DC0-961D-CD110946D5EC}" srcOrd="0" destOrd="0" presId="urn:microsoft.com/office/officeart/2005/8/layout/hProcess9"/>
    <dgm:cxn modelId="{C586E573-0D0F-4F8E-AF98-C5880CACF5AC}" type="presParOf" srcId="{676BA082-84E2-4175-97B2-5BC63B82D309}" destId="{EC71225B-7EEF-4B36-B7DE-3147A5C9D89B}" srcOrd="1" destOrd="0" presId="urn:microsoft.com/office/officeart/2005/8/layout/hProcess9"/>
    <dgm:cxn modelId="{85318F8A-4FBC-458A-97D2-4D235F03B523}" type="presParOf" srcId="{676BA082-84E2-4175-97B2-5BC63B82D309}" destId="{C1D4263F-91D6-45A1-A1C8-51AF663D4CFA}" srcOrd="2" destOrd="0" presId="urn:microsoft.com/office/officeart/2005/8/layout/hProcess9"/>
    <dgm:cxn modelId="{7C8D0884-18FF-4D17-892E-E487887DF5BC}" type="presParOf" srcId="{676BA082-84E2-4175-97B2-5BC63B82D309}" destId="{A52CE964-F094-4362-B09D-74FBADE2DA59}" srcOrd="3" destOrd="0" presId="urn:microsoft.com/office/officeart/2005/8/layout/hProcess9"/>
    <dgm:cxn modelId="{599DA5EB-FAA9-4DDD-8182-AB7553280535}" type="presParOf" srcId="{676BA082-84E2-4175-97B2-5BC63B82D309}" destId="{2B1CDB69-B1B7-4E95-819B-3C1CFA660E9E}" srcOrd="4" destOrd="0" presId="urn:microsoft.com/office/officeart/2005/8/layout/hProcess9"/>
    <dgm:cxn modelId="{C7ABB2A7-9FD4-45D1-AFF5-284237B3C635}" type="presParOf" srcId="{676BA082-84E2-4175-97B2-5BC63B82D309}" destId="{C825514F-5BFD-4293-AF65-B0FF1F0EB5F5}" srcOrd="5" destOrd="0" presId="urn:microsoft.com/office/officeart/2005/8/layout/hProcess9"/>
    <dgm:cxn modelId="{722E83EA-CAA6-4EC5-9E1C-3970BCCC5DEE}" type="presParOf" srcId="{676BA082-84E2-4175-97B2-5BC63B82D309}" destId="{2F0254DF-8F1A-41BE-95A9-C6101B3CA044}" srcOrd="6" destOrd="0" presId="urn:microsoft.com/office/officeart/2005/8/layout/hProcess9"/>
    <dgm:cxn modelId="{8AAEC899-F153-4496-8F5B-CA5C3D993190}" type="presParOf" srcId="{676BA082-84E2-4175-97B2-5BC63B82D309}" destId="{A4BC7041-92D0-4605-8CB8-063BDB28DBFC}" srcOrd="7" destOrd="0" presId="urn:microsoft.com/office/officeart/2005/8/layout/hProcess9"/>
    <dgm:cxn modelId="{394635BD-B6D2-4E93-8831-5998B3F75D41}" type="presParOf" srcId="{676BA082-84E2-4175-97B2-5BC63B82D309}" destId="{AB900C22-B41B-4D77-AE83-9C8064E7BF50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9466CC-C878-44BD-9550-67CCBCFBF2D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82DF2E-D24C-4B0A-A34B-EC7F5E9CC4E0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ПРОБЛЕМА</a:t>
          </a:r>
        </a:p>
        <a:p>
          <a:r>
            <a:rPr lang="ru-RU" sz="1800" dirty="0" smtClean="0"/>
            <a:t>Невозможность связи с гражданином по причине отсутствия номера телефона, чужой номер, абонент недоступен, не ответил.</a:t>
          </a:r>
          <a:endParaRPr lang="ru-RU" sz="1800" b="1" dirty="0" smtClean="0">
            <a:solidFill>
              <a:schemeClr val="tx1"/>
            </a:solidFill>
          </a:endParaRPr>
        </a:p>
      </dgm:t>
    </dgm:pt>
    <dgm:pt modelId="{77FE80CB-BC63-4BCD-AB74-DF6C9884BEAE}" type="parTrans" cxnId="{6B2EAAA9-FED5-4D00-BD4A-AD47BAEA78AD}">
      <dgm:prSet/>
      <dgm:spPr/>
      <dgm:t>
        <a:bodyPr/>
        <a:lstStyle/>
        <a:p>
          <a:endParaRPr lang="ru-RU"/>
        </a:p>
      </dgm:t>
    </dgm:pt>
    <dgm:pt modelId="{25ACE917-2AE7-4D81-BBA9-DB2B2038B7B6}" type="sibTrans" cxnId="{6B2EAAA9-FED5-4D00-BD4A-AD47BAEA78AD}">
      <dgm:prSet/>
      <dgm:spPr/>
      <dgm:t>
        <a:bodyPr/>
        <a:lstStyle/>
        <a:p>
          <a:endParaRPr lang="ru-RU"/>
        </a:p>
      </dgm:t>
    </dgm:pt>
    <dgm:pt modelId="{25114876-CCAC-4315-8A46-B0DB0B172209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МЕРОПРИЯТИЕ</a:t>
          </a:r>
        </a:p>
        <a:p>
          <a:r>
            <a:rPr lang="ru-RU" sz="1400" b="1" dirty="0" smtClean="0">
              <a:solidFill>
                <a:schemeClr val="bg1"/>
              </a:solidFill>
            </a:rPr>
            <a:t>Разработка памятки, содержащей информацию о МСП. Распространение памятки:</a:t>
          </a:r>
        </a:p>
        <a:p>
          <a:r>
            <a:rPr lang="ru-RU" sz="1400" b="1" dirty="0" smtClean="0">
              <a:solidFill>
                <a:schemeClr val="bg1"/>
              </a:solidFill>
            </a:rPr>
            <a:t>-через социальные сети, официальные сайты учреждений социальной защиты;</a:t>
          </a:r>
        </a:p>
        <a:p>
          <a:r>
            <a:rPr lang="ru-RU" sz="1400" b="1" dirty="0" smtClean="0">
              <a:solidFill>
                <a:schemeClr val="bg1"/>
              </a:solidFill>
            </a:rPr>
            <a:t>-посредством мессенджеров;</a:t>
          </a:r>
        </a:p>
        <a:p>
          <a:r>
            <a:rPr lang="ru-RU" sz="1400" b="1" dirty="0" smtClean="0">
              <a:solidFill>
                <a:schemeClr val="bg1"/>
              </a:solidFill>
            </a:rPr>
            <a:t>-вручение при постановке на учет в КСЗН;</a:t>
          </a:r>
        </a:p>
        <a:p>
          <a:r>
            <a:rPr lang="ru-RU" sz="1400" b="1" dirty="0" smtClean="0">
              <a:solidFill>
                <a:schemeClr val="bg1"/>
              </a:solidFill>
            </a:rPr>
            <a:t>-вручение при посещении семей.</a:t>
          </a:r>
        </a:p>
        <a:p>
          <a:endParaRPr lang="ru-RU" sz="1400" b="1" dirty="0" smtClean="0">
            <a:solidFill>
              <a:schemeClr val="bg1"/>
            </a:solidFill>
          </a:endParaRPr>
        </a:p>
      </dgm:t>
    </dgm:pt>
    <dgm:pt modelId="{3BFAB854-E2E3-4D1A-9365-B68BD82B0AD8}" type="parTrans" cxnId="{EA41FF28-9CD9-4B2F-8839-8F25A9E09B9F}">
      <dgm:prSet/>
      <dgm:spPr/>
      <dgm:t>
        <a:bodyPr/>
        <a:lstStyle/>
        <a:p>
          <a:endParaRPr lang="ru-RU"/>
        </a:p>
      </dgm:t>
    </dgm:pt>
    <dgm:pt modelId="{69715BBA-DAD4-49B3-ADD9-CCFF0A6CFE9F}" type="sibTrans" cxnId="{EA41FF28-9CD9-4B2F-8839-8F25A9E09B9F}">
      <dgm:prSet/>
      <dgm:spPr/>
      <dgm:t>
        <a:bodyPr/>
        <a:lstStyle/>
        <a:p>
          <a:endParaRPr lang="ru-RU"/>
        </a:p>
      </dgm:t>
    </dgm:pt>
    <dgm:pt modelId="{1B2109F6-4E8D-404D-834B-15E937B91078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ОТВЕТСТВЕННЫЙ</a:t>
          </a:r>
        </a:p>
        <a:p>
          <a:r>
            <a:rPr lang="ru-RU" dirty="0" smtClean="0"/>
            <a:t>Заведующий отделением З.С. Кобзева</a:t>
          </a:r>
          <a:endParaRPr lang="ru-RU" dirty="0"/>
        </a:p>
      </dgm:t>
    </dgm:pt>
    <dgm:pt modelId="{1FA77C59-B78E-4CCF-9B77-6F654305DF39}" type="parTrans" cxnId="{0BE0D0CD-AC19-43DE-B2D2-C20FC54DC3E8}">
      <dgm:prSet/>
      <dgm:spPr/>
      <dgm:t>
        <a:bodyPr/>
        <a:lstStyle/>
        <a:p>
          <a:endParaRPr lang="ru-RU"/>
        </a:p>
      </dgm:t>
    </dgm:pt>
    <dgm:pt modelId="{A272E186-06A3-471F-B2A1-36EB17CE523F}" type="sibTrans" cxnId="{0BE0D0CD-AC19-43DE-B2D2-C20FC54DC3E8}">
      <dgm:prSet/>
      <dgm:spPr/>
      <dgm:t>
        <a:bodyPr/>
        <a:lstStyle/>
        <a:p>
          <a:endParaRPr lang="ru-RU"/>
        </a:p>
      </dgm:t>
    </dgm:pt>
    <dgm:pt modelId="{2CC2BD33-5CA8-44E1-ABA5-D04F6CC82DED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ПРИЧИНА</a:t>
          </a:r>
        </a:p>
        <a:p>
          <a:r>
            <a:rPr lang="ru-RU" sz="1600" dirty="0" smtClean="0"/>
            <a:t>Отсутствие в базе данных актуального номера телефона, смена гражданином номера, временно номер не доступен, не желанием отвечать на звонок с незнакомого номера. </a:t>
          </a:r>
          <a:endParaRPr lang="ru-RU" sz="1600" dirty="0"/>
        </a:p>
      </dgm:t>
    </dgm:pt>
    <dgm:pt modelId="{B6D0F8B4-A9C2-4F61-A648-682345721884}" type="parTrans" cxnId="{634BB8FF-D97A-4549-8E9D-E20453B35FD2}">
      <dgm:prSet/>
      <dgm:spPr/>
      <dgm:t>
        <a:bodyPr/>
        <a:lstStyle/>
        <a:p>
          <a:endParaRPr lang="ru-RU"/>
        </a:p>
      </dgm:t>
    </dgm:pt>
    <dgm:pt modelId="{5E5FCF35-DA32-4476-BAF3-06DED1151CD4}" type="sibTrans" cxnId="{634BB8FF-D97A-4549-8E9D-E20453B35FD2}">
      <dgm:prSet/>
      <dgm:spPr/>
      <dgm:t>
        <a:bodyPr/>
        <a:lstStyle/>
        <a:p>
          <a:endParaRPr lang="ru-RU"/>
        </a:p>
      </dgm:t>
    </dgm:pt>
    <dgm:pt modelId="{705D6DAA-8DE1-4DBD-A966-EAD6A8DD95BE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СРОК</a:t>
          </a:r>
        </a:p>
        <a:p>
          <a:r>
            <a:rPr lang="ru-RU" b="1" dirty="0" smtClean="0">
              <a:solidFill>
                <a:schemeClr val="tx1"/>
              </a:solidFill>
            </a:rPr>
            <a:t>выполнения</a:t>
          </a:r>
        </a:p>
        <a:p>
          <a:r>
            <a:rPr lang="ru-RU" dirty="0" smtClean="0"/>
            <a:t>С 27 ноября по 10 декабря 2023 года</a:t>
          </a:r>
          <a:endParaRPr lang="ru-RU" dirty="0"/>
        </a:p>
      </dgm:t>
    </dgm:pt>
    <dgm:pt modelId="{E96267BB-15E5-46C4-B9E3-E670A2EAF56F}" type="parTrans" cxnId="{D897A9DA-B8BF-47E4-A383-7E669D003566}">
      <dgm:prSet/>
      <dgm:spPr/>
      <dgm:t>
        <a:bodyPr/>
        <a:lstStyle/>
        <a:p>
          <a:endParaRPr lang="ru-RU"/>
        </a:p>
      </dgm:t>
    </dgm:pt>
    <dgm:pt modelId="{6200F94F-479A-4544-901D-6FC1FFB5D821}" type="sibTrans" cxnId="{D897A9DA-B8BF-47E4-A383-7E669D003566}">
      <dgm:prSet/>
      <dgm:spPr/>
      <dgm:t>
        <a:bodyPr/>
        <a:lstStyle/>
        <a:p>
          <a:endParaRPr lang="ru-RU"/>
        </a:p>
      </dgm:t>
    </dgm:pt>
    <dgm:pt modelId="{7B1E11E4-E8FB-431F-ADEE-AC336FD0447C}" type="pres">
      <dgm:prSet presAssocID="{5A9466CC-C878-44BD-9550-67CCBCFBF2D5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6FE31D-12C6-4F26-9BB7-F5F9C3AFB1A2}" type="pres">
      <dgm:prSet presAssocID="{5A9466CC-C878-44BD-9550-67CCBCFBF2D5}" presName="arrow" presStyleLbl="bgShp" presStyleIdx="0" presStyleCnt="1"/>
      <dgm:spPr/>
    </dgm:pt>
    <dgm:pt modelId="{676BA082-84E2-4175-97B2-5BC63B82D309}" type="pres">
      <dgm:prSet presAssocID="{5A9466CC-C878-44BD-9550-67CCBCFBF2D5}" presName="linearProcess" presStyleCnt="0"/>
      <dgm:spPr/>
    </dgm:pt>
    <dgm:pt modelId="{87B56310-0E53-4DC0-961D-CD110946D5EC}" type="pres">
      <dgm:prSet presAssocID="{8382DF2E-D24C-4B0A-A34B-EC7F5E9CC4E0}" presName="textNode" presStyleLbl="node1" presStyleIdx="0" presStyleCnt="5" custScaleY="245406" custLinFactNeighborX="-4574" custLinFactNeighborY="-22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71225B-7EEF-4B36-B7DE-3147A5C9D89B}" type="pres">
      <dgm:prSet presAssocID="{25ACE917-2AE7-4D81-BBA9-DB2B2038B7B6}" presName="sibTrans" presStyleCnt="0"/>
      <dgm:spPr/>
    </dgm:pt>
    <dgm:pt modelId="{C1D4263F-91D6-45A1-A1C8-51AF663D4CFA}" type="pres">
      <dgm:prSet presAssocID="{2CC2BD33-5CA8-44E1-ABA5-D04F6CC82DED}" presName="textNode" presStyleLbl="node1" presStyleIdx="1" presStyleCnt="5" custScaleY="2288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2CE964-F094-4362-B09D-74FBADE2DA59}" type="pres">
      <dgm:prSet presAssocID="{5E5FCF35-DA32-4476-BAF3-06DED1151CD4}" presName="sibTrans" presStyleCnt="0"/>
      <dgm:spPr/>
    </dgm:pt>
    <dgm:pt modelId="{2B1CDB69-B1B7-4E95-819B-3C1CFA660E9E}" type="pres">
      <dgm:prSet presAssocID="{25114876-CCAC-4315-8A46-B0DB0B172209}" presName="textNode" presStyleLbl="node1" presStyleIdx="2" presStyleCnt="5" custScaleY="1987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25514F-5BFD-4293-AF65-B0FF1F0EB5F5}" type="pres">
      <dgm:prSet presAssocID="{69715BBA-DAD4-49B3-ADD9-CCFF0A6CFE9F}" presName="sibTrans" presStyleCnt="0"/>
      <dgm:spPr/>
    </dgm:pt>
    <dgm:pt modelId="{2F0254DF-8F1A-41BE-95A9-C6101B3CA044}" type="pres">
      <dgm:prSet presAssocID="{705D6DAA-8DE1-4DBD-A966-EAD6A8DD95BE}" presName="textNode" presStyleLbl="node1" presStyleIdx="3" presStyleCnt="5" custScaleY="155191" custLinFactNeighborX="0" custLinFactNeighborY="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BC7041-92D0-4605-8CB8-063BDB28DBFC}" type="pres">
      <dgm:prSet presAssocID="{6200F94F-479A-4544-901D-6FC1FFB5D821}" presName="sibTrans" presStyleCnt="0"/>
      <dgm:spPr/>
    </dgm:pt>
    <dgm:pt modelId="{AB900C22-B41B-4D77-AE83-9C8064E7BF50}" type="pres">
      <dgm:prSet presAssocID="{1B2109F6-4E8D-404D-834B-15E937B91078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5A6439-CA59-4ED8-940F-B75B25B0EE30}" type="presOf" srcId="{8382DF2E-D24C-4B0A-A34B-EC7F5E9CC4E0}" destId="{87B56310-0E53-4DC0-961D-CD110946D5EC}" srcOrd="0" destOrd="0" presId="urn:microsoft.com/office/officeart/2005/8/layout/hProcess9"/>
    <dgm:cxn modelId="{66709F2B-103E-4DB7-B21E-FA6AF1CDABF6}" type="presOf" srcId="{705D6DAA-8DE1-4DBD-A966-EAD6A8DD95BE}" destId="{2F0254DF-8F1A-41BE-95A9-C6101B3CA044}" srcOrd="0" destOrd="0" presId="urn:microsoft.com/office/officeart/2005/8/layout/hProcess9"/>
    <dgm:cxn modelId="{D897A9DA-B8BF-47E4-A383-7E669D003566}" srcId="{5A9466CC-C878-44BD-9550-67CCBCFBF2D5}" destId="{705D6DAA-8DE1-4DBD-A966-EAD6A8DD95BE}" srcOrd="3" destOrd="0" parTransId="{E96267BB-15E5-46C4-B9E3-E670A2EAF56F}" sibTransId="{6200F94F-479A-4544-901D-6FC1FFB5D821}"/>
    <dgm:cxn modelId="{3399EE49-A159-452D-B2E9-973A13F93991}" type="presOf" srcId="{25114876-CCAC-4315-8A46-B0DB0B172209}" destId="{2B1CDB69-B1B7-4E95-819B-3C1CFA660E9E}" srcOrd="0" destOrd="0" presId="urn:microsoft.com/office/officeart/2005/8/layout/hProcess9"/>
    <dgm:cxn modelId="{6B2EAAA9-FED5-4D00-BD4A-AD47BAEA78AD}" srcId="{5A9466CC-C878-44BD-9550-67CCBCFBF2D5}" destId="{8382DF2E-D24C-4B0A-A34B-EC7F5E9CC4E0}" srcOrd="0" destOrd="0" parTransId="{77FE80CB-BC63-4BCD-AB74-DF6C9884BEAE}" sibTransId="{25ACE917-2AE7-4D81-BBA9-DB2B2038B7B6}"/>
    <dgm:cxn modelId="{1A2742F7-9A8A-4653-AD7D-FAA73AB4C410}" type="presOf" srcId="{1B2109F6-4E8D-404D-834B-15E937B91078}" destId="{AB900C22-B41B-4D77-AE83-9C8064E7BF50}" srcOrd="0" destOrd="0" presId="urn:microsoft.com/office/officeart/2005/8/layout/hProcess9"/>
    <dgm:cxn modelId="{EA41FF28-9CD9-4B2F-8839-8F25A9E09B9F}" srcId="{5A9466CC-C878-44BD-9550-67CCBCFBF2D5}" destId="{25114876-CCAC-4315-8A46-B0DB0B172209}" srcOrd="2" destOrd="0" parTransId="{3BFAB854-E2E3-4D1A-9365-B68BD82B0AD8}" sibTransId="{69715BBA-DAD4-49B3-ADD9-CCFF0A6CFE9F}"/>
    <dgm:cxn modelId="{0BE0D0CD-AC19-43DE-B2D2-C20FC54DC3E8}" srcId="{5A9466CC-C878-44BD-9550-67CCBCFBF2D5}" destId="{1B2109F6-4E8D-404D-834B-15E937B91078}" srcOrd="4" destOrd="0" parTransId="{1FA77C59-B78E-4CCF-9B77-6F654305DF39}" sibTransId="{A272E186-06A3-471F-B2A1-36EB17CE523F}"/>
    <dgm:cxn modelId="{F82E58D1-2EEF-4473-896A-05472DF513DD}" type="presOf" srcId="{2CC2BD33-5CA8-44E1-ABA5-D04F6CC82DED}" destId="{C1D4263F-91D6-45A1-A1C8-51AF663D4CFA}" srcOrd="0" destOrd="0" presId="urn:microsoft.com/office/officeart/2005/8/layout/hProcess9"/>
    <dgm:cxn modelId="{634BB8FF-D97A-4549-8E9D-E20453B35FD2}" srcId="{5A9466CC-C878-44BD-9550-67CCBCFBF2D5}" destId="{2CC2BD33-5CA8-44E1-ABA5-D04F6CC82DED}" srcOrd="1" destOrd="0" parTransId="{B6D0F8B4-A9C2-4F61-A648-682345721884}" sibTransId="{5E5FCF35-DA32-4476-BAF3-06DED1151CD4}"/>
    <dgm:cxn modelId="{96D071F7-C6D8-4100-96BA-F4F5B8F071D8}" type="presOf" srcId="{5A9466CC-C878-44BD-9550-67CCBCFBF2D5}" destId="{7B1E11E4-E8FB-431F-ADEE-AC336FD0447C}" srcOrd="0" destOrd="0" presId="urn:microsoft.com/office/officeart/2005/8/layout/hProcess9"/>
    <dgm:cxn modelId="{0D2BD2CE-887F-456B-878B-84FBC4BB2E3B}" type="presParOf" srcId="{7B1E11E4-E8FB-431F-ADEE-AC336FD0447C}" destId="{816FE31D-12C6-4F26-9BB7-F5F9C3AFB1A2}" srcOrd="0" destOrd="0" presId="urn:microsoft.com/office/officeart/2005/8/layout/hProcess9"/>
    <dgm:cxn modelId="{ADCF5DE1-0BF2-4A87-99FE-885EB194FD23}" type="presParOf" srcId="{7B1E11E4-E8FB-431F-ADEE-AC336FD0447C}" destId="{676BA082-84E2-4175-97B2-5BC63B82D309}" srcOrd="1" destOrd="0" presId="urn:microsoft.com/office/officeart/2005/8/layout/hProcess9"/>
    <dgm:cxn modelId="{17C2F284-B0AD-4274-9D69-8BA4E0570734}" type="presParOf" srcId="{676BA082-84E2-4175-97B2-5BC63B82D309}" destId="{87B56310-0E53-4DC0-961D-CD110946D5EC}" srcOrd="0" destOrd="0" presId="urn:microsoft.com/office/officeart/2005/8/layout/hProcess9"/>
    <dgm:cxn modelId="{4F272051-0066-43AE-886D-7995CCEFE706}" type="presParOf" srcId="{676BA082-84E2-4175-97B2-5BC63B82D309}" destId="{EC71225B-7EEF-4B36-B7DE-3147A5C9D89B}" srcOrd="1" destOrd="0" presId="urn:microsoft.com/office/officeart/2005/8/layout/hProcess9"/>
    <dgm:cxn modelId="{ECA2D2DD-4D61-492E-AC17-67BF472F9FEA}" type="presParOf" srcId="{676BA082-84E2-4175-97B2-5BC63B82D309}" destId="{C1D4263F-91D6-45A1-A1C8-51AF663D4CFA}" srcOrd="2" destOrd="0" presId="urn:microsoft.com/office/officeart/2005/8/layout/hProcess9"/>
    <dgm:cxn modelId="{E6BC6D9C-D8DD-45D7-B27A-EEC46110A71E}" type="presParOf" srcId="{676BA082-84E2-4175-97B2-5BC63B82D309}" destId="{A52CE964-F094-4362-B09D-74FBADE2DA59}" srcOrd="3" destOrd="0" presId="urn:microsoft.com/office/officeart/2005/8/layout/hProcess9"/>
    <dgm:cxn modelId="{448DE9BA-D11C-4C3A-9375-EB088A244A91}" type="presParOf" srcId="{676BA082-84E2-4175-97B2-5BC63B82D309}" destId="{2B1CDB69-B1B7-4E95-819B-3C1CFA660E9E}" srcOrd="4" destOrd="0" presId="urn:microsoft.com/office/officeart/2005/8/layout/hProcess9"/>
    <dgm:cxn modelId="{5E128E9B-730C-44F5-91FB-613A46649932}" type="presParOf" srcId="{676BA082-84E2-4175-97B2-5BC63B82D309}" destId="{C825514F-5BFD-4293-AF65-B0FF1F0EB5F5}" srcOrd="5" destOrd="0" presId="urn:microsoft.com/office/officeart/2005/8/layout/hProcess9"/>
    <dgm:cxn modelId="{AAD9782A-345A-4437-8ECB-A897EC0AF23C}" type="presParOf" srcId="{676BA082-84E2-4175-97B2-5BC63B82D309}" destId="{2F0254DF-8F1A-41BE-95A9-C6101B3CA044}" srcOrd="6" destOrd="0" presId="urn:microsoft.com/office/officeart/2005/8/layout/hProcess9"/>
    <dgm:cxn modelId="{2FC6AE78-F805-4BEE-8C07-6B31C8AC2362}" type="presParOf" srcId="{676BA082-84E2-4175-97B2-5BC63B82D309}" destId="{A4BC7041-92D0-4605-8CB8-063BDB28DBFC}" srcOrd="7" destOrd="0" presId="urn:microsoft.com/office/officeart/2005/8/layout/hProcess9"/>
    <dgm:cxn modelId="{E197E38C-B3C4-439F-8D7A-2A55F252DB01}" type="presParOf" srcId="{676BA082-84E2-4175-97B2-5BC63B82D309}" destId="{AB900C22-B41B-4D77-AE83-9C8064E7BF50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A9466CC-C878-44BD-9550-67CCBCFBF2D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82DF2E-D24C-4B0A-A34B-EC7F5E9CC4E0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ПРОБЛЕМА</a:t>
          </a:r>
        </a:p>
        <a:p>
          <a:r>
            <a:rPr lang="ru-RU" sz="1800" dirty="0" smtClean="0"/>
            <a:t>Гражданин не запомнил или не записал требования по оформлению меры социальной поддержки (перечень документов, способы подачи заявления).</a:t>
          </a:r>
          <a:endParaRPr lang="ru-RU" sz="1800" b="1" dirty="0" smtClean="0">
            <a:solidFill>
              <a:schemeClr val="tx1"/>
            </a:solidFill>
          </a:endParaRPr>
        </a:p>
      </dgm:t>
    </dgm:pt>
    <dgm:pt modelId="{77FE80CB-BC63-4BCD-AB74-DF6C9884BEAE}" type="parTrans" cxnId="{6B2EAAA9-FED5-4D00-BD4A-AD47BAEA78AD}">
      <dgm:prSet/>
      <dgm:spPr/>
      <dgm:t>
        <a:bodyPr/>
        <a:lstStyle/>
        <a:p>
          <a:endParaRPr lang="ru-RU"/>
        </a:p>
      </dgm:t>
    </dgm:pt>
    <dgm:pt modelId="{25ACE917-2AE7-4D81-BBA9-DB2B2038B7B6}" type="sibTrans" cxnId="{6B2EAAA9-FED5-4D00-BD4A-AD47BAEA78AD}">
      <dgm:prSet/>
      <dgm:spPr/>
      <dgm:t>
        <a:bodyPr/>
        <a:lstStyle/>
        <a:p>
          <a:endParaRPr lang="ru-RU"/>
        </a:p>
      </dgm:t>
    </dgm:pt>
    <dgm:pt modelId="{25114876-CCAC-4315-8A46-B0DB0B172209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МЕРОПРИЯТИЕ</a:t>
          </a:r>
        </a:p>
        <a:p>
          <a:r>
            <a:rPr lang="ru-RU" sz="1800" b="0" dirty="0" smtClean="0">
              <a:solidFill>
                <a:schemeClr val="bg1"/>
              </a:solidFill>
            </a:rPr>
            <a:t>Предоставление печатного материала.</a:t>
          </a:r>
        </a:p>
      </dgm:t>
    </dgm:pt>
    <dgm:pt modelId="{3BFAB854-E2E3-4D1A-9365-B68BD82B0AD8}" type="parTrans" cxnId="{EA41FF28-9CD9-4B2F-8839-8F25A9E09B9F}">
      <dgm:prSet/>
      <dgm:spPr/>
      <dgm:t>
        <a:bodyPr/>
        <a:lstStyle/>
        <a:p>
          <a:endParaRPr lang="ru-RU"/>
        </a:p>
      </dgm:t>
    </dgm:pt>
    <dgm:pt modelId="{69715BBA-DAD4-49B3-ADD9-CCFF0A6CFE9F}" type="sibTrans" cxnId="{EA41FF28-9CD9-4B2F-8839-8F25A9E09B9F}">
      <dgm:prSet/>
      <dgm:spPr/>
      <dgm:t>
        <a:bodyPr/>
        <a:lstStyle/>
        <a:p>
          <a:endParaRPr lang="ru-RU"/>
        </a:p>
      </dgm:t>
    </dgm:pt>
    <dgm:pt modelId="{1B2109F6-4E8D-404D-834B-15E937B91078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ОТВЕТСТВЕННЫЙ</a:t>
          </a:r>
        </a:p>
        <a:p>
          <a:r>
            <a:rPr lang="ru-RU" dirty="0" smtClean="0"/>
            <a:t>Заведующий отделением З.С. Кобзева</a:t>
          </a:r>
          <a:endParaRPr lang="ru-RU" dirty="0"/>
        </a:p>
      </dgm:t>
    </dgm:pt>
    <dgm:pt modelId="{1FA77C59-B78E-4CCF-9B77-6F654305DF39}" type="parTrans" cxnId="{0BE0D0CD-AC19-43DE-B2D2-C20FC54DC3E8}">
      <dgm:prSet/>
      <dgm:spPr/>
      <dgm:t>
        <a:bodyPr/>
        <a:lstStyle/>
        <a:p>
          <a:endParaRPr lang="ru-RU"/>
        </a:p>
      </dgm:t>
    </dgm:pt>
    <dgm:pt modelId="{A272E186-06A3-471F-B2A1-36EB17CE523F}" type="sibTrans" cxnId="{0BE0D0CD-AC19-43DE-B2D2-C20FC54DC3E8}">
      <dgm:prSet/>
      <dgm:spPr/>
      <dgm:t>
        <a:bodyPr/>
        <a:lstStyle/>
        <a:p>
          <a:endParaRPr lang="ru-RU"/>
        </a:p>
      </dgm:t>
    </dgm:pt>
    <dgm:pt modelId="{2CC2BD33-5CA8-44E1-ABA5-D04F6CC82DED}">
      <dgm:prSet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ПРИЧИНА</a:t>
          </a:r>
        </a:p>
        <a:p>
          <a:r>
            <a:rPr lang="ru-RU" sz="1800" dirty="0" smtClean="0"/>
            <a:t>Передача информации посредством телефонной связи. Отсутствие визуализированной информации.</a:t>
          </a:r>
          <a:endParaRPr lang="ru-RU" sz="1800" dirty="0"/>
        </a:p>
      </dgm:t>
    </dgm:pt>
    <dgm:pt modelId="{B6D0F8B4-A9C2-4F61-A648-682345721884}" type="parTrans" cxnId="{634BB8FF-D97A-4549-8E9D-E20453B35FD2}">
      <dgm:prSet/>
      <dgm:spPr/>
      <dgm:t>
        <a:bodyPr/>
        <a:lstStyle/>
        <a:p>
          <a:endParaRPr lang="ru-RU"/>
        </a:p>
      </dgm:t>
    </dgm:pt>
    <dgm:pt modelId="{5E5FCF35-DA32-4476-BAF3-06DED1151CD4}" type="sibTrans" cxnId="{634BB8FF-D97A-4549-8E9D-E20453B35FD2}">
      <dgm:prSet/>
      <dgm:spPr/>
      <dgm:t>
        <a:bodyPr/>
        <a:lstStyle/>
        <a:p>
          <a:endParaRPr lang="ru-RU"/>
        </a:p>
      </dgm:t>
    </dgm:pt>
    <dgm:pt modelId="{705D6DAA-8DE1-4DBD-A966-EAD6A8DD95BE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СРОК</a:t>
          </a:r>
        </a:p>
        <a:p>
          <a:r>
            <a:rPr lang="ru-RU" b="1" dirty="0" smtClean="0">
              <a:solidFill>
                <a:schemeClr val="tx1"/>
              </a:solidFill>
            </a:rPr>
            <a:t>Выполнения</a:t>
          </a:r>
        </a:p>
        <a:p>
          <a:r>
            <a:rPr lang="ru-RU" dirty="0" smtClean="0"/>
            <a:t>С 27 ноября по 10 декабря 2023 года</a:t>
          </a:r>
          <a:endParaRPr lang="ru-RU" b="1" dirty="0" smtClean="0">
            <a:solidFill>
              <a:schemeClr val="tx1"/>
            </a:solidFill>
          </a:endParaRPr>
        </a:p>
      </dgm:t>
    </dgm:pt>
    <dgm:pt modelId="{E96267BB-15E5-46C4-B9E3-E670A2EAF56F}" type="parTrans" cxnId="{D897A9DA-B8BF-47E4-A383-7E669D003566}">
      <dgm:prSet/>
      <dgm:spPr/>
      <dgm:t>
        <a:bodyPr/>
        <a:lstStyle/>
        <a:p>
          <a:endParaRPr lang="ru-RU"/>
        </a:p>
      </dgm:t>
    </dgm:pt>
    <dgm:pt modelId="{6200F94F-479A-4544-901D-6FC1FFB5D821}" type="sibTrans" cxnId="{D897A9DA-B8BF-47E4-A383-7E669D003566}">
      <dgm:prSet/>
      <dgm:spPr/>
      <dgm:t>
        <a:bodyPr/>
        <a:lstStyle/>
        <a:p>
          <a:endParaRPr lang="ru-RU"/>
        </a:p>
      </dgm:t>
    </dgm:pt>
    <dgm:pt modelId="{7B1E11E4-E8FB-431F-ADEE-AC336FD0447C}" type="pres">
      <dgm:prSet presAssocID="{5A9466CC-C878-44BD-9550-67CCBCFBF2D5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6FE31D-12C6-4F26-9BB7-F5F9C3AFB1A2}" type="pres">
      <dgm:prSet presAssocID="{5A9466CC-C878-44BD-9550-67CCBCFBF2D5}" presName="arrow" presStyleLbl="bgShp" presStyleIdx="0" presStyleCnt="1"/>
      <dgm:spPr/>
    </dgm:pt>
    <dgm:pt modelId="{676BA082-84E2-4175-97B2-5BC63B82D309}" type="pres">
      <dgm:prSet presAssocID="{5A9466CC-C878-44BD-9550-67CCBCFBF2D5}" presName="linearProcess" presStyleCnt="0"/>
      <dgm:spPr/>
    </dgm:pt>
    <dgm:pt modelId="{87B56310-0E53-4DC0-961D-CD110946D5EC}" type="pres">
      <dgm:prSet presAssocID="{8382DF2E-D24C-4B0A-A34B-EC7F5E9CC4E0}" presName="textNode" presStyleLbl="node1" presStyleIdx="0" presStyleCnt="5" custScaleY="245406" custLinFactNeighborX="-4574" custLinFactNeighborY="-22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71225B-7EEF-4B36-B7DE-3147A5C9D89B}" type="pres">
      <dgm:prSet presAssocID="{25ACE917-2AE7-4D81-BBA9-DB2B2038B7B6}" presName="sibTrans" presStyleCnt="0"/>
      <dgm:spPr/>
    </dgm:pt>
    <dgm:pt modelId="{C1D4263F-91D6-45A1-A1C8-51AF663D4CFA}" type="pres">
      <dgm:prSet presAssocID="{2CC2BD33-5CA8-44E1-ABA5-D04F6CC82DED}" presName="textNode" presStyleLbl="node1" presStyleIdx="1" presStyleCnt="5" custScaleY="182662" custLinFactNeighborX="6503" custLinFactNeighborY="20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2CE964-F094-4362-B09D-74FBADE2DA59}" type="pres">
      <dgm:prSet presAssocID="{5E5FCF35-DA32-4476-BAF3-06DED1151CD4}" presName="sibTrans" presStyleCnt="0"/>
      <dgm:spPr/>
    </dgm:pt>
    <dgm:pt modelId="{2B1CDB69-B1B7-4E95-819B-3C1CFA660E9E}" type="pres">
      <dgm:prSet presAssocID="{25114876-CCAC-4315-8A46-B0DB0B172209}" presName="textNode" presStyleLbl="node1" presStyleIdx="2" presStyleCnt="5" custScaleY="1757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25514F-5BFD-4293-AF65-B0FF1F0EB5F5}" type="pres">
      <dgm:prSet presAssocID="{69715BBA-DAD4-49B3-ADD9-CCFF0A6CFE9F}" presName="sibTrans" presStyleCnt="0"/>
      <dgm:spPr/>
    </dgm:pt>
    <dgm:pt modelId="{2F0254DF-8F1A-41BE-95A9-C6101B3CA044}" type="pres">
      <dgm:prSet presAssocID="{705D6DAA-8DE1-4DBD-A966-EAD6A8DD95BE}" presName="textNode" presStyleLbl="node1" presStyleIdx="3" presStyleCnt="5" custScaleY="155191" custLinFactNeighborX="8524" custLinFactNeighborY="44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BC7041-92D0-4605-8CB8-063BDB28DBFC}" type="pres">
      <dgm:prSet presAssocID="{6200F94F-479A-4544-901D-6FC1FFB5D821}" presName="sibTrans" presStyleCnt="0"/>
      <dgm:spPr/>
    </dgm:pt>
    <dgm:pt modelId="{AB900C22-B41B-4D77-AE83-9C8064E7BF50}" type="pres">
      <dgm:prSet presAssocID="{1B2109F6-4E8D-404D-834B-15E937B91078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E87640-E201-44FB-89EB-A04F0F6C1546}" type="presOf" srcId="{1B2109F6-4E8D-404D-834B-15E937B91078}" destId="{AB900C22-B41B-4D77-AE83-9C8064E7BF50}" srcOrd="0" destOrd="0" presId="urn:microsoft.com/office/officeart/2005/8/layout/hProcess9"/>
    <dgm:cxn modelId="{D897A9DA-B8BF-47E4-A383-7E669D003566}" srcId="{5A9466CC-C878-44BD-9550-67CCBCFBF2D5}" destId="{705D6DAA-8DE1-4DBD-A966-EAD6A8DD95BE}" srcOrd="3" destOrd="0" parTransId="{E96267BB-15E5-46C4-B9E3-E670A2EAF56F}" sibTransId="{6200F94F-479A-4544-901D-6FC1FFB5D821}"/>
    <dgm:cxn modelId="{9BEA6E8E-8E36-4F01-9379-39EBC37C8A3C}" type="presOf" srcId="{5A9466CC-C878-44BD-9550-67CCBCFBF2D5}" destId="{7B1E11E4-E8FB-431F-ADEE-AC336FD0447C}" srcOrd="0" destOrd="0" presId="urn:microsoft.com/office/officeart/2005/8/layout/hProcess9"/>
    <dgm:cxn modelId="{6B2EAAA9-FED5-4D00-BD4A-AD47BAEA78AD}" srcId="{5A9466CC-C878-44BD-9550-67CCBCFBF2D5}" destId="{8382DF2E-D24C-4B0A-A34B-EC7F5E9CC4E0}" srcOrd="0" destOrd="0" parTransId="{77FE80CB-BC63-4BCD-AB74-DF6C9884BEAE}" sibTransId="{25ACE917-2AE7-4D81-BBA9-DB2B2038B7B6}"/>
    <dgm:cxn modelId="{D07F265B-9039-4136-B59F-675898B772CB}" type="presOf" srcId="{2CC2BD33-5CA8-44E1-ABA5-D04F6CC82DED}" destId="{C1D4263F-91D6-45A1-A1C8-51AF663D4CFA}" srcOrd="0" destOrd="0" presId="urn:microsoft.com/office/officeart/2005/8/layout/hProcess9"/>
    <dgm:cxn modelId="{8DBAC397-054E-4A89-80EE-E62B3DDF4F3C}" type="presOf" srcId="{25114876-CCAC-4315-8A46-B0DB0B172209}" destId="{2B1CDB69-B1B7-4E95-819B-3C1CFA660E9E}" srcOrd="0" destOrd="0" presId="urn:microsoft.com/office/officeart/2005/8/layout/hProcess9"/>
    <dgm:cxn modelId="{EA41FF28-9CD9-4B2F-8839-8F25A9E09B9F}" srcId="{5A9466CC-C878-44BD-9550-67CCBCFBF2D5}" destId="{25114876-CCAC-4315-8A46-B0DB0B172209}" srcOrd="2" destOrd="0" parTransId="{3BFAB854-E2E3-4D1A-9365-B68BD82B0AD8}" sibTransId="{69715BBA-DAD4-49B3-ADD9-CCFF0A6CFE9F}"/>
    <dgm:cxn modelId="{2EDF3785-F09E-4C90-8998-1CA0B6E72E0A}" type="presOf" srcId="{8382DF2E-D24C-4B0A-A34B-EC7F5E9CC4E0}" destId="{87B56310-0E53-4DC0-961D-CD110946D5EC}" srcOrd="0" destOrd="0" presId="urn:microsoft.com/office/officeart/2005/8/layout/hProcess9"/>
    <dgm:cxn modelId="{903FADA1-3F39-438C-9C53-E29AF8BE581A}" type="presOf" srcId="{705D6DAA-8DE1-4DBD-A966-EAD6A8DD95BE}" destId="{2F0254DF-8F1A-41BE-95A9-C6101B3CA044}" srcOrd="0" destOrd="0" presId="urn:microsoft.com/office/officeart/2005/8/layout/hProcess9"/>
    <dgm:cxn modelId="{0BE0D0CD-AC19-43DE-B2D2-C20FC54DC3E8}" srcId="{5A9466CC-C878-44BD-9550-67CCBCFBF2D5}" destId="{1B2109F6-4E8D-404D-834B-15E937B91078}" srcOrd="4" destOrd="0" parTransId="{1FA77C59-B78E-4CCF-9B77-6F654305DF39}" sibTransId="{A272E186-06A3-471F-B2A1-36EB17CE523F}"/>
    <dgm:cxn modelId="{634BB8FF-D97A-4549-8E9D-E20453B35FD2}" srcId="{5A9466CC-C878-44BD-9550-67CCBCFBF2D5}" destId="{2CC2BD33-5CA8-44E1-ABA5-D04F6CC82DED}" srcOrd="1" destOrd="0" parTransId="{B6D0F8B4-A9C2-4F61-A648-682345721884}" sibTransId="{5E5FCF35-DA32-4476-BAF3-06DED1151CD4}"/>
    <dgm:cxn modelId="{2358B1BF-4252-44FE-A767-515224363AB1}" type="presParOf" srcId="{7B1E11E4-E8FB-431F-ADEE-AC336FD0447C}" destId="{816FE31D-12C6-4F26-9BB7-F5F9C3AFB1A2}" srcOrd="0" destOrd="0" presId="urn:microsoft.com/office/officeart/2005/8/layout/hProcess9"/>
    <dgm:cxn modelId="{353D3BD0-CD0B-4010-8DE3-F3E7AA82FEE2}" type="presParOf" srcId="{7B1E11E4-E8FB-431F-ADEE-AC336FD0447C}" destId="{676BA082-84E2-4175-97B2-5BC63B82D309}" srcOrd="1" destOrd="0" presId="urn:microsoft.com/office/officeart/2005/8/layout/hProcess9"/>
    <dgm:cxn modelId="{CA8A44F2-D05A-44D7-96CC-6E0CA525992E}" type="presParOf" srcId="{676BA082-84E2-4175-97B2-5BC63B82D309}" destId="{87B56310-0E53-4DC0-961D-CD110946D5EC}" srcOrd="0" destOrd="0" presId="urn:microsoft.com/office/officeart/2005/8/layout/hProcess9"/>
    <dgm:cxn modelId="{1AF55E7F-3458-43EC-A4DD-258C0EF0FDA1}" type="presParOf" srcId="{676BA082-84E2-4175-97B2-5BC63B82D309}" destId="{EC71225B-7EEF-4B36-B7DE-3147A5C9D89B}" srcOrd="1" destOrd="0" presId="urn:microsoft.com/office/officeart/2005/8/layout/hProcess9"/>
    <dgm:cxn modelId="{12AA8B3E-6F73-4406-A60B-08868DC7629F}" type="presParOf" srcId="{676BA082-84E2-4175-97B2-5BC63B82D309}" destId="{C1D4263F-91D6-45A1-A1C8-51AF663D4CFA}" srcOrd="2" destOrd="0" presId="urn:microsoft.com/office/officeart/2005/8/layout/hProcess9"/>
    <dgm:cxn modelId="{2C5C3F29-1E3B-4341-BDD3-43F7F7252CFC}" type="presParOf" srcId="{676BA082-84E2-4175-97B2-5BC63B82D309}" destId="{A52CE964-F094-4362-B09D-74FBADE2DA59}" srcOrd="3" destOrd="0" presId="urn:microsoft.com/office/officeart/2005/8/layout/hProcess9"/>
    <dgm:cxn modelId="{E14C0B8D-4F60-4F1C-BDF3-ECAAF76C7BE7}" type="presParOf" srcId="{676BA082-84E2-4175-97B2-5BC63B82D309}" destId="{2B1CDB69-B1B7-4E95-819B-3C1CFA660E9E}" srcOrd="4" destOrd="0" presId="urn:microsoft.com/office/officeart/2005/8/layout/hProcess9"/>
    <dgm:cxn modelId="{F530CADC-2D0A-44FB-9CA0-03A6FEBB4288}" type="presParOf" srcId="{676BA082-84E2-4175-97B2-5BC63B82D309}" destId="{C825514F-5BFD-4293-AF65-B0FF1F0EB5F5}" srcOrd="5" destOrd="0" presId="urn:microsoft.com/office/officeart/2005/8/layout/hProcess9"/>
    <dgm:cxn modelId="{855405FD-F54E-4168-9CF2-BB2A6AB95C93}" type="presParOf" srcId="{676BA082-84E2-4175-97B2-5BC63B82D309}" destId="{2F0254DF-8F1A-41BE-95A9-C6101B3CA044}" srcOrd="6" destOrd="0" presId="urn:microsoft.com/office/officeart/2005/8/layout/hProcess9"/>
    <dgm:cxn modelId="{DF29B9BB-A3AC-4241-AEA7-B6CD5F18B2A5}" type="presParOf" srcId="{676BA082-84E2-4175-97B2-5BC63B82D309}" destId="{A4BC7041-92D0-4605-8CB8-063BDB28DBFC}" srcOrd="7" destOrd="0" presId="urn:microsoft.com/office/officeart/2005/8/layout/hProcess9"/>
    <dgm:cxn modelId="{343D01A8-B986-431D-AD9F-72B6526AC6C4}" type="presParOf" srcId="{676BA082-84E2-4175-97B2-5BC63B82D309}" destId="{AB900C22-B41B-4D77-AE83-9C8064E7BF50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A8FF1E-76CF-44F2-8DBF-6FA9CE840E08}">
      <dsp:nvSpPr>
        <dsp:cNvPr id="0" name=""/>
        <dsp:cNvSpPr/>
      </dsp:nvSpPr>
      <dsp:spPr>
        <a:xfrm rot="5400000">
          <a:off x="-281781" y="466783"/>
          <a:ext cx="1878541" cy="13149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1</a:t>
          </a:r>
          <a:endParaRPr lang="ru-RU" sz="3700" kern="1200" dirty="0"/>
        </a:p>
      </dsp:txBody>
      <dsp:txXfrm rot="-5400000">
        <a:off x="1" y="842492"/>
        <a:ext cx="1314979" cy="563562"/>
      </dsp:txXfrm>
    </dsp:sp>
    <dsp:sp modelId="{C0831982-6DC6-4055-B673-18D36C07D1D4}">
      <dsp:nvSpPr>
        <dsp:cNvPr id="0" name=""/>
        <dsp:cNvSpPr/>
      </dsp:nvSpPr>
      <dsp:spPr>
        <a:xfrm rot="5400000">
          <a:off x="5514211" y="-3799347"/>
          <a:ext cx="1221052" cy="96195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Ожидание ответа на запрос списка граждан, имеющих право на оформление МСП.</a:t>
          </a:r>
          <a:endParaRPr lang="ru-RU" sz="1800" kern="1200" dirty="0"/>
        </a:p>
      </dsp:txBody>
      <dsp:txXfrm rot="-5400000">
        <a:off x="1314980" y="459491"/>
        <a:ext cx="9559908" cy="1101838"/>
      </dsp:txXfrm>
    </dsp:sp>
    <dsp:sp modelId="{85ED339F-0C74-4B00-83A4-7D7CE77CCECF}">
      <dsp:nvSpPr>
        <dsp:cNvPr id="0" name=""/>
        <dsp:cNvSpPr/>
      </dsp:nvSpPr>
      <dsp:spPr>
        <a:xfrm rot="5400000">
          <a:off x="-357373" y="2158451"/>
          <a:ext cx="2029726" cy="13149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smtClean="0"/>
            <a:t>2</a:t>
          </a:r>
          <a:endParaRPr lang="ru-RU" sz="3700" kern="1200" dirty="0"/>
        </a:p>
      </dsp:txBody>
      <dsp:txXfrm rot="-5400000">
        <a:off x="1" y="2458568"/>
        <a:ext cx="1314979" cy="714747"/>
      </dsp:txXfrm>
    </dsp:sp>
    <dsp:sp modelId="{D3D0AEBC-8D9B-4536-B3A5-BD6D5BFA8E4E}">
      <dsp:nvSpPr>
        <dsp:cNvPr id="0" name=""/>
        <dsp:cNvSpPr/>
      </dsp:nvSpPr>
      <dsp:spPr>
        <a:xfrm rot="5400000">
          <a:off x="5465075" y="-2149658"/>
          <a:ext cx="1319322" cy="96195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Невозможность связи с гражданином по причине отсутствия номера телефона, чужой номер, абонент недоступен, абонент не ответил.</a:t>
          </a:r>
          <a:endParaRPr lang="ru-RU" sz="1800" kern="1200" dirty="0"/>
        </a:p>
      </dsp:txBody>
      <dsp:txXfrm rot="-5400000">
        <a:off x="1314979" y="2064842"/>
        <a:ext cx="9555111" cy="1190514"/>
      </dsp:txXfrm>
    </dsp:sp>
    <dsp:sp modelId="{A074B1D3-CAAD-47E0-ACEB-4FF1E9A9CCF6}">
      <dsp:nvSpPr>
        <dsp:cNvPr id="0" name=""/>
        <dsp:cNvSpPr/>
      </dsp:nvSpPr>
      <dsp:spPr>
        <a:xfrm rot="5400000">
          <a:off x="-281781" y="3821906"/>
          <a:ext cx="1878541" cy="13149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3</a:t>
          </a:r>
          <a:endParaRPr lang="ru-RU" sz="3700" kern="1200" dirty="0"/>
        </a:p>
      </dsp:txBody>
      <dsp:txXfrm rot="-5400000">
        <a:off x="1" y="4197615"/>
        <a:ext cx="1314979" cy="563562"/>
      </dsp:txXfrm>
    </dsp:sp>
    <dsp:sp modelId="{4F573650-07DC-4B76-9C22-14CE574C38CD}">
      <dsp:nvSpPr>
        <dsp:cNvPr id="0" name=""/>
        <dsp:cNvSpPr/>
      </dsp:nvSpPr>
      <dsp:spPr>
        <a:xfrm rot="5400000">
          <a:off x="5514211" y="-359290"/>
          <a:ext cx="1221052" cy="96195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0" marR="0" lvl="1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800" kern="1200" dirty="0" smtClean="0"/>
            <a:t>Гражданин не запомнил или не записал требования по оформлению меры социальной поддержки (перечень документов, способы подачи заявления).</a:t>
          </a:r>
          <a:endParaRPr lang="ru-RU" sz="1800" kern="1200" dirty="0"/>
        </a:p>
      </dsp:txBody>
      <dsp:txXfrm rot="-5400000">
        <a:off x="1314980" y="3899548"/>
        <a:ext cx="9559908" cy="11018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6FE31D-12C6-4F26-9BB7-F5F9C3AFB1A2}">
      <dsp:nvSpPr>
        <dsp:cNvPr id="0" name=""/>
        <dsp:cNvSpPr/>
      </dsp:nvSpPr>
      <dsp:spPr>
        <a:xfrm>
          <a:off x="797212" y="0"/>
          <a:ext cx="9035078" cy="541866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B56310-0E53-4DC0-961D-CD110946D5EC}">
      <dsp:nvSpPr>
        <dsp:cNvPr id="0" name=""/>
        <dsp:cNvSpPr/>
      </dsp:nvSpPr>
      <dsp:spPr>
        <a:xfrm>
          <a:off x="0" y="92984"/>
          <a:ext cx="2042338" cy="53190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ПРОБЛЕМА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Ожидание ответа на запрос списка граждан, имеющих право на оформление МСП.</a:t>
          </a:r>
          <a:endParaRPr lang="ru-RU" sz="1600" b="1" kern="1200" dirty="0" smtClean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99699" y="192683"/>
        <a:ext cx="1842940" cy="5119695"/>
      </dsp:txXfrm>
    </dsp:sp>
    <dsp:sp modelId="{C1D4263F-91D6-45A1-A1C8-51AF663D4CFA}">
      <dsp:nvSpPr>
        <dsp:cNvPr id="0" name=""/>
        <dsp:cNvSpPr/>
      </dsp:nvSpPr>
      <dsp:spPr>
        <a:xfrm>
          <a:off x="2149126" y="729764"/>
          <a:ext cx="2042338" cy="39591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ПРИЧИНА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Подготовка списка граждан, имеющих право на МСП, осуществляется специалистами КСЗН. Семьи, обратившиеся за МСП, заносятся в общую базу. Существуют отдельные категории семей, кто имеет право на оформление МСП в  виде АДПИ и СУГА. </a:t>
          </a:r>
          <a:endParaRPr lang="ru-RU" sz="1600" kern="1200" dirty="0"/>
        </a:p>
      </dsp:txBody>
      <dsp:txXfrm>
        <a:off x="2248825" y="829463"/>
        <a:ext cx="1842940" cy="3759740"/>
      </dsp:txXfrm>
    </dsp:sp>
    <dsp:sp modelId="{2B1CDB69-B1B7-4E95-819B-3C1CFA660E9E}">
      <dsp:nvSpPr>
        <dsp:cNvPr id="0" name=""/>
        <dsp:cNvSpPr/>
      </dsp:nvSpPr>
      <dsp:spPr>
        <a:xfrm>
          <a:off x="4293582" y="804195"/>
          <a:ext cx="2042338" cy="38102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МЕРОПРИЯТИЕ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Еженедельное предоставление данных о семьях, имеющих право на оформление МСП.</a:t>
          </a:r>
          <a:endParaRPr lang="ru-RU" sz="1400" kern="1200" dirty="0"/>
        </a:p>
      </dsp:txBody>
      <dsp:txXfrm>
        <a:off x="4393281" y="903894"/>
        <a:ext cx="1842940" cy="3610878"/>
      </dsp:txXfrm>
    </dsp:sp>
    <dsp:sp modelId="{2F0254DF-8F1A-41BE-95A9-C6101B3CA044}">
      <dsp:nvSpPr>
        <dsp:cNvPr id="0" name=""/>
        <dsp:cNvSpPr/>
      </dsp:nvSpPr>
      <dsp:spPr>
        <a:xfrm>
          <a:off x="6333552" y="1028127"/>
          <a:ext cx="2042338" cy="33637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СРОК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выполнения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 27 ноября по 10 декабря 2023 года</a:t>
          </a:r>
          <a:endParaRPr lang="ru-RU" sz="1800" kern="1200" dirty="0"/>
        </a:p>
      </dsp:txBody>
      <dsp:txXfrm>
        <a:off x="6433251" y="1127826"/>
        <a:ext cx="1842940" cy="3164315"/>
      </dsp:txXfrm>
    </dsp:sp>
    <dsp:sp modelId="{AB900C22-B41B-4D77-AE83-9C8064E7BF50}">
      <dsp:nvSpPr>
        <dsp:cNvPr id="0" name=""/>
        <dsp:cNvSpPr/>
      </dsp:nvSpPr>
      <dsp:spPr>
        <a:xfrm>
          <a:off x="8582494" y="1625600"/>
          <a:ext cx="2042338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ОТВЕТСТВЕННЫЙ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Заведующий отделением З.С. Кобзева</a:t>
          </a:r>
          <a:endParaRPr lang="ru-RU" sz="1800" kern="1200" dirty="0"/>
        </a:p>
      </dsp:txBody>
      <dsp:txXfrm>
        <a:off x="8682193" y="1725299"/>
        <a:ext cx="1842940" cy="19680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6FE31D-12C6-4F26-9BB7-F5F9C3AFB1A2}">
      <dsp:nvSpPr>
        <dsp:cNvPr id="0" name=""/>
        <dsp:cNvSpPr/>
      </dsp:nvSpPr>
      <dsp:spPr>
        <a:xfrm>
          <a:off x="797212" y="0"/>
          <a:ext cx="9035078" cy="541866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B56310-0E53-4DC0-961D-CD110946D5EC}">
      <dsp:nvSpPr>
        <dsp:cNvPr id="0" name=""/>
        <dsp:cNvSpPr/>
      </dsp:nvSpPr>
      <dsp:spPr>
        <a:xfrm>
          <a:off x="0" y="0"/>
          <a:ext cx="2042338" cy="53190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ПРОБЛЕМА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Невозможность связи с гражданином по причине отсутствия номера телефона, чужой номер, абонент недоступен, не ответил.</a:t>
          </a:r>
          <a:endParaRPr lang="ru-RU" sz="1800" b="1" kern="1200" dirty="0" smtClean="0">
            <a:solidFill>
              <a:schemeClr val="tx1"/>
            </a:solidFill>
          </a:endParaRPr>
        </a:p>
      </dsp:txBody>
      <dsp:txXfrm>
        <a:off x="99699" y="99699"/>
        <a:ext cx="1842940" cy="5119695"/>
      </dsp:txXfrm>
    </dsp:sp>
    <dsp:sp modelId="{C1D4263F-91D6-45A1-A1C8-51AF663D4CFA}">
      <dsp:nvSpPr>
        <dsp:cNvPr id="0" name=""/>
        <dsp:cNvSpPr/>
      </dsp:nvSpPr>
      <dsp:spPr>
        <a:xfrm>
          <a:off x="2149126" y="229621"/>
          <a:ext cx="2042338" cy="4959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ПРИЧИНА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Отсутствие в базе данных актуального номера телефона, смена гражданином номера, временно номер не доступен, не желанием отвечать на звонок с незнакомого номера. </a:t>
          </a:r>
          <a:endParaRPr lang="ru-RU" sz="1600" kern="1200" dirty="0"/>
        </a:p>
      </dsp:txBody>
      <dsp:txXfrm>
        <a:off x="2248825" y="329320"/>
        <a:ext cx="1842940" cy="4760026"/>
      </dsp:txXfrm>
    </dsp:sp>
    <dsp:sp modelId="{2B1CDB69-B1B7-4E95-819B-3C1CFA660E9E}">
      <dsp:nvSpPr>
        <dsp:cNvPr id="0" name=""/>
        <dsp:cNvSpPr/>
      </dsp:nvSpPr>
      <dsp:spPr>
        <a:xfrm>
          <a:off x="4293582" y="554936"/>
          <a:ext cx="2042338" cy="43087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МЕРОПРИЯТИЕ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</a:rPr>
            <a:t>Разработка памятки, содержащей информацию о МСП. Распространение памятки: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</a:rPr>
            <a:t>-через социальные сети, официальные сайты учреждений социальной защиты;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</a:rPr>
            <a:t>-посредством мессенджеров;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</a:rPr>
            <a:t>-вручение при постановке на учет в КСЗН;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</a:rPr>
            <a:t>-вручение при посещении семей.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solidFill>
              <a:schemeClr val="bg1"/>
            </a:solidFill>
          </a:endParaRPr>
        </a:p>
      </dsp:txBody>
      <dsp:txXfrm>
        <a:off x="4393281" y="654635"/>
        <a:ext cx="1842940" cy="4109395"/>
      </dsp:txXfrm>
    </dsp:sp>
    <dsp:sp modelId="{2F0254DF-8F1A-41BE-95A9-C6101B3CA044}">
      <dsp:nvSpPr>
        <dsp:cNvPr id="0" name=""/>
        <dsp:cNvSpPr/>
      </dsp:nvSpPr>
      <dsp:spPr>
        <a:xfrm>
          <a:off x="6438038" y="1028127"/>
          <a:ext cx="2042338" cy="33637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СРОК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выполнения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 27 ноября по 10 декабря 2023 года</a:t>
          </a:r>
          <a:endParaRPr lang="ru-RU" sz="1800" kern="1200" dirty="0"/>
        </a:p>
      </dsp:txBody>
      <dsp:txXfrm>
        <a:off x="6537737" y="1127826"/>
        <a:ext cx="1842940" cy="3164315"/>
      </dsp:txXfrm>
    </dsp:sp>
    <dsp:sp modelId="{AB900C22-B41B-4D77-AE83-9C8064E7BF50}">
      <dsp:nvSpPr>
        <dsp:cNvPr id="0" name=""/>
        <dsp:cNvSpPr/>
      </dsp:nvSpPr>
      <dsp:spPr>
        <a:xfrm>
          <a:off x="8582494" y="1625600"/>
          <a:ext cx="2042338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ОТВЕТСТВЕННЫЙ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Заведующий отделением З.С. Кобзева</a:t>
          </a:r>
          <a:endParaRPr lang="ru-RU" sz="1800" kern="1200" dirty="0"/>
        </a:p>
      </dsp:txBody>
      <dsp:txXfrm>
        <a:off x="8682193" y="1725299"/>
        <a:ext cx="1842940" cy="19680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6FE31D-12C6-4F26-9BB7-F5F9C3AFB1A2}">
      <dsp:nvSpPr>
        <dsp:cNvPr id="0" name=""/>
        <dsp:cNvSpPr/>
      </dsp:nvSpPr>
      <dsp:spPr>
        <a:xfrm>
          <a:off x="797212" y="0"/>
          <a:ext cx="9035078" cy="541866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B56310-0E53-4DC0-961D-CD110946D5EC}">
      <dsp:nvSpPr>
        <dsp:cNvPr id="0" name=""/>
        <dsp:cNvSpPr/>
      </dsp:nvSpPr>
      <dsp:spPr>
        <a:xfrm>
          <a:off x="0" y="0"/>
          <a:ext cx="2042338" cy="53190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ПРОБЛЕМА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Гражданин не запомнил или не записал требования по оформлению меры социальной поддержки (перечень документов, способы подачи заявления).</a:t>
          </a:r>
          <a:endParaRPr lang="ru-RU" sz="1800" b="1" kern="1200" dirty="0" smtClean="0">
            <a:solidFill>
              <a:schemeClr val="tx1"/>
            </a:solidFill>
          </a:endParaRPr>
        </a:p>
      </dsp:txBody>
      <dsp:txXfrm>
        <a:off x="99699" y="99699"/>
        <a:ext cx="1842940" cy="5119695"/>
      </dsp:txXfrm>
    </dsp:sp>
    <dsp:sp modelId="{C1D4263F-91D6-45A1-A1C8-51AF663D4CFA}">
      <dsp:nvSpPr>
        <dsp:cNvPr id="0" name=""/>
        <dsp:cNvSpPr/>
      </dsp:nvSpPr>
      <dsp:spPr>
        <a:xfrm>
          <a:off x="2155767" y="773720"/>
          <a:ext cx="2042338" cy="39591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ПРИЧИНА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Передача информации посредством телефонной связи. Отсутствие визуализированной информации.</a:t>
          </a:r>
          <a:endParaRPr lang="ru-RU" sz="1800" kern="1200" dirty="0"/>
        </a:p>
      </dsp:txBody>
      <dsp:txXfrm>
        <a:off x="2255466" y="873419"/>
        <a:ext cx="1842940" cy="3759740"/>
      </dsp:txXfrm>
    </dsp:sp>
    <dsp:sp modelId="{2B1CDB69-B1B7-4E95-819B-3C1CFA660E9E}">
      <dsp:nvSpPr>
        <dsp:cNvPr id="0" name=""/>
        <dsp:cNvSpPr/>
      </dsp:nvSpPr>
      <dsp:spPr>
        <a:xfrm>
          <a:off x="4293582" y="804195"/>
          <a:ext cx="2042338" cy="38102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МЕРОПРИЯТИЕ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Предоставление печатного материала.</a:t>
          </a:r>
        </a:p>
      </dsp:txBody>
      <dsp:txXfrm>
        <a:off x="4393281" y="903894"/>
        <a:ext cx="1842940" cy="3610878"/>
      </dsp:txXfrm>
    </dsp:sp>
    <dsp:sp modelId="{2F0254DF-8F1A-41BE-95A9-C6101B3CA044}">
      <dsp:nvSpPr>
        <dsp:cNvPr id="0" name=""/>
        <dsp:cNvSpPr/>
      </dsp:nvSpPr>
      <dsp:spPr>
        <a:xfrm>
          <a:off x="6446742" y="1123170"/>
          <a:ext cx="2042338" cy="33637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СРОК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Выполнения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 27 ноября по 10 декабря 2023 года</a:t>
          </a:r>
          <a:endParaRPr lang="ru-RU" sz="1800" b="1" kern="1200" dirty="0" smtClean="0">
            <a:solidFill>
              <a:schemeClr val="tx1"/>
            </a:solidFill>
          </a:endParaRPr>
        </a:p>
      </dsp:txBody>
      <dsp:txXfrm>
        <a:off x="6546441" y="1222869"/>
        <a:ext cx="1842940" cy="3164315"/>
      </dsp:txXfrm>
    </dsp:sp>
    <dsp:sp modelId="{AB900C22-B41B-4D77-AE83-9C8064E7BF50}">
      <dsp:nvSpPr>
        <dsp:cNvPr id="0" name=""/>
        <dsp:cNvSpPr/>
      </dsp:nvSpPr>
      <dsp:spPr>
        <a:xfrm>
          <a:off x="8582494" y="1625600"/>
          <a:ext cx="2042338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ОТВЕТСТВЕННЫЙ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Заведующий отделением З.С. Кобзева</a:t>
          </a:r>
          <a:endParaRPr lang="ru-RU" sz="1800" kern="1200" dirty="0"/>
        </a:p>
      </dsp:txBody>
      <dsp:txXfrm>
        <a:off x="8682193" y="1725299"/>
        <a:ext cx="1842940" cy="19680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dr="http://schemas.openxmlformats.org/drawingml/2006/chartDrawing" xmlns:a="http://schemas.openxmlformats.org/drawingml/2006/main" xmlns:c="http://schemas.openxmlformats.org/drawingml/2006/chart" xmlns:r="http://schemas.openxmlformats.org/officeDocument/2006/relationships">
  <cdr:relSizeAnchor>
    <cdr:from>
      <cdr:x>0.507422173212317</cdr:x>
      <cdr:y>0.272590058361843</cdr:y>
    </cdr:from>
    <cdr:to>
      <cdr:x>0.809483416744423</cdr:x>
      <cdr:y>0.272690682229825</cdr:y>
    </cdr:to>
    <cdr:sp>
      <cdr:nvSpPr>
        <cdr:cNvPr id="302" name="Прямая соединительная линия 2"/>
        <cdr:cNvSpPr/>
      </cdr:nvSpPr>
      <cdr:spPr>
        <a:xfrm flipH="1">
          <a:off x="2153520" y="975240"/>
          <a:ext cx="1281960" cy="360"/>
        </a:xfrm>
        <a:prstGeom prst="line">
          <a:avLst/>
        </a:prstGeom>
        <a:ln>
          <a:solidFill>
            <a:srgbClr val="000000"/>
          </a:solidFill>
        </a:ln>
      </cdr:spPr>
      <cdr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/>
      </cdr:style>
    </cdr:sp>
  </cdr:relSizeAnchor>
  <cdr:relSizeAnchor>
    <cdr:from>
      <cdr:x>0.617779285774875</cdr:x>
      <cdr:y>0.279029985912658</cdr:y>
    </cdr:from>
    <cdr:to>
      <cdr:x>0.727542624480448</cdr:x>
      <cdr:y>0.619641779029986</cdr:y>
    </cdr:to>
    <cdr:sp>
      <cdr:nvSpPr>
        <cdr:cNvPr id="303" name="Стрелка вниз 10"/>
        <cdr:cNvSpPr/>
      </cdr:nvSpPr>
      <cdr:spPr>
        <a:xfrm flipH="1" rot="10800000">
          <a:off x="2621880" y="998280"/>
          <a:ext cx="465840" cy="1218600"/>
        </a:xfrm>
        <a:prstGeom prst="downArrow">
          <a:avLst>
            <a:gd name="adj1" fmla="val 50000"/>
            <a:gd name="adj2" fmla="val 50000"/>
          </a:avLst>
        </a:prstGeom>
        <a:solidFill>
          <a:srgbClr val="00b050"/>
        </a:solidFill>
        <a:ln>
          <a:solidFill>
            <a:srgbClr val="af5c24"/>
          </a:solidFill>
        </a:ln>
      </cdr:spPr>
      <cdr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/>
      </cdr:style>
    </cdr:sp>
  </cdr:relSizeAnchor>
</c:userShapes>
</file>

<file path=ppt/drawings/drawing2.xml><?xml version="1.0" encoding="utf-8"?>
<c:userShapes xmlns:cdr="http://schemas.openxmlformats.org/drawingml/2006/chartDrawing" xmlns:a="http://schemas.openxmlformats.org/drawingml/2006/main" xmlns:c="http://schemas.openxmlformats.org/drawingml/2006/chart" xmlns:r="http://schemas.openxmlformats.org/officeDocument/2006/relationships">
  <cdr:relSizeAnchor>
    <cdr:from>
      <cdr:x>0.429213673763678</cdr:x>
      <cdr:y>0.260012074864158</cdr:y>
    </cdr:from>
    <cdr:to>
      <cdr:x>0.731359742132496</cdr:x>
      <cdr:y>0.260112698732139</cdr:y>
    </cdr:to>
    <cdr:sp>
      <cdr:nvSpPr>
        <cdr:cNvPr id="309" name="Прямая соединительная линия 2"/>
        <cdr:cNvSpPr/>
      </cdr:nvSpPr>
      <cdr:spPr>
        <a:xfrm flipH="1">
          <a:off x="1821600" y="930240"/>
          <a:ext cx="1282320" cy="360"/>
        </a:xfrm>
        <a:prstGeom prst="line">
          <a:avLst/>
        </a:prstGeom>
        <a:ln>
          <a:solidFill>
            <a:srgbClr val="000000"/>
          </a:solidFill>
        </a:ln>
      </cdr:spPr>
      <cdr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/>
      </cdr:style>
    </cdr:sp>
  </cdr:relSizeAnchor>
  <cdr:relSizeAnchor>
    <cdr:from>
      <cdr:x>0.637882772075664</cdr:x>
      <cdr:y>0.26152143288388</cdr:y>
    </cdr:from>
    <cdr:to>
      <cdr:x>0.729493595724828</cdr:x>
      <cdr:y>0.582109076272892</cdr:y>
    </cdr:to>
    <cdr:sp>
      <cdr:nvSpPr>
        <cdr:cNvPr id="310" name="Стрелка вниз 10"/>
        <cdr:cNvSpPr/>
      </cdr:nvSpPr>
      <cdr:spPr>
        <a:xfrm rot="10800000">
          <a:off x="2707200" y="935640"/>
          <a:ext cx="388800" cy="1146960"/>
        </a:xfrm>
        <a:prstGeom prst="downArrow">
          <a:avLst>
            <a:gd name="adj1" fmla="val 50000"/>
            <a:gd name="adj2" fmla="val 50000"/>
          </a:avLst>
        </a:prstGeom>
        <a:solidFill>
          <a:srgbClr val="00b050"/>
        </a:solidFill>
        <a:ln>
          <a:solidFill>
            <a:srgbClr val="af5c24"/>
          </a:solidFill>
        </a:ln>
      </cdr:spPr>
      <cdr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/>
      </cdr:style>
    </cdr:sp>
  </cdr:relSizeAnchor>
</c:userShape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Для перемещения страницы щёлкните мышью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ru-RU" sz="2000" spc="-1" strike="noStrike">
                <a:latin typeface="XO Oriel"/>
              </a:rPr>
              <a:t>Для правки формата примечаний щёлкните мышью</a:t>
            </a:r>
            <a:endParaRPr b="0" lang="ru-RU" sz="2000" spc="-1" strike="noStrike">
              <a:latin typeface="XO Orie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ru-RU" sz="1400" spc="-1" strike="noStrike">
                <a:latin typeface="Tinos"/>
              </a:rPr>
              <a:t>&lt;верхний колонтитул&gt;</a:t>
            </a:r>
            <a:endParaRPr b="0" lang="ru-RU" sz="1400" spc="-1" strike="noStrike">
              <a:latin typeface="Tinos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dt" idx="10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ru-RU" sz="1400" spc="-1" strike="noStrike">
                <a:latin typeface="Tinos"/>
              </a:defRPr>
            </a:lvl1pPr>
          </a:lstStyle>
          <a:p>
            <a:pPr algn="r">
              <a:buNone/>
            </a:pPr>
            <a:r>
              <a:rPr b="0" lang="ru-RU" sz="1400" spc="-1" strike="noStrike">
                <a:latin typeface="Tinos"/>
              </a:rPr>
              <a:t>&lt;дата/время&gt;</a:t>
            </a:r>
            <a:endParaRPr b="0" lang="ru-RU" sz="1400" spc="-1" strike="noStrike">
              <a:latin typeface="Tinos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ftr" idx="11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ru-RU" sz="1400" spc="-1" strike="noStrike">
                <a:latin typeface="Tinos"/>
              </a:defRPr>
            </a:lvl1pPr>
          </a:lstStyle>
          <a:p>
            <a:r>
              <a:rPr b="0" lang="ru-RU" sz="1400" spc="-1" strike="noStrike">
                <a:latin typeface="Tinos"/>
              </a:rPr>
              <a:t>&lt;нижний колонтитул&gt;</a:t>
            </a:r>
            <a:endParaRPr b="0" lang="ru-RU" sz="1400" spc="-1" strike="noStrike">
              <a:latin typeface="Tinos"/>
            </a:endParaRPr>
          </a:p>
        </p:txBody>
      </p:sp>
      <p:sp>
        <p:nvSpPr>
          <p:cNvPr id="128" name="PlaceHolder 6"/>
          <p:cNvSpPr>
            <a:spLocks noGrp="1"/>
          </p:cNvSpPr>
          <p:nvPr>
            <p:ph type="sldNum" idx="1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buNone/>
              <a:defRPr b="0" lang="ru-RU" sz="1400" spc="-1" strike="noStrike">
                <a:latin typeface="Tinos"/>
              </a:defRPr>
            </a:lvl1pPr>
          </a:lstStyle>
          <a:p>
            <a:pPr algn="r">
              <a:buNone/>
            </a:pPr>
            <a:fld id="{83021BA2-1744-4BFF-BD22-400A940E97D1}" type="slidenum">
              <a:rPr b="0" lang="ru-RU" sz="1400" spc="-1" strike="noStrike">
                <a:latin typeface="Tinos"/>
              </a:rPr>
              <a:t>&lt;номер&gt;</a:t>
            </a:fld>
            <a:endParaRPr b="0" lang="ru-RU" sz="1400" spc="-1" strike="noStrike">
              <a:latin typeface="Tino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33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ru-RU" sz="2000" spc="-1" strike="noStrike">
              <a:latin typeface="XO Oriel"/>
            </a:endParaRPr>
          </a:p>
        </p:txBody>
      </p:sp>
      <p:sp>
        <p:nvSpPr>
          <p:cNvPr id="335" name="PlaceHolder 3"/>
          <p:cNvSpPr>
            <a:spLocks noGrp="1"/>
          </p:cNvSpPr>
          <p:nvPr>
            <p:ph type="sldNum" idx="13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F63865D5-29F1-4790-B623-09DD7894BCC4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nos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33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ru-RU" sz="2000" spc="-1" strike="noStrike">
              <a:latin typeface="XO Oriel"/>
            </a:endParaRPr>
          </a:p>
        </p:txBody>
      </p:sp>
      <p:sp>
        <p:nvSpPr>
          <p:cNvPr id="338" name="PlaceHolder 3"/>
          <p:cNvSpPr>
            <a:spLocks noGrp="1"/>
          </p:cNvSpPr>
          <p:nvPr>
            <p:ph type="sldNum" idx="1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0FEC679-992F-4F0D-ADFA-106A6EB0B9F6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nos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E4BCCB1-65FE-45C5-835F-128065C7B23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BE7006A-2FCC-43DE-8CBC-97B78DEDF8C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C596046-A4BC-4F3A-B3D7-288E027A74C9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FD1A53F-46F8-43A1-96FD-8848B3752E86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73224E3-F80D-4778-8AB4-B089BB62B41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4B4D417-496A-46A2-A8DB-317161240DC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D0A2231-8D23-4C05-8408-F537741C510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514D0DA-010E-4DF0-88FA-CD18ED52010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A056892-A62B-4B79-A771-9D697B4DDEC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E156579-3196-488B-838C-54C05E057CD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6BEABED-BEAB-4590-93D1-B2C6DADB825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16069DE-86D8-4E54-982C-92811305151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FA62D28-817F-4E37-BC87-C37D98CF25D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FA9AAEE-8B97-4653-9FAE-DB3FD75C03A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557EDCB-25B1-4205-9228-F1B328B9B33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5A2B4E1-5AD0-4F9E-BD8E-8F345530532F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D114E6F-5967-4D3F-8007-5300AF40EFA0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D4047136-2713-46CC-BB7B-60F8525B9BC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9574FDEA-D40A-4211-8A1B-7CCF047B874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864012F6-304C-4F45-8C38-D9DA55C224D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54387058-6932-4878-96A3-5819EC30114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7E5237A3-617E-43A8-8BB8-4F22D2BF7FB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DD8D827-801E-4AF9-9645-123E3E5C053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D8831CC0-349D-46BD-8545-9F13331727B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ED384885-54E6-4B87-BB1A-E141154E2EC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DDCABDA9-2822-4917-A82F-69D270378CD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B82618EC-C2C6-4BD6-A446-23FC6502EAC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6F0BC935-5975-4F3A-8FF0-D733334D997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2A3C8ABE-8947-4D23-BE6C-C1F0EDC3019A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EDF0EA87-BFB5-43BC-A95A-65C6DE33A89E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C9A9B9F-E131-46EB-9B36-AACB8989E4B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65DB30A-01D0-4507-95C1-4EBD390E7C1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8A6578B-3F4A-4837-9B7F-D4A690232AA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1821F20-CBFB-4FD5-AD4F-670D64A889D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2A16AC6-8A45-4422-BDB6-AF1FAB0B11B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5174A74-757D-48C4-812E-445C5ECAB39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ctr">
              <a:lnSpc>
                <a:spcPct val="90000"/>
              </a:lnSpc>
              <a:buNone/>
            </a:pPr>
            <a:r>
              <a:rPr b="0" lang="ru-RU" sz="6000" spc="-1" strike="noStrike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b="0" lang="ru-RU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rgbClr val="8b8b8b"/>
                </a:solidFill>
                <a:latin typeface="Calibri"/>
              </a:rPr>
              <a:t>&lt;дата/время&gt;</a:t>
            </a:r>
            <a:endParaRPr b="0" lang="ru-RU" sz="1200" spc="-1" strike="noStrike">
              <a:latin typeface="Tinos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ru-RU" sz="1400" spc="-1" strike="noStrike">
                <a:latin typeface="Tinos"/>
              </a:defRPr>
            </a:lvl1pPr>
          </a:lstStyle>
          <a:p>
            <a:pPr algn="ctr">
              <a:buNone/>
            </a:pPr>
            <a:r>
              <a:rPr b="0" lang="ru-RU" sz="1400" spc="-1" strike="noStrike">
                <a:latin typeface="Tinos"/>
              </a:rPr>
              <a:t>&lt;нижний колонтитул&gt;</a:t>
            </a:r>
            <a:endParaRPr b="0" lang="ru-RU" sz="1400" spc="-1" strike="noStrike">
              <a:latin typeface="Tinos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BFA9E146-4755-4431-AA46-7F7B445B93D2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nos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rgbClr val="8b8b8b"/>
                </a:solidFill>
                <a:latin typeface="Calibri"/>
              </a:rPr>
              <a:t>&lt;дата/время&gt;</a:t>
            </a:r>
            <a:endParaRPr b="0" lang="ru-RU" sz="1200" spc="-1" strike="noStrike">
              <a:latin typeface="Tinos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ru-RU" sz="1400" spc="-1" strike="noStrike">
                <a:latin typeface="Tinos"/>
              </a:defRPr>
            </a:lvl1pPr>
          </a:lstStyle>
          <a:p>
            <a:pPr algn="ctr">
              <a:buNone/>
            </a:pPr>
            <a:r>
              <a:rPr b="0" lang="ru-RU" sz="1400" spc="-1" strike="noStrike">
                <a:latin typeface="Tinos"/>
              </a:rPr>
              <a:t>&lt;нижний колонтитул&gt;</a:t>
            </a:r>
            <a:endParaRPr b="0" lang="ru-RU" sz="1400" spc="-1" strike="noStrike">
              <a:latin typeface="Tinos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2F23DFDD-90E2-42BD-AC2E-2ADE48F97258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no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dt" idx="7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rgbClr val="8b8b8b"/>
                </a:solidFill>
                <a:latin typeface="Calibri"/>
              </a:rPr>
              <a:t>&lt;дата/время&gt;</a:t>
            </a:r>
            <a:endParaRPr b="0" lang="ru-RU" sz="1200" spc="-1" strike="noStrike">
              <a:latin typeface="Tinos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ftr" idx="8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ru-RU" sz="1400" spc="-1" strike="noStrike">
                <a:latin typeface="Tinos"/>
              </a:defRPr>
            </a:lvl1pPr>
          </a:lstStyle>
          <a:p>
            <a:pPr algn="ctr">
              <a:buNone/>
            </a:pPr>
            <a:r>
              <a:rPr b="0" lang="ru-RU" sz="1400" spc="-1" strike="noStrike">
                <a:latin typeface="Tinos"/>
              </a:rPr>
              <a:t>&lt;нижний колонтитул&gt;</a:t>
            </a:r>
            <a:endParaRPr b="0" lang="ru-RU" sz="1400" spc="-1" strike="noStrike">
              <a:latin typeface="Tinos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sldNum" idx="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A1F20925-4B6B-4CEC-AEF9-BACCDFCB3791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no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image" Target="../media/image32.png"/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8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chart" Target="../charts/chart1.xml"/><Relationship Id="rId3" Type="http://schemas.openxmlformats.org/officeDocument/2006/relationships/image" Target="../media/image34.png"/><Relationship Id="rId4" Type="http://schemas.openxmlformats.org/officeDocument/2006/relationships/chart" Target="../charts/chart2.xml"/><Relationship Id="rId5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image" Target="../media/image36.png"/><Relationship Id="rId3" Type="http://schemas.openxmlformats.org/officeDocument/2006/relationships/image" Target="../media/image37.jpeg"/><Relationship Id="rId4" Type="http://schemas.openxmlformats.org/officeDocument/2006/relationships/image" Target="../media/image38.jpeg"/><Relationship Id="rId5" Type="http://schemas.openxmlformats.org/officeDocument/2006/relationships/image" Target="../media/image39.jpeg"/><Relationship Id="rId6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40.jpeg"/><Relationship Id="rId2" Type="http://schemas.openxmlformats.org/officeDocument/2006/relationships/image" Target="../media/image41.png"/><Relationship Id="rId3" Type="http://schemas.openxmlformats.org/officeDocument/2006/relationships/image" Target="../media/image42.png"/><Relationship Id="rId4" Type="http://schemas.openxmlformats.org/officeDocument/2006/relationships/image" Target="../media/image43.jpeg"/><Relationship Id="rId5" Type="http://schemas.openxmlformats.org/officeDocument/2006/relationships/image" Target="../media/image44.jpeg"/><Relationship Id="rId6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45.jpeg"/><Relationship Id="rId2" Type="http://schemas.openxmlformats.org/officeDocument/2006/relationships/image" Target="../media/image46.png"/><Relationship Id="rId3" Type="http://schemas.openxmlformats.org/officeDocument/2006/relationships/image" Target="../media/image47.png"/><Relationship Id="rId4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png"/><Relationship Id="rId3" Type="http://schemas.openxmlformats.org/officeDocument/2006/relationships/image" Target="../media/image6.wmf"/><Relationship Id="rId4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png"/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png"/><Relationship Id="rId7" Type="http://schemas.openxmlformats.org/officeDocument/2006/relationships/image" Target="../media/image13.jpeg"/><Relationship Id="rId8" Type="http://schemas.openxmlformats.org/officeDocument/2006/relationships/image" Target="../media/image14.jpeg"/><Relationship Id="rId9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24.png"/><Relationship Id="rId8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image" Target="../media/image28.png"/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image" Target="../media/image30.png"/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8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Рисунок 3" descr=""/>
          <p:cNvPicPr/>
          <p:nvPr/>
        </p:nvPicPr>
        <p:blipFill>
          <a:blip r:embed="rId1"/>
          <a:stretch/>
        </p:blipFill>
        <p:spPr>
          <a:xfrm>
            <a:off x="1963440" y="5040"/>
            <a:ext cx="10249560" cy="6888960"/>
          </a:xfrm>
          <a:prstGeom prst="rect">
            <a:avLst/>
          </a:prstGeom>
          <a:ln w="0">
            <a:noFill/>
          </a:ln>
        </p:spPr>
      </p:pic>
      <p:sp>
        <p:nvSpPr>
          <p:cNvPr id="130" name="TextBox 4"/>
          <p:cNvSpPr/>
          <p:nvPr/>
        </p:nvSpPr>
        <p:spPr>
          <a:xfrm>
            <a:off x="612000" y="1978200"/>
            <a:ext cx="8595000" cy="130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ru-RU" sz="4000" spc="-1" strike="noStrike">
                <a:solidFill>
                  <a:srgbClr val="3b4555"/>
                </a:solidFill>
                <a:latin typeface="Futura PT"/>
                <a:ea typeface="Futura PT"/>
              </a:rPr>
              <a:t> </a:t>
            </a:r>
            <a:endParaRPr b="0" lang="ru-RU" sz="40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4000" spc="-1" strike="noStrike">
              <a:latin typeface="XO Oriel"/>
            </a:endParaRPr>
          </a:p>
        </p:txBody>
      </p:sp>
      <p:pic>
        <p:nvPicPr>
          <p:cNvPr id="131" name="Рисунок 6" descr=""/>
          <p:cNvPicPr/>
          <p:nvPr/>
        </p:nvPicPr>
        <p:blipFill>
          <a:blip r:embed="rId2"/>
          <a:stretch/>
        </p:blipFill>
        <p:spPr>
          <a:xfrm>
            <a:off x="55440" y="117000"/>
            <a:ext cx="1388520" cy="1627560"/>
          </a:xfrm>
          <a:prstGeom prst="rect">
            <a:avLst/>
          </a:prstGeom>
          <a:ln w="0">
            <a:noFill/>
          </a:ln>
        </p:spPr>
      </p:pic>
      <p:sp>
        <p:nvSpPr>
          <p:cNvPr id="132" name="Прямоугольник 1"/>
          <p:cNvSpPr/>
          <p:nvPr/>
        </p:nvSpPr>
        <p:spPr>
          <a:xfrm>
            <a:off x="430200" y="1744920"/>
            <a:ext cx="8673120" cy="264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2800" spc="-1" strike="noStrike">
                <a:solidFill>
                  <a:srgbClr val="203864"/>
                </a:solidFill>
                <a:latin typeface="Times New Roman"/>
                <a:ea typeface="Times New Roman"/>
              </a:rPr>
              <a:t>Совершенствование процесса информирования граждан о возможности оформления меры социальной поддержки в форме оснащения жилого помещения автономными дымовыми пожарными извещателями или сигнализаторами угарного газа (МКУ ЦСПСиД)</a:t>
            </a:r>
            <a:endParaRPr b="0" lang="ru-RU" sz="2800" spc="-1" strike="noStrike">
              <a:latin typeface="XO Oriel"/>
            </a:endParaRPr>
          </a:p>
        </p:txBody>
      </p:sp>
      <p:pic>
        <p:nvPicPr>
          <p:cNvPr id="133" name="Рисунок 7" descr="сердечко.png"/>
          <p:cNvPicPr/>
          <p:nvPr/>
        </p:nvPicPr>
        <p:blipFill>
          <a:blip r:embed="rId3"/>
          <a:stretch/>
        </p:blipFill>
        <p:spPr>
          <a:xfrm>
            <a:off x="10803240" y="260280"/>
            <a:ext cx="978840" cy="865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Рисунок 4" descr=""/>
          <p:cNvPicPr/>
          <p:nvPr/>
        </p:nvPicPr>
        <p:blipFill>
          <a:blip r:embed="rId1"/>
          <a:stretch/>
        </p:blipFill>
        <p:spPr>
          <a:xfrm>
            <a:off x="-21240" y="-42480"/>
            <a:ext cx="617400" cy="1201320"/>
          </a:xfrm>
          <a:prstGeom prst="rect">
            <a:avLst/>
          </a:prstGeom>
          <a:ln w="0">
            <a:noFill/>
          </a:ln>
        </p:spPr>
      </p:pic>
      <p:sp>
        <p:nvSpPr>
          <p:cNvPr id="295" name="TextBox 5"/>
          <p:cNvSpPr/>
          <p:nvPr/>
        </p:nvSpPr>
        <p:spPr>
          <a:xfrm>
            <a:off x="803520" y="297720"/>
            <a:ext cx="10584360" cy="9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  <a:scene3d>
              <a:camera prst="orthographicFront">
                <a:rot lat="0" lon="0" rev="0"/>
              </a:camera>
              <a:lightRig dir="t" rig="contrasting">
                <a:rot lat="0" lon="0" rev="4500000"/>
              </a:lightRig>
            </a:scene3d>
            <a:sp3d contourW="6350" prstMaterial="metal">
              <a:bevelT prst="relaxedInset" w="127000" h="31750"/>
              <a:contourClr>
                <a:schemeClr val="accent1"/>
              </a:contourClr>
            </a:sp3d>
          </a:bodyPr>
          <a:p>
            <a:pPr algn="ctr">
              <a:lnSpc>
                <a:spcPct val="100000"/>
              </a:lnSpc>
              <a:buNone/>
            </a:pPr>
            <a:r>
              <a:rPr b="1" lang="ru-RU" sz="3200" spc="-1" strike="noStrike">
                <a:solidFill>
                  <a:srgbClr val="2f5597"/>
                </a:solidFill>
                <a:latin typeface="Times New Roman"/>
              </a:rPr>
              <a:t>План мероприятий по устранению проблем</a:t>
            </a:r>
            <a:endParaRPr b="0" lang="ru-RU" sz="32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2400" spc="-1" strike="noStrike">
              <a:latin typeface="XO Oriel"/>
            </a:endParaRPr>
          </a:p>
        </p:txBody>
      </p:sp>
      <p:sp>
        <p:nvSpPr>
          <p:cNvPr id="296" name="Прямоугольник 14"/>
          <p:cNvSpPr/>
          <p:nvPr/>
        </p:nvSpPr>
        <p:spPr>
          <a:xfrm>
            <a:off x="941040" y="2187000"/>
            <a:ext cx="10309680" cy="228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endParaRPr b="0" lang="ru-RU" sz="36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36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36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3600" spc="-1" strike="noStrike">
              <a:latin typeface="XO Oriel"/>
            </a:endParaRPr>
          </a:p>
        </p:txBody>
      </p:sp>
      <p:pic>
        <p:nvPicPr>
          <p:cNvPr id="297" name="Picture 2" descr=""/>
          <p:cNvPicPr/>
          <p:nvPr/>
        </p:nvPicPr>
        <p:blipFill>
          <a:blip r:embed="rId2"/>
          <a:stretch/>
        </p:blipFill>
        <p:spPr>
          <a:xfrm>
            <a:off x="11159640" y="483840"/>
            <a:ext cx="980640" cy="86472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4" name="Diagram4"/>
          <p:cNvGraphicFramePr/>
          <p:nvPr>
            <p:extLst>
              <p:ext uri="{D42A27DB-BD31-4B8C-83A1-F6EECF244321}">
                <p14:modId xmlns:p14="http://schemas.microsoft.com/office/powerpoint/2010/main" val="904109742"/>
              </p:ext>
            </p:extLst>
          </p:nvPr>
        </p:nvGraphicFramePr>
        <p:xfrm>
          <a:off x="1020600" y="1158840"/>
          <a:ext cx="10629000" cy="5418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Рисунок 4" descr=""/>
          <p:cNvPicPr/>
          <p:nvPr/>
        </p:nvPicPr>
        <p:blipFill>
          <a:blip r:embed="rId1"/>
          <a:stretch/>
        </p:blipFill>
        <p:spPr>
          <a:xfrm>
            <a:off x="-21240" y="-42480"/>
            <a:ext cx="617400" cy="1201320"/>
          </a:xfrm>
          <a:prstGeom prst="rect">
            <a:avLst/>
          </a:prstGeom>
          <a:ln w="0">
            <a:noFill/>
          </a:ln>
        </p:spPr>
      </p:pic>
      <p:sp>
        <p:nvSpPr>
          <p:cNvPr id="299" name="TextBox 5"/>
          <p:cNvSpPr/>
          <p:nvPr/>
        </p:nvSpPr>
        <p:spPr>
          <a:xfrm>
            <a:off x="803520" y="297720"/>
            <a:ext cx="10584360" cy="9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3200" spc="-1" strike="noStrike">
                <a:solidFill>
                  <a:srgbClr val="2f5597"/>
                </a:solidFill>
                <a:latin typeface="Times New Roman"/>
              </a:rPr>
              <a:t>Достигнутые результаты</a:t>
            </a:r>
            <a:endParaRPr b="0" lang="ru-RU" sz="32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2400" spc="-1" strike="noStrike">
              <a:latin typeface="XO Oriel"/>
            </a:endParaRPr>
          </a:p>
        </p:txBody>
      </p:sp>
      <p:sp>
        <p:nvSpPr>
          <p:cNvPr id="300" name="Прямоугольник 14"/>
          <p:cNvSpPr/>
          <p:nvPr/>
        </p:nvSpPr>
        <p:spPr>
          <a:xfrm>
            <a:off x="941040" y="2187000"/>
            <a:ext cx="10309680" cy="228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endParaRPr b="0" lang="ru-RU" sz="36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36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36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3600" spc="-1" strike="noStrike">
              <a:latin typeface="XO Oriel"/>
            </a:endParaRPr>
          </a:p>
        </p:txBody>
      </p:sp>
      <p:graphicFrame>
        <p:nvGraphicFramePr>
          <p:cNvPr id="301" name="Диаграмма 6"/>
          <p:cNvGraphicFramePr/>
          <p:nvPr/>
        </p:nvGraphicFramePr>
        <p:xfrm>
          <a:off x="941040" y="1743480"/>
          <a:ext cx="4243680" cy="3577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4" name="Прямоугольник 3"/>
          <p:cNvSpPr/>
          <p:nvPr/>
        </p:nvSpPr>
        <p:spPr>
          <a:xfrm>
            <a:off x="5816880" y="1286640"/>
            <a:ext cx="40694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Количество обратившихся за МСП</a:t>
            </a:r>
            <a:endParaRPr b="0" lang="ru-RU" sz="1800" spc="-1" strike="noStrike">
              <a:latin typeface="XO Oriel"/>
            </a:endParaRPr>
          </a:p>
        </p:txBody>
      </p:sp>
      <p:sp>
        <p:nvSpPr>
          <p:cNvPr id="305" name="TextBox 7"/>
          <p:cNvSpPr/>
          <p:nvPr/>
        </p:nvSpPr>
        <p:spPr>
          <a:xfrm>
            <a:off x="287640" y="5320800"/>
            <a:ext cx="11632320" cy="109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ru-RU" sz="2200" spc="-1" strike="noStrike">
                <a:solidFill>
                  <a:srgbClr val="000000"/>
                </a:solidFill>
                <a:latin typeface="Calibri"/>
              </a:rPr>
              <a:t>Увеличение вариантов передачи информации о возможности оформить МСП, позволило донести информацию до большего количества граждан. Разработаны памятки и информационные листы для вручения и размещения.</a:t>
            </a:r>
            <a:endParaRPr b="0" lang="ru-RU" sz="2200" spc="-1" strike="noStrike">
              <a:latin typeface="XO Oriel"/>
            </a:endParaRPr>
          </a:p>
        </p:txBody>
      </p:sp>
      <p:pic>
        <p:nvPicPr>
          <p:cNvPr id="306" name="Picture 2" descr=""/>
          <p:cNvPicPr/>
          <p:nvPr/>
        </p:nvPicPr>
        <p:blipFill>
          <a:blip r:embed="rId3"/>
          <a:stretch/>
        </p:blipFill>
        <p:spPr>
          <a:xfrm>
            <a:off x="10939320" y="293760"/>
            <a:ext cx="980640" cy="864720"/>
          </a:xfrm>
          <a:prstGeom prst="rect">
            <a:avLst/>
          </a:prstGeom>
          <a:ln w="0">
            <a:noFill/>
          </a:ln>
        </p:spPr>
      </p:pic>
      <p:sp>
        <p:nvSpPr>
          <p:cNvPr id="307" name="TextBox 1"/>
          <p:cNvSpPr/>
          <p:nvPr/>
        </p:nvSpPr>
        <p:spPr>
          <a:xfrm>
            <a:off x="1362240" y="1116000"/>
            <a:ext cx="34783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Количество вариантов передачи информации</a:t>
            </a:r>
            <a:endParaRPr b="0" lang="ru-RU" sz="1800" spc="-1" strike="noStrike">
              <a:latin typeface="XO Oriel"/>
            </a:endParaRPr>
          </a:p>
        </p:txBody>
      </p:sp>
      <p:graphicFrame>
        <p:nvGraphicFramePr>
          <p:cNvPr id="308" name="Диаграмма 10"/>
          <p:cNvGraphicFramePr/>
          <p:nvPr/>
        </p:nvGraphicFramePr>
        <p:xfrm>
          <a:off x="6006600" y="1771920"/>
          <a:ext cx="4243680" cy="3577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Рисунок 4" descr=""/>
          <p:cNvPicPr/>
          <p:nvPr/>
        </p:nvPicPr>
        <p:blipFill>
          <a:blip r:embed="rId1"/>
          <a:stretch/>
        </p:blipFill>
        <p:spPr>
          <a:xfrm>
            <a:off x="-21240" y="-42480"/>
            <a:ext cx="617400" cy="1201320"/>
          </a:xfrm>
          <a:prstGeom prst="rect">
            <a:avLst/>
          </a:prstGeom>
          <a:ln w="0">
            <a:noFill/>
          </a:ln>
        </p:spPr>
      </p:pic>
      <p:sp>
        <p:nvSpPr>
          <p:cNvPr id="312" name="TextBox 5"/>
          <p:cNvSpPr/>
          <p:nvPr/>
        </p:nvSpPr>
        <p:spPr>
          <a:xfrm>
            <a:off x="692640" y="1440"/>
            <a:ext cx="10909440" cy="168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  <a:scene3d>
              <a:camera prst="orthographicFront">
                <a:rot lat="0" lon="0" rev="0"/>
              </a:camera>
              <a:lightRig dir="t" rig="contrasting">
                <a:rot lat="0" lon="0" rev="4500000"/>
              </a:lightRig>
            </a:scene3d>
            <a:sp3d contourW="6350" prstMaterial="metal">
              <a:bevelT prst="relaxedInset" w="127000" h="31750"/>
              <a:contourClr>
                <a:schemeClr val="accent1"/>
              </a:contourClr>
            </a:sp3d>
          </a:bodyPr>
          <a:p>
            <a:pPr algn="ctr">
              <a:lnSpc>
                <a:spcPct val="100000"/>
              </a:lnSpc>
              <a:buNone/>
            </a:pPr>
            <a:endParaRPr b="0" lang="ru-RU" sz="32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ru-RU" sz="3200" spc="-1" strike="noStrike">
                <a:solidFill>
                  <a:srgbClr val="000000"/>
                </a:solidFill>
                <a:latin typeface="Futura PT Bold"/>
              </a:rPr>
              <a:t>Визуализация  «Было» – «Стало»</a:t>
            </a:r>
            <a:endParaRPr b="0" lang="ru-RU" sz="32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4100" spc="-1" strike="noStrike">
              <a:latin typeface="XO Oriel"/>
            </a:endParaRPr>
          </a:p>
        </p:txBody>
      </p:sp>
      <p:sp>
        <p:nvSpPr>
          <p:cNvPr id="313" name="Прямоугольник 2"/>
          <p:cNvSpPr/>
          <p:nvPr/>
        </p:nvSpPr>
        <p:spPr>
          <a:xfrm>
            <a:off x="1478520" y="1377720"/>
            <a:ext cx="2053800" cy="444960"/>
          </a:xfrm>
          <a:prstGeom prst="rect">
            <a:avLst/>
          </a:prstGeom>
          <a:solidFill>
            <a:srgbClr val="ffffff"/>
          </a:solidFill>
          <a:ln>
            <a:solidFill>
              <a:srgbClr val="70ad4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a0b7ff"/>
                </a:solidFill>
                <a:latin typeface="Futura PT"/>
              </a:rPr>
              <a:t>«Было»</a:t>
            </a:r>
            <a:endParaRPr b="0" lang="ru-RU" sz="1800" spc="-1" strike="noStrike">
              <a:latin typeface="XO Oriel"/>
            </a:endParaRPr>
          </a:p>
        </p:txBody>
      </p:sp>
      <p:sp>
        <p:nvSpPr>
          <p:cNvPr id="314" name="Прямоугольник 3"/>
          <p:cNvSpPr/>
          <p:nvPr/>
        </p:nvSpPr>
        <p:spPr>
          <a:xfrm>
            <a:off x="7866360" y="1294560"/>
            <a:ext cx="2371320" cy="478080"/>
          </a:xfrm>
          <a:prstGeom prst="rect">
            <a:avLst/>
          </a:prstGeom>
          <a:solidFill>
            <a:srgbClr val="ffffff"/>
          </a:solidFill>
          <a:ln>
            <a:solidFill>
              <a:srgbClr val="70ad4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a0b7ff"/>
                </a:solidFill>
                <a:latin typeface="Futura PT"/>
              </a:rPr>
              <a:t>«Стало»</a:t>
            </a:r>
            <a:endParaRPr b="0" lang="ru-RU" sz="1800" spc="-1" strike="noStrike">
              <a:latin typeface="XO Oriel"/>
            </a:endParaRPr>
          </a:p>
        </p:txBody>
      </p:sp>
      <p:sp>
        <p:nvSpPr>
          <p:cNvPr id="315" name="Нашивка 13"/>
          <p:cNvSpPr/>
          <p:nvPr/>
        </p:nvSpPr>
        <p:spPr>
          <a:xfrm flipV="1">
            <a:off x="4658760" y="3710160"/>
            <a:ext cx="1187640" cy="262800"/>
          </a:xfrm>
          <a:prstGeom prst="chevron">
            <a:avLst>
              <a:gd name="adj" fmla="val 50000"/>
            </a:avLst>
          </a:prstGeom>
          <a:solidFill>
            <a:srgbClr val="4472c4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16" name="Picture 2" descr=""/>
          <p:cNvPicPr/>
          <p:nvPr/>
        </p:nvPicPr>
        <p:blipFill>
          <a:blip r:embed="rId2"/>
          <a:stretch/>
        </p:blipFill>
        <p:spPr>
          <a:xfrm>
            <a:off x="10938960" y="306000"/>
            <a:ext cx="980640" cy="864720"/>
          </a:xfrm>
          <a:prstGeom prst="rect">
            <a:avLst/>
          </a:prstGeom>
          <a:ln w="0">
            <a:noFill/>
          </a:ln>
        </p:spPr>
      </p:pic>
      <p:pic>
        <p:nvPicPr>
          <p:cNvPr id="317" name="Рисунок 1" descr=""/>
          <p:cNvPicPr/>
          <p:nvPr/>
        </p:nvPicPr>
        <p:blipFill>
          <a:blip r:embed="rId3"/>
          <a:stretch/>
        </p:blipFill>
        <p:spPr>
          <a:xfrm>
            <a:off x="123120" y="2535120"/>
            <a:ext cx="4466880" cy="2512440"/>
          </a:xfrm>
          <a:prstGeom prst="rect">
            <a:avLst/>
          </a:prstGeom>
          <a:ln w="0">
            <a:noFill/>
          </a:ln>
        </p:spPr>
      </p:pic>
      <p:pic>
        <p:nvPicPr>
          <p:cNvPr id="318" name="Рисунок 6" descr=""/>
          <p:cNvPicPr/>
          <p:nvPr/>
        </p:nvPicPr>
        <p:blipFill>
          <a:blip r:embed="rId4"/>
          <a:stretch/>
        </p:blipFill>
        <p:spPr>
          <a:xfrm>
            <a:off x="9009000" y="2014920"/>
            <a:ext cx="2845080" cy="3793320"/>
          </a:xfrm>
          <a:prstGeom prst="rect">
            <a:avLst/>
          </a:prstGeom>
          <a:ln w="0">
            <a:noFill/>
          </a:ln>
        </p:spPr>
      </p:pic>
      <p:pic>
        <p:nvPicPr>
          <p:cNvPr id="319" name="Рисунок 7" descr=""/>
          <p:cNvPicPr/>
          <p:nvPr/>
        </p:nvPicPr>
        <p:blipFill>
          <a:blip r:embed="rId5"/>
          <a:stretch/>
        </p:blipFill>
        <p:spPr>
          <a:xfrm>
            <a:off x="5962680" y="2834280"/>
            <a:ext cx="2930040" cy="3906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Рисунок 4" descr=""/>
          <p:cNvPicPr/>
          <p:nvPr/>
        </p:nvPicPr>
        <p:blipFill>
          <a:blip r:embed="rId1"/>
          <a:stretch/>
        </p:blipFill>
        <p:spPr>
          <a:xfrm>
            <a:off x="-21240" y="-42480"/>
            <a:ext cx="617400" cy="1201320"/>
          </a:xfrm>
          <a:prstGeom prst="rect">
            <a:avLst/>
          </a:prstGeom>
          <a:ln w="0">
            <a:noFill/>
          </a:ln>
        </p:spPr>
      </p:pic>
      <p:sp>
        <p:nvSpPr>
          <p:cNvPr id="321" name="TextBox 5"/>
          <p:cNvSpPr/>
          <p:nvPr/>
        </p:nvSpPr>
        <p:spPr>
          <a:xfrm>
            <a:off x="692640" y="1440"/>
            <a:ext cx="10909440" cy="168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  <a:scene3d>
              <a:camera prst="orthographicFront">
                <a:rot lat="0" lon="0" rev="0"/>
              </a:camera>
              <a:lightRig dir="t" rig="contrasting">
                <a:rot lat="0" lon="0" rev="4500000"/>
              </a:lightRig>
            </a:scene3d>
            <a:sp3d contourW="6350" prstMaterial="metal">
              <a:bevelT prst="relaxedInset" w="127000" h="31750"/>
              <a:contourClr>
                <a:schemeClr val="accent1"/>
              </a:contourClr>
            </a:sp3d>
          </a:bodyPr>
          <a:p>
            <a:pPr algn="ctr">
              <a:lnSpc>
                <a:spcPct val="100000"/>
              </a:lnSpc>
              <a:buNone/>
            </a:pPr>
            <a:endParaRPr b="0" lang="ru-RU" sz="32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3200" spc="-1" strike="noStrike">
                <a:solidFill>
                  <a:srgbClr val="2f5597"/>
                </a:solidFill>
                <a:latin typeface="Times New Roman"/>
              </a:rPr>
              <a:t>Визуализация  «Было» – «Стало»</a:t>
            </a:r>
            <a:endParaRPr b="0" lang="ru-RU" sz="32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4100" spc="-1" strike="noStrike">
              <a:latin typeface="XO Oriel"/>
            </a:endParaRPr>
          </a:p>
        </p:txBody>
      </p:sp>
      <p:sp>
        <p:nvSpPr>
          <p:cNvPr id="322" name="Прямоугольник 2"/>
          <p:cNvSpPr/>
          <p:nvPr/>
        </p:nvSpPr>
        <p:spPr>
          <a:xfrm>
            <a:off x="596520" y="1294560"/>
            <a:ext cx="2053800" cy="668160"/>
          </a:xfrm>
          <a:prstGeom prst="rect">
            <a:avLst/>
          </a:prstGeom>
          <a:solidFill>
            <a:srgbClr val="ffffff"/>
          </a:solidFill>
          <a:ln>
            <a:solidFill>
              <a:srgbClr val="70ad4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a0b7ff"/>
                </a:solidFill>
                <a:latin typeface="Futura PT"/>
              </a:rPr>
              <a:t>«Было»</a:t>
            </a:r>
            <a:endParaRPr b="0" lang="ru-RU" sz="2400" spc="-1" strike="noStrike">
              <a:latin typeface="XO Oriel"/>
            </a:endParaRPr>
          </a:p>
        </p:txBody>
      </p:sp>
      <p:sp>
        <p:nvSpPr>
          <p:cNvPr id="323" name="Прямоугольник 3"/>
          <p:cNvSpPr/>
          <p:nvPr/>
        </p:nvSpPr>
        <p:spPr>
          <a:xfrm>
            <a:off x="8153280" y="1158840"/>
            <a:ext cx="2371320" cy="751680"/>
          </a:xfrm>
          <a:prstGeom prst="rect">
            <a:avLst/>
          </a:prstGeom>
          <a:solidFill>
            <a:srgbClr val="ffffff"/>
          </a:solidFill>
          <a:ln>
            <a:solidFill>
              <a:srgbClr val="70ad4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a0b7ff"/>
                </a:solidFill>
                <a:latin typeface="Futura PT"/>
              </a:rPr>
              <a:t>«Стало»</a:t>
            </a:r>
            <a:endParaRPr b="0" lang="ru-RU" sz="2400" spc="-1" strike="noStrike">
              <a:latin typeface="XO Oriel"/>
            </a:endParaRPr>
          </a:p>
        </p:txBody>
      </p:sp>
      <p:sp>
        <p:nvSpPr>
          <p:cNvPr id="324" name="Нашивка 12"/>
          <p:cNvSpPr/>
          <p:nvPr/>
        </p:nvSpPr>
        <p:spPr>
          <a:xfrm>
            <a:off x="3161160" y="4369680"/>
            <a:ext cx="1032840" cy="237240"/>
          </a:xfrm>
          <a:prstGeom prst="chevron">
            <a:avLst>
              <a:gd name="adj" fmla="val 50000"/>
            </a:avLst>
          </a:prstGeom>
          <a:solidFill>
            <a:srgbClr val="4472c4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25" name="Picture 2" descr=""/>
          <p:cNvPicPr/>
          <p:nvPr/>
        </p:nvPicPr>
        <p:blipFill>
          <a:blip r:embed="rId2"/>
          <a:stretch/>
        </p:blipFill>
        <p:spPr>
          <a:xfrm>
            <a:off x="10938960" y="306000"/>
            <a:ext cx="980640" cy="864720"/>
          </a:xfrm>
          <a:prstGeom prst="rect">
            <a:avLst/>
          </a:prstGeom>
          <a:ln w="0">
            <a:noFill/>
          </a:ln>
        </p:spPr>
      </p:pic>
      <p:pic>
        <p:nvPicPr>
          <p:cNvPr id="326" name="Picture 3" descr=""/>
          <p:cNvPicPr/>
          <p:nvPr/>
        </p:nvPicPr>
        <p:blipFill>
          <a:blip r:embed="rId3"/>
          <a:stretch/>
        </p:blipFill>
        <p:spPr>
          <a:xfrm>
            <a:off x="174240" y="2143440"/>
            <a:ext cx="2986560" cy="397764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327" name="Рисунок 1" descr=""/>
          <p:cNvPicPr/>
          <p:nvPr/>
        </p:nvPicPr>
        <p:blipFill>
          <a:blip r:embed="rId4"/>
          <a:stretch/>
        </p:blipFill>
        <p:spPr>
          <a:xfrm>
            <a:off x="7551360" y="3227400"/>
            <a:ext cx="4368240" cy="3065400"/>
          </a:xfrm>
          <a:prstGeom prst="rect">
            <a:avLst/>
          </a:prstGeom>
          <a:ln w="0">
            <a:noFill/>
          </a:ln>
        </p:spPr>
      </p:pic>
      <p:pic>
        <p:nvPicPr>
          <p:cNvPr id="328" name="Рисунок 6" descr=""/>
          <p:cNvPicPr/>
          <p:nvPr/>
        </p:nvPicPr>
        <p:blipFill>
          <a:blip r:embed="rId5"/>
          <a:stretch/>
        </p:blipFill>
        <p:spPr>
          <a:xfrm>
            <a:off x="5034600" y="1346400"/>
            <a:ext cx="2225880" cy="4946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Рисунок 3" descr=""/>
          <p:cNvPicPr/>
          <p:nvPr/>
        </p:nvPicPr>
        <p:blipFill>
          <a:blip r:embed="rId1"/>
          <a:stretch/>
        </p:blipFill>
        <p:spPr>
          <a:xfrm>
            <a:off x="1848240" y="-31320"/>
            <a:ext cx="10215720" cy="6888960"/>
          </a:xfrm>
          <a:prstGeom prst="rect">
            <a:avLst/>
          </a:prstGeom>
          <a:ln w="0">
            <a:noFill/>
          </a:ln>
        </p:spPr>
      </p:pic>
      <p:sp>
        <p:nvSpPr>
          <p:cNvPr id="330" name="TextBox 4"/>
          <p:cNvSpPr/>
          <p:nvPr/>
        </p:nvSpPr>
        <p:spPr>
          <a:xfrm>
            <a:off x="2180880" y="1704240"/>
            <a:ext cx="9549720" cy="69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  <a:scene3d>
              <a:camera prst="orthographicFront">
                <a:rot lat="0" lon="0" rev="0"/>
              </a:camera>
              <a:lightRig dir="t" rig="contrasting">
                <a:rot lat="0" lon="0" rev="4500000"/>
              </a:lightRig>
            </a:scene3d>
            <a:sp3d contourW="6350" prstMaterial="metal">
              <a:bevelT prst="relaxedInset" w="127000" h="31750"/>
              <a:contourClr>
                <a:schemeClr val="accent1"/>
              </a:contourClr>
            </a:sp3d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4000" spc="-1" strike="noStrike">
                <a:solidFill>
                  <a:srgbClr val="2f5597"/>
                </a:solidFill>
                <a:latin typeface="Times New Roman"/>
              </a:rPr>
              <a:t>Спасибо за внимание</a:t>
            </a:r>
            <a:r>
              <a:rPr b="1" lang="ru-RU" sz="4000" spc="-1" strike="noStrike" cap="all">
                <a:solidFill>
                  <a:srgbClr val="446ac4"/>
                </a:solidFill>
                <a:latin typeface="Futura PT Light"/>
              </a:rPr>
              <a:t>!</a:t>
            </a:r>
            <a:endParaRPr b="0" lang="ru-RU" sz="4000" spc="-1" strike="noStrike">
              <a:latin typeface="XO Oriel"/>
            </a:endParaRPr>
          </a:p>
        </p:txBody>
      </p:sp>
      <p:pic>
        <p:nvPicPr>
          <p:cNvPr id="331" name="Picture 2" descr=""/>
          <p:cNvPicPr/>
          <p:nvPr/>
        </p:nvPicPr>
        <p:blipFill>
          <a:blip r:embed="rId2"/>
          <a:stretch/>
        </p:blipFill>
        <p:spPr>
          <a:xfrm>
            <a:off x="10832040" y="454320"/>
            <a:ext cx="980640" cy="864720"/>
          </a:xfrm>
          <a:prstGeom prst="rect">
            <a:avLst/>
          </a:prstGeom>
          <a:ln w="0">
            <a:noFill/>
          </a:ln>
        </p:spPr>
      </p:pic>
      <p:pic>
        <p:nvPicPr>
          <p:cNvPr id="332" name="Picture 3" descr=""/>
          <p:cNvPicPr/>
          <p:nvPr/>
        </p:nvPicPr>
        <p:blipFill>
          <a:blip r:embed="rId3"/>
          <a:stretch/>
        </p:blipFill>
        <p:spPr>
          <a:xfrm>
            <a:off x="601200" y="304560"/>
            <a:ext cx="1476720" cy="1535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Рисунок 4" descr=""/>
          <p:cNvPicPr/>
          <p:nvPr/>
        </p:nvPicPr>
        <p:blipFill>
          <a:blip r:embed="rId1"/>
          <a:stretch/>
        </p:blipFill>
        <p:spPr>
          <a:xfrm>
            <a:off x="-21240" y="-42480"/>
            <a:ext cx="617400" cy="1201320"/>
          </a:xfrm>
          <a:prstGeom prst="rect">
            <a:avLst/>
          </a:prstGeom>
          <a:ln w="0">
            <a:noFill/>
          </a:ln>
        </p:spPr>
      </p:pic>
      <p:sp>
        <p:nvSpPr>
          <p:cNvPr id="135" name="TextBox 5"/>
          <p:cNvSpPr/>
          <p:nvPr/>
        </p:nvSpPr>
        <p:spPr>
          <a:xfrm>
            <a:off x="803520" y="265680"/>
            <a:ext cx="1058436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3200" spc="-1" strike="noStrike">
                <a:solidFill>
                  <a:srgbClr val="2f5597"/>
                </a:solidFill>
                <a:latin typeface="Times New Roman"/>
              </a:rPr>
              <a:t>Паспорт проекта</a:t>
            </a:r>
            <a:endParaRPr b="0" lang="ru-RU" sz="3200" spc="-1" strike="noStrike">
              <a:latin typeface="XO Oriel"/>
            </a:endParaRPr>
          </a:p>
        </p:txBody>
      </p:sp>
      <p:sp>
        <p:nvSpPr>
          <p:cNvPr id="136" name="Прямая соединительная линия 9"/>
          <p:cNvSpPr/>
          <p:nvPr/>
        </p:nvSpPr>
        <p:spPr>
          <a:xfrm>
            <a:off x="3049200" y="897480"/>
            <a:ext cx="6034320" cy="36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7" name="Прямоугольник 14"/>
          <p:cNvSpPr/>
          <p:nvPr/>
        </p:nvSpPr>
        <p:spPr>
          <a:xfrm>
            <a:off x="-1262160" y="1325160"/>
            <a:ext cx="4713120" cy="228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endParaRPr b="0" lang="ru-RU" sz="36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36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36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3600" spc="-1" strike="noStrike">
              <a:latin typeface="XO Oriel"/>
            </a:endParaRPr>
          </a:p>
        </p:txBody>
      </p:sp>
      <p:pic>
        <p:nvPicPr>
          <p:cNvPr id="138" name="Picture 2" descr=""/>
          <p:cNvPicPr/>
          <p:nvPr/>
        </p:nvPicPr>
        <p:blipFill>
          <a:blip r:embed="rId2"/>
          <a:stretch/>
        </p:blipFill>
        <p:spPr>
          <a:xfrm>
            <a:off x="11180520" y="110520"/>
            <a:ext cx="980640" cy="864720"/>
          </a:xfrm>
          <a:prstGeom prst="rect">
            <a:avLst/>
          </a:prstGeom>
          <a:ln w="0">
            <a:noFill/>
          </a:ln>
        </p:spPr>
      </p:pic>
      <p:pic>
        <p:nvPicPr>
          <p:cNvPr id="139" name="Рисунок 7" descr=""/>
          <p:cNvPicPr/>
          <p:nvPr/>
        </p:nvPicPr>
        <p:blipFill>
          <a:blip r:embed="rId3"/>
          <a:stretch/>
        </p:blipFill>
        <p:spPr>
          <a:xfrm rot="5233800">
            <a:off x="3813120" y="-21600"/>
            <a:ext cx="5705640" cy="8074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Рисунок 4" descr=""/>
          <p:cNvPicPr/>
          <p:nvPr/>
        </p:nvPicPr>
        <p:blipFill>
          <a:blip r:embed="rId1"/>
          <a:stretch/>
        </p:blipFill>
        <p:spPr>
          <a:xfrm>
            <a:off x="-21240" y="-42480"/>
            <a:ext cx="617400" cy="1201320"/>
          </a:xfrm>
          <a:prstGeom prst="rect">
            <a:avLst/>
          </a:prstGeom>
          <a:ln w="0">
            <a:noFill/>
          </a:ln>
        </p:spPr>
      </p:pic>
      <p:sp>
        <p:nvSpPr>
          <p:cNvPr id="141" name="TextBox 5"/>
          <p:cNvSpPr/>
          <p:nvPr/>
        </p:nvSpPr>
        <p:spPr>
          <a:xfrm>
            <a:off x="1653480" y="179280"/>
            <a:ext cx="8594640" cy="1202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  <a:scene3d>
              <a:camera prst="orthographicFront">
                <a:rot lat="0" lon="0" rev="0"/>
              </a:camera>
              <a:lightRig dir="t" rig="contrasting">
                <a:rot lat="0" lon="0" rev="4500000"/>
              </a:lightRig>
            </a:scene3d>
            <a:sp3d contourW="6350" prstMaterial="metal">
              <a:bevelT prst="relaxedInset" w="127000" h="31750"/>
              <a:contourClr>
                <a:schemeClr val="accent1"/>
              </a:contourClr>
            </a:sp3d>
          </a:bodyPr>
          <a:p>
            <a:pPr algn="ctr">
              <a:lnSpc>
                <a:spcPct val="100000"/>
              </a:lnSpc>
              <a:buNone/>
            </a:pPr>
            <a:r>
              <a:rPr b="1" lang="ru-RU" sz="3200" spc="-1" strike="noStrike">
                <a:solidFill>
                  <a:srgbClr val="2f5597"/>
                </a:solidFill>
                <a:latin typeface="Times New Roman"/>
              </a:rPr>
              <a:t>Команда проекта</a:t>
            </a:r>
            <a:endParaRPr b="0" lang="ru-RU" sz="32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4100" spc="-1" strike="noStrike">
              <a:latin typeface="XO Oriel"/>
            </a:endParaRPr>
          </a:p>
        </p:txBody>
      </p:sp>
      <p:sp>
        <p:nvSpPr>
          <p:cNvPr id="142" name="Прямая соединительная линия 9"/>
          <p:cNvSpPr/>
          <p:nvPr/>
        </p:nvSpPr>
        <p:spPr>
          <a:xfrm>
            <a:off x="2823840" y="827280"/>
            <a:ext cx="6034320" cy="36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43" name="Picture 4" descr=""/>
          <p:cNvPicPr/>
          <p:nvPr/>
        </p:nvPicPr>
        <p:blipFill>
          <a:blip r:embed="rId2"/>
          <a:stretch/>
        </p:blipFill>
        <p:spPr>
          <a:xfrm>
            <a:off x="2339640" y="1360440"/>
            <a:ext cx="552240" cy="552240"/>
          </a:xfrm>
          <a:prstGeom prst="rect">
            <a:avLst/>
          </a:prstGeom>
          <a:ln w="0">
            <a:noFill/>
          </a:ln>
        </p:spPr>
      </p:pic>
      <p:sp>
        <p:nvSpPr>
          <p:cNvPr id="144" name="Прямоугольник 1"/>
          <p:cNvSpPr/>
          <p:nvPr/>
        </p:nvSpPr>
        <p:spPr>
          <a:xfrm>
            <a:off x="3272400" y="1331280"/>
            <a:ext cx="6033960" cy="55224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ru-RU" sz="1600" spc="-1" strike="noStrike">
                <a:solidFill>
                  <a:srgbClr val="ffffff"/>
                </a:solidFill>
                <a:latin typeface="Futura PT"/>
              </a:rPr>
              <a:t>  </a:t>
            </a:r>
            <a:r>
              <a:rPr b="1" lang="ru-RU" sz="1600" spc="-1" strike="noStrike">
                <a:solidFill>
                  <a:srgbClr val="000000"/>
                </a:solidFill>
                <a:latin typeface="Times New Roman"/>
              </a:rPr>
              <a:t>Меленко Алла Георгиевна</a:t>
            </a: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, директор МКУ ЦСПСиД</a:t>
            </a:r>
            <a:endParaRPr b="0" lang="ru-RU" sz="1600" spc="-1" strike="noStrike">
              <a:latin typeface="XO Oriel"/>
            </a:endParaRPr>
          </a:p>
        </p:txBody>
      </p:sp>
      <p:sp>
        <p:nvSpPr>
          <p:cNvPr id="145" name="Прямоугольник 13"/>
          <p:cNvSpPr/>
          <p:nvPr/>
        </p:nvSpPr>
        <p:spPr>
          <a:xfrm>
            <a:off x="8858520" y="5629320"/>
            <a:ext cx="3067560" cy="615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600" spc="-1" strike="noStrike">
                <a:solidFill>
                  <a:srgbClr val="000000"/>
                </a:solidFill>
                <a:latin typeface="Times New Roman"/>
              </a:rPr>
              <a:t>Ноговицина О.П. </a:t>
            </a:r>
            <a:endParaRPr b="0" lang="ru-RU" sz="16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заместитель директора</a:t>
            </a:r>
            <a:endParaRPr b="0" lang="ru-RU" sz="1600" spc="-1" strike="noStrike">
              <a:latin typeface="XO Oriel"/>
            </a:endParaRPr>
          </a:p>
        </p:txBody>
      </p:sp>
      <p:sp>
        <p:nvSpPr>
          <p:cNvPr id="146" name="Прямоугольник 19"/>
          <p:cNvSpPr/>
          <p:nvPr/>
        </p:nvSpPr>
        <p:spPr>
          <a:xfrm>
            <a:off x="8233920" y="4321080"/>
            <a:ext cx="3782520" cy="431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600" spc="-1" strike="noStrike">
                <a:solidFill>
                  <a:srgbClr val="000000"/>
                </a:solidFill>
                <a:latin typeface="Times New Roman"/>
              </a:rPr>
              <a:t>Сивцова М.Г. </a:t>
            </a:r>
            <a:endParaRPr b="0" lang="ru-RU" sz="16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экономист</a:t>
            </a:r>
            <a:endParaRPr b="0" lang="ru-RU" sz="1600" spc="-1" strike="noStrike">
              <a:latin typeface="XO Oriel"/>
            </a:endParaRPr>
          </a:p>
        </p:txBody>
      </p:sp>
      <p:pic>
        <p:nvPicPr>
          <p:cNvPr id="147" name="Picture 2" descr="C:\Users\User\Desktop\Меленко фото.jpg"/>
          <p:cNvPicPr/>
          <p:nvPr/>
        </p:nvPicPr>
        <p:blipFill>
          <a:blip r:embed="rId3"/>
          <a:stretch/>
        </p:blipFill>
        <p:spPr>
          <a:xfrm>
            <a:off x="2115000" y="787320"/>
            <a:ext cx="1554840" cy="2073240"/>
          </a:xfrm>
          <a:prstGeom prst="rect">
            <a:avLst/>
          </a:prstGeom>
          <a:ln w="0">
            <a:noFill/>
          </a:ln>
        </p:spPr>
      </p:pic>
      <p:pic>
        <p:nvPicPr>
          <p:cNvPr id="148" name="Picture 4" descr="F:\Облоко\Бережливое производство\IMG_20201102_092823.jpg"/>
          <p:cNvPicPr/>
          <p:nvPr/>
        </p:nvPicPr>
        <p:blipFill>
          <a:blip r:embed="rId4"/>
          <a:stretch/>
        </p:blipFill>
        <p:spPr>
          <a:xfrm>
            <a:off x="7196400" y="4536720"/>
            <a:ext cx="1927440" cy="2184480"/>
          </a:xfrm>
          <a:prstGeom prst="rect">
            <a:avLst/>
          </a:prstGeom>
          <a:ln w="0">
            <a:noFill/>
          </a:ln>
        </p:spPr>
      </p:pic>
      <p:pic>
        <p:nvPicPr>
          <p:cNvPr id="149" name="Picture 6" descr="C:\Users\User\Downloads\IMG_20201102_095538.jpg"/>
          <p:cNvPicPr/>
          <p:nvPr/>
        </p:nvPicPr>
        <p:blipFill>
          <a:blip r:embed="rId5"/>
          <a:srcRect l="0" t="12951" r="0" b="0"/>
          <a:stretch/>
        </p:blipFill>
        <p:spPr>
          <a:xfrm>
            <a:off x="9156600" y="1824120"/>
            <a:ext cx="2079360" cy="2413440"/>
          </a:xfrm>
          <a:prstGeom prst="rect">
            <a:avLst/>
          </a:prstGeom>
          <a:ln w="0">
            <a:noFill/>
          </a:ln>
        </p:spPr>
      </p:pic>
      <p:pic>
        <p:nvPicPr>
          <p:cNvPr id="150" name="Picture 2" descr=""/>
          <p:cNvPicPr/>
          <p:nvPr/>
        </p:nvPicPr>
        <p:blipFill>
          <a:blip r:embed="rId6"/>
          <a:stretch/>
        </p:blipFill>
        <p:spPr>
          <a:xfrm>
            <a:off x="10824840" y="354960"/>
            <a:ext cx="980640" cy="864720"/>
          </a:xfrm>
          <a:prstGeom prst="rect">
            <a:avLst/>
          </a:prstGeom>
          <a:ln w="0">
            <a:noFill/>
          </a:ln>
        </p:spPr>
      </p:pic>
      <p:pic>
        <p:nvPicPr>
          <p:cNvPr id="151" name="Рисунок 3" descr=""/>
          <p:cNvPicPr/>
          <p:nvPr/>
        </p:nvPicPr>
        <p:blipFill>
          <a:blip r:embed="rId7"/>
          <a:stretch/>
        </p:blipFill>
        <p:spPr>
          <a:xfrm>
            <a:off x="1634040" y="3799800"/>
            <a:ext cx="2035800" cy="2453760"/>
          </a:xfrm>
          <a:prstGeom prst="rect">
            <a:avLst/>
          </a:prstGeom>
          <a:ln w="0">
            <a:noFill/>
          </a:ln>
        </p:spPr>
      </p:pic>
      <p:sp>
        <p:nvSpPr>
          <p:cNvPr id="152" name="TextBox 6"/>
          <p:cNvSpPr/>
          <p:nvPr/>
        </p:nvSpPr>
        <p:spPr>
          <a:xfrm>
            <a:off x="4069800" y="5835960"/>
            <a:ext cx="2715840" cy="57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ru-RU" sz="1600" spc="-1" strike="noStrike">
                <a:solidFill>
                  <a:srgbClr val="000000"/>
                </a:solidFill>
                <a:latin typeface="Times New Roman"/>
              </a:rPr>
              <a:t>Зуева О.А. </a:t>
            </a: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специалист по социальной работе</a:t>
            </a:r>
            <a:endParaRPr b="0" lang="ru-RU" sz="1600" spc="-1" strike="noStrike">
              <a:latin typeface="XO Oriel"/>
            </a:endParaRPr>
          </a:p>
        </p:txBody>
      </p:sp>
      <p:pic>
        <p:nvPicPr>
          <p:cNvPr id="153" name="Рисунок 8" descr=""/>
          <p:cNvPicPr/>
          <p:nvPr/>
        </p:nvPicPr>
        <p:blipFill>
          <a:blip r:embed="rId8"/>
          <a:stretch/>
        </p:blipFill>
        <p:spPr>
          <a:xfrm>
            <a:off x="4374000" y="1967040"/>
            <a:ext cx="2039040" cy="2512080"/>
          </a:xfrm>
          <a:prstGeom prst="rect">
            <a:avLst/>
          </a:prstGeom>
          <a:ln w="0">
            <a:noFill/>
          </a:ln>
        </p:spPr>
      </p:pic>
      <p:sp>
        <p:nvSpPr>
          <p:cNvPr id="154" name="TextBox 10"/>
          <p:cNvSpPr/>
          <p:nvPr/>
        </p:nvSpPr>
        <p:spPr>
          <a:xfrm>
            <a:off x="6553080" y="3223080"/>
            <a:ext cx="2151000" cy="57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ru-RU" sz="1600" spc="-1" strike="noStrike">
                <a:solidFill>
                  <a:srgbClr val="000000"/>
                </a:solidFill>
                <a:latin typeface="Times New Roman"/>
              </a:rPr>
              <a:t>Кобзева З.С. – </a:t>
            </a: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руководитель проекта</a:t>
            </a:r>
            <a:endParaRPr b="0" lang="ru-RU" sz="16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Рисунок 4" descr=""/>
          <p:cNvPicPr/>
          <p:nvPr/>
        </p:nvPicPr>
        <p:blipFill>
          <a:blip r:embed="rId1"/>
          <a:stretch/>
        </p:blipFill>
        <p:spPr>
          <a:xfrm>
            <a:off x="-21240" y="-720"/>
            <a:ext cx="617400" cy="1201320"/>
          </a:xfrm>
          <a:prstGeom prst="rect">
            <a:avLst/>
          </a:prstGeom>
          <a:ln w="0">
            <a:noFill/>
          </a:ln>
        </p:spPr>
      </p:pic>
      <p:sp>
        <p:nvSpPr>
          <p:cNvPr id="156" name="TextBox 5"/>
          <p:cNvSpPr/>
          <p:nvPr/>
        </p:nvSpPr>
        <p:spPr>
          <a:xfrm>
            <a:off x="838080" y="196200"/>
            <a:ext cx="10791720" cy="9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3200" spc="-1" strike="noStrike">
                <a:solidFill>
                  <a:srgbClr val="2f5597"/>
                </a:solidFill>
                <a:latin typeface="Times New Roman"/>
              </a:rPr>
              <a:t>Карта текущего состояния процесса</a:t>
            </a:r>
            <a:endParaRPr b="0" lang="ru-RU" sz="32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2400" spc="-1" strike="noStrike">
              <a:latin typeface="XO Oriel"/>
            </a:endParaRPr>
          </a:p>
        </p:txBody>
      </p:sp>
      <p:sp>
        <p:nvSpPr>
          <p:cNvPr id="157" name="Прямая со стрелкой 6"/>
          <p:cNvSpPr/>
          <p:nvPr/>
        </p:nvSpPr>
        <p:spPr>
          <a:xfrm>
            <a:off x="4796640" y="1483920"/>
            <a:ext cx="64152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8" name="Прямая со стрелкой 7"/>
          <p:cNvSpPr/>
          <p:nvPr/>
        </p:nvSpPr>
        <p:spPr>
          <a:xfrm flipV="1">
            <a:off x="7458840" y="1498680"/>
            <a:ext cx="1350360" cy="14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9" name="Прямая со стрелкой 13"/>
          <p:cNvSpPr/>
          <p:nvPr/>
        </p:nvSpPr>
        <p:spPr>
          <a:xfrm>
            <a:off x="3735072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0" name="Прямая со стрелкой 14"/>
          <p:cNvSpPr/>
          <p:nvPr/>
        </p:nvSpPr>
        <p:spPr>
          <a:xfrm>
            <a:off x="3950964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1" name="Прямая со стрелкой 15"/>
          <p:cNvSpPr/>
          <p:nvPr/>
        </p:nvSpPr>
        <p:spPr>
          <a:xfrm>
            <a:off x="4166856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2" name="Прямая со стрелкой 16"/>
          <p:cNvSpPr/>
          <p:nvPr/>
        </p:nvSpPr>
        <p:spPr>
          <a:xfrm>
            <a:off x="4382784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3" name="Прямая со стрелкой 17"/>
          <p:cNvSpPr/>
          <p:nvPr/>
        </p:nvSpPr>
        <p:spPr>
          <a:xfrm>
            <a:off x="4598676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4" name="Прямая со стрелкой 18"/>
          <p:cNvSpPr/>
          <p:nvPr/>
        </p:nvSpPr>
        <p:spPr>
          <a:xfrm>
            <a:off x="4814568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5" name="Прямая со стрелкой 19"/>
          <p:cNvSpPr/>
          <p:nvPr/>
        </p:nvSpPr>
        <p:spPr>
          <a:xfrm>
            <a:off x="5030460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6" name="Прямая со стрелкой 20"/>
          <p:cNvSpPr/>
          <p:nvPr/>
        </p:nvSpPr>
        <p:spPr>
          <a:xfrm>
            <a:off x="5246388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7" name="Прямая со стрелкой 21"/>
          <p:cNvSpPr/>
          <p:nvPr/>
        </p:nvSpPr>
        <p:spPr>
          <a:xfrm>
            <a:off x="6560640" y="2346120"/>
            <a:ext cx="2880" cy="1114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8" name="Прямая со стрелкой 22"/>
          <p:cNvSpPr/>
          <p:nvPr/>
        </p:nvSpPr>
        <p:spPr>
          <a:xfrm>
            <a:off x="2871468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9" name="Прямая со стрелкой 23"/>
          <p:cNvSpPr/>
          <p:nvPr/>
        </p:nvSpPr>
        <p:spPr>
          <a:xfrm>
            <a:off x="3087360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0" name="Прямая со стрелкой 24"/>
          <p:cNvSpPr/>
          <p:nvPr/>
        </p:nvSpPr>
        <p:spPr>
          <a:xfrm>
            <a:off x="3303288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1" name="Прямая со стрелкой 25"/>
          <p:cNvSpPr/>
          <p:nvPr/>
        </p:nvSpPr>
        <p:spPr>
          <a:xfrm>
            <a:off x="3519180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2" name="Прямая со стрелкой 26"/>
          <p:cNvSpPr/>
          <p:nvPr/>
        </p:nvSpPr>
        <p:spPr>
          <a:xfrm>
            <a:off x="3735072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3" name="Прямая со стрелкой 27"/>
          <p:cNvSpPr/>
          <p:nvPr/>
        </p:nvSpPr>
        <p:spPr>
          <a:xfrm>
            <a:off x="3950964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4" name="Прямая со стрелкой 28"/>
          <p:cNvSpPr/>
          <p:nvPr/>
        </p:nvSpPr>
        <p:spPr>
          <a:xfrm>
            <a:off x="4166856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5" name="Прямая со стрелкой 29"/>
          <p:cNvSpPr/>
          <p:nvPr/>
        </p:nvSpPr>
        <p:spPr>
          <a:xfrm>
            <a:off x="4382784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6" name="Прямая со стрелкой 30"/>
          <p:cNvSpPr/>
          <p:nvPr/>
        </p:nvSpPr>
        <p:spPr>
          <a:xfrm>
            <a:off x="4598676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7" name="Прямая со стрелкой 31"/>
          <p:cNvSpPr/>
          <p:nvPr/>
        </p:nvSpPr>
        <p:spPr>
          <a:xfrm>
            <a:off x="4814568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8" name="Прямая со стрелкой 32"/>
          <p:cNvSpPr/>
          <p:nvPr/>
        </p:nvSpPr>
        <p:spPr>
          <a:xfrm>
            <a:off x="5030460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9" name="Прямая со стрелкой 33"/>
          <p:cNvSpPr/>
          <p:nvPr/>
        </p:nvSpPr>
        <p:spPr>
          <a:xfrm flipV="1">
            <a:off x="2042640" y="1671480"/>
            <a:ext cx="866520" cy="759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0" name="Блок-схема: процесс 34"/>
          <p:cNvSpPr/>
          <p:nvPr/>
        </p:nvSpPr>
        <p:spPr>
          <a:xfrm>
            <a:off x="5640120" y="1042560"/>
            <a:ext cx="1841040" cy="1294920"/>
          </a:xfrm>
          <a:prstGeom prst="flowChartProcess">
            <a:avLst/>
          </a:prstGeom>
          <a:gradFill rotWithShape="0">
            <a:gsLst>
              <a:gs pos="0">
                <a:srgbClr val="ffda9e"/>
              </a:gs>
              <a:gs pos="100000">
                <a:srgbClr val="ffd590"/>
              </a:gs>
            </a:gsLst>
            <a:lin ang="5400000"/>
          </a:gradFill>
          <a:ln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Специалист по соц.работе -  МКУ ЦСПСиД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Информирование граждан посредством телефонной связи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</a:rPr>
              <a:t>min </a:t>
            </a: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3 чел.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</a:rPr>
              <a:t>max </a:t>
            </a: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5 чел.</a:t>
            </a:r>
            <a:endParaRPr b="0" lang="ru-RU" sz="1100" spc="-1" strike="noStrike">
              <a:latin typeface="XO Oriel"/>
            </a:endParaRPr>
          </a:p>
        </p:txBody>
      </p:sp>
      <p:sp>
        <p:nvSpPr>
          <p:cNvPr id="181" name="Блок-схема: процесс 35"/>
          <p:cNvSpPr/>
          <p:nvPr/>
        </p:nvSpPr>
        <p:spPr>
          <a:xfrm>
            <a:off x="8808120" y="1071360"/>
            <a:ext cx="1836360" cy="1847520"/>
          </a:xfrm>
          <a:prstGeom prst="flowChartProcess">
            <a:avLst/>
          </a:prstGeom>
          <a:gradFill rotWithShape="0">
            <a:gsLst>
              <a:gs pos="0">
                <a:srgbClr val="ffda9e"/>
              </a:gs>
              <a:gs pos="100000">
                <a:srgbClr val="ffd590"/>
              </a:gs>
            </a:gsLst>
            <a:lin ang="5400000"/>
          </a:gradFill>
          <a:ln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Специалист по соц.работе -  МКУ ЦСПСиД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Поиск новых контактов граждан для информирования 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</a:rPr>
              <a:t>min </a:t>
            </a: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8 чел.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</a:rPr>
              <a:t>max </a:t>
            </a: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11 чел.</a:t>
            </a:r>
            <a:endParaRPr b="0" lang="ru-RU" sz="1100" spc="-1" strike="noStrike">
              <a:latin typeface="XO Oriel"/>
            </a:endParaRPr>
          </a:p>
        </p:txBody>
      </p:sp>
      <p:sp>
        <p:nvSpPr>
          <p:cNvPr id="182" name="Прямая со стрелкой 38"/>
          <p:cNvSpPr/>
          <p:nvPr/>
        </p:nvSpPr>
        <p:spPr>
          <a:xfrm>
            <a:off x="9704520" y="2956320"/>
            <a:ext cx="360" cy="578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3" name="Прямая со стрелкой 41"/>
          <p:cNvSpPr/>
          <p:nvPr/>
        </p:nvSpPr>
        <p:spPr>
          <a:xfrm>
            <a:off x="2871468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4" name="Прямая со стрелкой 42"/>
          <p:cNvSpPr/>
          <p:nvPr/>
        </p:nvSpPr>
        <p:spPr>
          <a:xfrm>
            <a:off x="3087360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5" name="Прямая со стрелкой 43"/>
          <p:cNvSpPr/>
          <p:nvPr/>
        </p:nvSpPr>
        <p:spPr>
          <a:xfrm>
            <a:off x="3303288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6" name="Прямая со стрелкой 44"/>
          <p:cNvSpPr/>
          <p:nvPr/>
        </p:nvSpPr>
        <p:spPr>
          <a:xfrm>
            <a:off x="3519180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7" name="Прямая со стрелкой 45"/>
          <p:cNvSpPr/>
          <p:nvPr/>
        </p:nvSpPr>
        <p:spPr>
          <a:xfrm>
            <a:off x="3735072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8" name="Прямая со стрелкой 46"/>
          <p:cNvSpPr/>
          <p:nvPr/>
        </p:nvSpPr>
        <p:spPr>
          <a:xfrm>
            <a:off x="3950964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9" name="Прямая со стрелкой 47"/>
          <p:cNvSpPr/>
          <p:nvPr/>
        </p:nvSpPr>
        <p:spPr>
          <a:xfrm>
            <a:off x="4166856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0" name="Прямая со стрелкой 48"/>
          <p:cNvSpPr/>
          <p:nvPr/>
        </p:nvSpPr>
        <p:spPr>
          <a:xfrm>
            <a:off x="4382784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1" name="Прямая со стрелкой 49"/>
          <p:cNvSpPr/>
          <p:nvPr/>
        </p:nvSpPr>
        <p:spPr>
          <a:xfrm>
            <a:off x="4598676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2" name="Прямая со стрелкой 50"/>
          <p:cNvSpPr/>
          <p:nvPr/>
        </p:nvSpPr>
        <p:spPr>
          <a:xfrm>
            <a:off x="4814568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3" name="Блок-схема: процесс 51"/>
          <p:cNvSpPr/>
          <p:nvPr/>
        </p:nvSpPr>
        <p:spPr>
          <a:xfrm>
            <a:off x="201240" y="1862280"/>
            <a:ext cx="1841040" cy="1606320"/>
          </a:xfrm>
          <a:prstGeom prst="flowChartProcess">
            <a:avLst/>
          </a:prstGeom>
          <a:gradFill rotWithShape="0">
            <a:gsLst>
              <a:gs pos="0">
                <a:srgbClr val="ffda9e"/>
              </a:gs>
              <a:gs pos="100000">
                <a:srgbClr val="ffd590"/>
              </a:gs>
            </a:gsLst>
            <a:lin ang="5400000"/>
          </a:gradFill>
          <a:ln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Специалист по соц.работе -  МКУ ЦСПСиД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Получение информации о необходимости информирования граждан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100" spc="-1" strike="noStrike">
              <a:latin typeface="XO Oriel"/>
            </a:endParaRPr>
          </a:p>
        </p:txBody>
      </p:sp>
      <p:sp>
        <p:nvSpPr>
          <p:cNvPr id="194" name="Блок-схема: процесс 52"/>
          <p:cNvSpPr/>
          <p:nvPr/>
        </p:nvSpPr>
        <p:spPr>
          <a:xfrm>
            <a:off x="2909880" y="1024560"/>
            <a:ext cx="1847520" cy="1407600"/>
          </a:xfrm>
          <a:prstGeom prst="flowChartProcess">
            <a:avLst/>
          </a:prstGeom>
          <a:gradFill rotWithShape="0">
            <a:gsLst>
              <a:gs pos="0">
                <a:srgbClr val="ffda9e"/>
              </a:gs>
              <a:gs pos="100000">
                <a:srgbClr val="ffd590"/>
              </a:gs>
            </a:gsLst>
            <a:lin ang="5400000"/>
          </a:gradFill>
          <a:ln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Специалист по соц.работе -  МКУ ЦСПСиД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Запрос списка граждан, имеющих право на МСП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100" spc="-1" strike="noStrike">
              <a:latin typeface="XO Oriel"/>
            </a:endParaRPr>
          </a:p>
        </p:txBody>
      </p:sp>
      <p:sp>
        <p:nvSpPr>
          <p:cNvPr id="195" name="Блок-схема: процесс 53"/>
          <p:cNvSpPr/>
          <p:nvPr/>
        </p:nvSpPr>
        <p:spPr>
          <a:xfrm>
            <a:off x="5646240" y="3486240"/>
            <a:ext cx="1834920" cy="1142640"/>
          </a:xfrm>
          <a:prstGeom prst="flowChartProcess">
            <a:avLst/>
          </a:prstGeom>
          <a:gradFill rotWithShape="0">
            <a:gsLst>
              <a:gs pos="0">
                <a:srgbClr val="ffda9e"/>
              </a:gs>
              <a:gs pos="100000">
                <a:srgbClr val="ffd590"/>
              </a:gs>
            </a:gsLst>
            <a:lin ang="5400000"/>
          </a:gradFill>
          <a:ln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Объяснение о способах оформления МСП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</a:rPr>
              <a:t>min </a:t>
            </a: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3 чел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</a:rPr>
              <a:t>max </a:t>
            </a: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5 чел</a:t>
            </a:r>
            <a:endParaRPr b="0" lang="ru-RU" sz="1100" spc="-1" strike="noStrike">
              <a:latin typeface="XO Oriel"/>
            </a:endParaRPr>
          </a:p>
        </p:txBody>
      </p:sp>
      <p:sp>
        <p:nvSpPr>
          <p:cNvPr id="196" name="Блок-схема: процесс 55"/>
          <p:cNvSpPr/>
          <p:nvPr/>
        </p:nvSpPr>
        <p:spPr>
          <a:xfrm>
            <a:off x="8809560" y="3571560"/>
            <a:ext cx="1834920" cy="1372680"/>
          </a:xfrm>
          <a:prstGeom prst="flowChartProcess">
            <a:avLst/>
          </a:prstGeom>
          <a:gradFill rotWithShape="0">
            <a:gsLst>
              <a:gs pos="0">
                <a:srgbClr val="ffda9e"/>
              </a:gs>
              <a:gs pos="100000">
                <a:srgbClr val="ffd590"/>
              </a:gs>
            </a:gsLst>
            <a:lin ang="5400000"/>
          </a:gradFill>
          <a:ln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Специалист по соц.работе -  МКУ ЦСПСиД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Оформление гражданином МСП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</a:rPr>
              <a:t>min </a:t>
            </a: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2 чел.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</a:rPr>
              <a:t>max </a:t>
            </a: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5 чел.</a:t>
            </a:r>
            <a:endParaRPr b="0" lang="ru-RU" sz="1100" spc="-1" strike="noStrike">
              <a:latin typeface="XO Oriel"/>
            </a:endParaRPr>
          </a:p>
        </p:txBody>
      </p:sp>
      <p:sp>
        <p:nvSpPr>
          <p:cNvPr id="197" name="Прямая со стрелкой 62"/>
          <p:cNvSpPr/>
          <p:nvPr/>
        </p:nvSpPr>
        <p:spPr>
          <a:xfrm>
            <a:off x="3087360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8" name="Прямая со стрелкой 63"/>
          <p:cNvSpPr/>
          <p:nvPr/>
        </p:nvSpPr>
        <p:spPr>
          <a:xfrm>
            <a:off x="3303288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9" name="Прямая со стрелкой 64"/>
          <p:cNvSpPr/>
          <p:nvPr/>
        </p:nvSpPr>
        <p:spPr>
          <a:xfrm>
            <a:off x="3519180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0" name="Прямая со стрелкой 65"/>
          <p:cNvSpPr/>
          <p:nvPr/>
        </p:nvSpPr>
        <p:spPr>
          <a:xfrm>
            <a:off x="3735072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1" name="Прямая со стрелкой 66"/>
          <p:cNvSpPr/>
          <p:nvPr/>
        </p:nvSpPr>
        <p:spPr>
          <a:xfrm>
            <a:off x="3950964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2" name="Прямая со стрелкой 67"/>
          <p:cNvSpPr/>
          <p:nvPr/>
        </p:nvSpPr>
        <p:spPr>
          <a:xfrm>
            <a:off x="4166856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3" name="Прямая со стрелкой 68"/>
          <p:cNvSpPr/>
          <p:nvPr/>
        </p:nvSpPr>
        <p:spPr>
          <a:xfrm>
            <a:off x="4382784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4" name="Прямая со стрелкой 69"/>
          <p:cNvSpPr/>
          <p:nvPr/>
        </p:nvSpPr>
        <p:spPr>
          <a:xfrm>
            <a:off x="4598676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5" name="Прямая со стрелкой 70"/>
          <p:cNvSpPr/>
          <p:nvPr/>
        </p:nvSpPr>
        <p:spPr>
          <a:xfrm>
            <a:off x="4814568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06" name="Picture 69" descr=""/>
          <p:cNvPicPr/>
          <p:nvPr/>
        </p:nvPicPr>
        <p:blipFill>
          <a:blip r:embed="rId2"/>
          <a:stretch/>
        </p:blipFill>
        <p:spPr>
          <a:xfrm>
            <a:off x="3018960" y="2432520"/>
            <a:ext cx="980640" cy="688680"/>
          </a:xfrm>
          <a:prstGeom prst="rect">
            <a:avLst/>
          </a:prstGeom>
          <a:ln w="0">
            <a:noFill/>
          </a:ln>
        </p:spPr>
      </p:pic>
      <p:pic>
        <p:nvPicPr>
          <p:cNvPr id="207" name="Picture 70" descr=""/>
          <p:cNvPicPr/>
          <p:nvPr/>
        </p:nvPicPr>
        <p:blipFill>
          <a:blip r:embed="rId3"/>
          <a:stretch/>
        </p:blipFill>
        <p:spPr>
          <a:xfrm>
            <a:off x="6695640" y="2203200"/>
            <a:ext cx="987120" cy="1036440"/>
          </a:xfrm>
          <a:prstGeom prst="rect">
            <a:avLst/>
          </a:prstGeom>
          <a:ln w="0">
            <a:noFill/>
          </a:ln>
        </p:spPr>
      </p:pic>
      <p:pic>
        <p:nvPicPr>
          <p:cNvPr id="208" name="Picture 71" descr=""/>
          <p:cNvPicPr/>
          <p:nvPr/>
        </p:nvPicPr>
        <p:blipFill>
          <a:blip r:embed="rId4"/>
          <a:stretch/>
        </p:blipFill>
        <p:spPr>
          <a:xfrm>
            <a:off x="6465240" y="4645440"/>
            <a:ext cx="993240" cy="694800"/>
          </a:xfrm>
          <a:prstGeom prst="rect">
            <a:avLst/>
          </a:prstGeom>
          <a:ln w="0">
            <a:noFill/>
          </a:ln>
        </p:spPr>
      </p:pic>
      <p:sp>
        <p:nvSpPr>
          <p:cNvPr id="209" name="TextBox 2"/>
          <p:cNvSpPr/>
          <p:nvPr/>
        </p:nvSpPr>
        <p:spPr>
          <a:xfrm>
            <a:off x="7102440" y="5761080"/>
            <a:ext cx="14245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Min 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2 чел.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   </a:t>
            </a:r>
            <a:endParaRPr b="0" lang="ru-RU" sz="18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Max 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5 чел.</a:t>
            </a:r>
            <a:endParaRPr b="0" lang="ru-RU" sz="1800" spc="-1" strike="noStrike">
              <a:latin typeface="XO Oriel"/>
            </a:endParaRPr>
          </a:p>
        </p:txBody>
      </p:sp>
      <p:sp>
        <p:nvSpPr>
          <p:cNvPr id="210" name="TextBox 3135"/>
          <p:cNvSpPr/>
          <p:nvPr/>
        </p:nvSpPr>
        <p:spPr>
          <a:xfrm>
            <a:off x="484200" y="4096800"/>
            <a:ext cx="24253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Замеры проводились в течении 60 минут</a:t>
            </a:r>
            <a:endParaRPr b="0" lang="ru-RU" sz="18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Рисунок 4" descr=""/>
          <p:cNvPicPr/>
          <p:nvPr/>
        </p:nvPicPr>
        <p:blipFill>
          <a:blip r:embed="rId1"/>
          <a:stretch/>
        </p:blipFill>
        <p:spPr>
          <a:xfrm>
            <a:off x="-21240" y="-42480"/>
            <a:ext cx="617400" cy="1201320"/>
          </a:xfrm>
          <a:prstGeom prst="rect">
            <a:avLst/>
          </a:prstGeom>
          <a:ln w="0">
            <a:noFill/>
          </a:ln>
        </p:spPr>
      </p:pic>
      <p:sp>
        <p:nvSpPr>
          <p:cNvPr id="212" name="TextBox 5"/>
          <p:cNvSpPr/>
          <p:nvPr/>
        </p:nvSpPr>
        <p:spPr>
          <a:xfrm>
            <a:off x="803520" y="297720"/>
            <a:ext cx="10584360" cy="9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ru-RU" sz="3200" spc="-1" strike="noStrike">
                <a:solidFill>
                  <a:srgbClr val="3b4555"/>
                </a:solidFill>
                <a:latin typeface="Futura PT Bold"/>
              </a:rPr>
              <a:t>Пирамида проблем</a:t>
            </a:r>
            <a:endParaRPr b="0" lang="ru-RU" sz="32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2400" spc="-1" strike="noStrike">
              <a:latin typeface="XO Oriel"/>
            </a:endParaRPr>
          </a:p>
        </p:txBody>
      </p:sp>
      <p:sp>
        <p:nvSpPr>
          <p:cNvPr id="213" name="Прямая соединительная линия 9"/>
          <p:cNvSpPr/>
          <p:nvPr/>
        </p:nvSpPr>
        <p:spPr>
          <a:xfrm>
            <a:off x="3078720" y="916200"/>
            <a:ext cx="6034320" cy="36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4" name="Прямоугольник 14"/>
          <p:cNvSpPr/>
          <p:nvPr/>
        </p:nvSpPr>
        <p:spPr>
          <a:xfrm>
            <a:off x="941040" y="2187000"/>
            <a:ext cx="10309680" cy="228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endParaRPr b="0" lang="ru-RU" sz="36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36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36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3600" spc="-1" strike="noStrike">
              <a:latin typeface="XO Oriel"/>
            </a:endParaRPr>
          </a:p>
        </p:txBody>
      </p:sp>
      <p:sp>
        <p:nvSpPr>
          <p:cNvPr id="215" name="Равнобедренный треугольник 6"/>
          <p:cNvSpPr/>
          <p:nvPr/>
        </p:nvSpPr>
        <p:spPr>
          <a:xfrm>
            <a:off x="2546640" y="1110960"/>
            <a:ext cx="1473840" cy="1204560"/>
          </a:xfrm>
          <a:prstGeom prst="triangle">
            <a:avLst>
              <a:gd name="adj" fmla="val 49251"/>
            </a:avLst>
          </a:prstGeom>
          <a:solidFill>
            <a:srgbClr val="327fbe">
              <a:alpha val="22000"/>
            </a:srgbClr>
          </a:solidFill>
          <a:ln w="9525">
            <a:solidFill>
              <a:srgbClr val="4472c4">
                <a:lumMod val="40000"/>
                <a:lumOff val="60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6" name="Трапеция 7"/>
          <p:cNvSpPr/>
          <p:nvPr/>
        </p:nvSpPr>
        <p:spPr>
          <a:xfrm>
            <a:off x="-65160" y="4304160"/>
            <a:ext cx="6697440" cy="2500200"/>
          </a:xfrm>
          <a:prstGeom prst="trapezoid">
            <a:avLst>
              <a:gd name="adj" fmla="val 59506"/>
            </a:avLst>
          </a:prstGeom>
          <a:solidFill>
            <a:srgbClr val="0070c0">
              <a:alpha val="48000"/>
            </a:srgbClr>
          </a:solidFill>
          <a:ln w="9525">
            <a:solidFill>
              <a:srgbClr val="00336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7" name="Трапеция 8"/>
          <p:cNvSpPr/>
          <p:nvPr/>
        </p:nvSpPr>
        <p:spPr>
          <a:xfrm>
            <a:off x="1469880" y="2363400"/>
            <a:ext cx="3703320" cy="1841400"/>
          </a:xfrm>
          <a:prstGeom prst="trapezoid">
            <a:avLst>
              <a:gd name="adj" fmla="val 59506"/>
            </a:avLst>
          </a:prstGeom>
          <a:solidFill>
            <a:srgbClr val="4770b5">
              <a:alpha val="48000"/>
            </a:srgbClr>
          </a:solidFill>
          <a:ln w="9525">
            <a:solidFill>
              <a:srgbClr val="00336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8" name="Прямоугольник 1"/>
          <p:cNvSpPr/>
          <p:nvPr/>
        </p:nvSpPr>
        <p:spPr>
          <a:xfrm>
            <a:off x="3582360" y="1158840"/>
            <a:ext cx="2755440" cy="26892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</a:rPr>
              <a:t>Федеральный уровень</a:t>
            </a:r>
            <a:endParaRPr b="0" lang="ru-RU" sz="1600" spc="-1" strike="noStrike">
              <a:latin typeface="XO Oriel"/>
            </a:endParaRPr>
          </a:p>
        </p:txBody>
      </p:sp>
      <p:sp>
        <p:nvSpPr>
          <p:cNvPr id="219" name="Прямоугольник 2"/>
          <p:cNvSpPr/>
          <p:nvPr/>
        </p:nvSpPr>
        <p:spPr>
          <a:xfrm>
            <a:off x="3701520" y="1542600"/>
            <a:ext cx="6450480" cy="7585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0" name="Прямоугольник 3"/>
          <p:cNvSpPr/>
          <p:nvPr/>
        </p:nvSpPr>
        <p:spPr>
          <a:xfrm>
            <a:off x="4346640" y="2391480"/>
            <a:ext cx="2580120" cy="30420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</a:rPr>
              <a:t>Региональный уровень</a:t>
            </a:r>
            <a:endParaRPr b="0" lang="ru-RU" sz="1600" spc="-1" strike="noStrike">
              <a:latin typeface="XO Oriel"/>
            </a:endParaRPr>
          </a:p>
        </p:txBody>
      </p:sp>
      <p:sp>
        <p:nvSpPr>
          <p:cNvPr id="221" name="Прямоугольник 10"/>
          <p:cNvSpPr/>
          <p:nvPr/>
        </p:nvSpPr>
        <p:spPr>
          <a:xfrm>
            <a:off x="4346640" y="2912400"/>
            <a:ext cx="6701040" cy="970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2" name="Прямоугольник 11"/>
          <p:cNvSpPr/>
          <p:nvPr/>
        </p:nvSpPr>
        <p:spPr>
          <a:xfrm>
            <a:off x="5448960" y="4297320"/>
            <a:ext cx="2554920" cy="37800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</a:rPr>
              <a:t>Местный уровень</a:t>
            </a:r>
            <a:endParaRPr b="0" lang="ru-RU" sz="1600" spc="-1" strike="noStrike">
              <a:latin typeface="XO Oriel"/>
            </a:endParaRPr>
          </a:p>
        </p:txBody>
      </p:sp>
      <p:sp>
        <p:nvSpPr>
          <p:cNvPr id="223" name="Прямоугольник 12"/>
          <p:cNvSpPr/>
          <p:nvPr/>
        </p:nvSpPr>
        <p:spPr>
          <a:xfrm>
            <a:off x="5837040" y="4845240"/>
            <a:ext cx="6199920" cy="18057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24" name="Picture 2" descr=""/>
          <p:cNvPicPr/>
          <p:nvPr/>
        </p:nvPicPr>
        <p:blipFill>
          <a:blip r:embed="rId2"/>
          <a:stretch/>
        </p:blipFill>
        <p:spPr>
          <a:xfrm>
            <a:off x="6283800" y="5051160"/>
            <a:ext cx="980640" cy="688680"/>
          </a:xfrm>
          <a:prstGeom prst="rect">
            <a:avLst/>
          </a:prstGeom>
          <a:ln w="0">
            <a:noFill/>
          </a:ln>
        </p:spPr>
      </p:pic>
      <p:pic>
        <p:nvPicPr>
          <p:cNvPr id="225" name="Picture 3" descr=""/>
          <p:cNvPicPr/>
          <p:nvPr/>
        </p:nvPicPr>
        <p:blipFill>
          <a:blip r:embed="rId3"/>
          <a:stretch/>
        </p:blipFill>
        <p:spPr>
          <a:xfrm>
            <a:off x="8325000" y="5304240"/>
            <a:ext cx="987120" cy="865800"/>
          </a:xfrm>
          <a:prstGeom prst="rect">
            <a:avLst/>
          </a:prstGeom>
          <a:ln w="0">
            <a:noFill/>
          </a:ln>
        </p:spPr>
      </p:pic>
      <p:pic>
        <p:nvPicPr>
          <p:cNvPr id="226" name="Picture 5" descr=""/>
          <p:cNvPicPr/>
          <p:nvPr/>
        </p:nvPicPr>
        <p:blipFill>
          <a:blip r:embed="rId4"/>
          <a:stretch/>
        </p:blipFill>
        <p:spPr>
          <a:xfrm>
            <a:off x="10394640" y="5554440"/>
            <a:ext cx="993240" cy="808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Рисунок 4" descr=""/>
          <p:cNvPicPr/>
          <p:nvPr/>
        </p:nvPicPr>
        <p:blipFill>
          <a:blip r:embed="rId1"/>
          <a:stretch/>
        </p:blipFill>
        <p:spPr>
          <a:xfrm>
            <a:off x="-21240" y="-42480"/>
            <a:ext cx="617400" cy="1201320"/>
          </a:xfrm>
          <a:prstGeom prst="rect">
            <a:avLst/>
          </a:prstGeom>
          <a:ln w="0">
            <a:noFill/>
          </a:ln>
        </p:spPr>
      </p:pic>
      <p:sp>
        <p:nvSpPr>
          <p:cNvPr id="228" name="TextBox 5"/>
          <p:cNvSpPr/>
          <p:nvPr/>
        </p:nvSpPr>
        <p:spPr>
          <a:xfrm>
            <a:off x="1302480" y="81360"/>
            <a:ext cx="10584360" cy="9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3200" spc="-1" strike="noStrike">
                <a:solidFill>
                  <a:srgbClr val="2f5597"/>
                </a:solidFill>
                <a:latin typeface="Times New Roman"/>
              </a:rPr>
              <a:t>Перечень проблем</a:t>
            </a:r>
            <a:endParaRPr b="0" lang="ru-RU" sz="32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2400" spc="-1" strike="noStrike">
              <a:latin typeface="XO Oriel"/>
            </a:endParaRPr>
          </a:p>
        </p:txBody>
      </p:sp>
      <p:sp>
        <p:nvSpPr>
          <p:cNvPr id="229" name="Прямая соединительная линия 9"/>
          <p:cNvSpPr/>
          <p:nvPr/>
        </p:nvSpPr>
        <p:spPr>
          <a:xfrm>
            <a:off x="3078720" y="916200"/>
            <a:ext cx="6034320" cy="36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0" name="Прямоугольник 14"/>
          <p:cNvSpPr/>
          <p:nvPr/>
        </p:nvSpPr>
        <p:spPr>
          <a:xfrm>
            <a:off x="941040" y="2187000"/>
            <a:ext cx="10309680" cy="228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endParaRPr b="0" lang="ru-RU" sz="36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36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36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3600" spc="-1" strike="noStrike">
              <a:latin typeface="XO Oriel"/>
            </a:endParaRPr>
          </a:p>
        </p:txBody>
      </p:sp>
      <p:graphicFrame>
        <p:nvGraphicFramePr>
          <p:cNvPr id="1" name="Diagram1"/>
          <p:cNvGraphicFramePr/>
          <p:nvPr>
            <p:extLst>
              <p:ext uri="{D42A27DB-BD31-4B8C-83A1-F6EECF244321}">
                <p14:modId xmlns:p14="http://schemas.microsoft.com/office/powerpoint/2010/main" val="587437753"/>
              </p:ext>
            </p:extLst>
          </p:nvPr>
        </p:nvGraphicFramePr>
        <p:xfrm>
          <a:off x="596520" y="916200"/>
          <a:ext cx="10934280" cy="5418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31" name="Picture 2" descr=""/>
          <p:cNvPicPr/>
          <p:nvPr/>
        </p:nvPicPr>
        <p:blipFill>
          <a:blip r:embed="rId7"/>
          <a:stretch/>
        </p:blipFill>
        <p:spPr>
          <a:xfrm>
            <a:off x="11040480" y="51120"/>
            <a:ext cx="980640" cy="864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Рисунок 4" descr=""/>
          <p:cNvPicPr/>
          <p:nvPr/>
        </p:nvPicPr>
        <p:blipFill>
          <a:blip r:embed="rId1"/>
          <a:stretch/>
        </p:blipFill>
        <p:spPr>
          <a:xfrm>
            <a:off x="-21240" y="-720"/>
            <a:ext cx="617400" cy="1201320"/>
          </a:xfrm>
          <a:prstGeom prst="rect">
            <a:avLst/>
          </a:prstGeom>
          <a:ln w="0">
            <a:noFill/>
          </a:ln>
        </p:spPr>
      </p:pic>
      <p:sp>
        <p:nvSpPr>
          <p:cNvPr id="233" name="TextBox 5"/>
          <p:cNvSpPr/>
          <p:nvPr/>
        </p:nvSpPr>
        <p:spPr>
          <a:xfrm>
            <a:off x="838080" y="196200"/>
            <a:ext cx="10791720" cy="9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3200" spc="-1" strike="noStrike">
                <a:solidFill>
                  <a:srgbClr val="2f5597"/>
                </a:solidFill>
                <a:latin typeface="Times New Roman"/>
              </a:rPr>
              <a:t>Карта целевого состояния процесса</a:t>
            </a:r>
            <a:endParaRPr b="0" lang="ru-RU" sz="32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2400" spc="-1" strike="noStrike">
              <a:latin typeface="XO Oriel"/>
            </a:endParaRPr>
          </a:p>
        </p:txBody>
      </p:sp>
      <p:sp>
        <p:nvSpPr>
          <p:cNvPr id="234" name="Прямая со стрелкой 6"/>
          <p:cNvSpPr/>
          <p:nvPr/>
        </p:nvSpPr>
        <p:spPr>
          <a:xfrm>
            <a:off x="4796640" y="1483920"/>
            <a:ext cx="64152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5" name="Прямая со стрелкой 7"/>
          <p:cNvSpPr/>
          <p:nvPr/>
        </p:nvSpPr>
        <p:spPr>
          <a:xfrm flipV="1">
            <a:off x="7502760" y="1469160"/>
            <a:ext cx="1082520" cy="14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6" name="Прямая со стрелкой 13"/>
          <p:cNvSpPr/>
          <p:nvPr/>
        </p:nvSpPr>
        <p:spPr>
          <a:xfrm>
            <a:off x="3735072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7" name="Прямая со стрелкой 14"/>
          <p:cNvSpPr/>
          <p:nvPr/>
        </p:nvSpPr>
        <p:spPr>
          <a:xfrm>
            <a:off x="3950964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8" name="Прямая со стрелкой 15"/>
          <p:cNvSpPr/>
          <p:nvPr/>
        </p:nvSpPr>
        <p:spPr>
          <a:xfrm>
            <a:off x="4166856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9" name="Прямая со стрелкой 16"/>
          <p:cNvSpPr/>
          <p:nvPr/>
        </p:nvSpPr>
        <p:spPr>
          <a:xfrm>
            <a:off x="4382784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0" name="Прямая со стрелкой 17"/>
          <p:cNvSpPr/>
          <p:nvPr/>
        </p:nvSpPr>
        <p:spPr>
          <a:xfrm>
            <a:off x="4598676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1" name="Прямая со стрелкой 18"/>
          <p:cNvSpPr/>
          <p:nvPr/>
        </p:nvSpPr>
        <p:spPr>
          <a:xfrm>
            <a:off x="4814568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2" name="Прямая со стрелкой 19"/>
          <p:cNvSpPr/>
          <p:nvPr/>
        </p:nvSpPr>
        <p:spPr>
          <a:xfrm>
            <a:off x="5030460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3" name="Прямая со стрелкой 20"/>
          <p:cNvSpPr/>
          <p:nvPr/>
        </p:nvSpPr>
        <p:spPr>
          <a:xfrm>
            <a:off x="5246388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4" name="Прямая со стрелкой 21"/>
          <p:cNvSpPr/>
          <p:nvPr/>
        </p:nvSpPr>
        <p:spPr>
          <a:xfrm>
            <a:off x="6556320" y="2682360"/>
            <a:ext cx="2880" cy="1114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5" name="Прямая со стрелкой 22"/>
          <p:cNvSpPr/>
          <p:nvPr/>
        </p:nvSpPr>
        <p:spPr>
          <a:xfrm>
            <a:off x="2871468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6" name="Прямая со стрелкой 23"/>
          <p:cNvSpPr/>
          <p:nvPr/>
        </p:nvSpPr>
        <p:spPr>
          <a:xfrm>
            <a:off x="3087360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7" name="Прямая со стрелкой 24"/>
          <p:cNvSpPr/>
          <p:nvPr/>
        </p:nvSpPr>
        <p:spPr>
          <a:xfrm>
            <a:off x="3303288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8" name="Прямая со стрелкой 25"/>
          <p:cNvSpPr/>
          <p:nvPr/>
        </p:nvSpPr>
        <p:spPr>
          <a:xfrm>
            <a:off x="3519180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9" name="Прямая со стрелкой 26"/>
          <p:cNvSpPr/>
          <p:nvPr/>
        </p:nvSpPr>
        <p:spPr>
          <a:xfrm>
            <a:off x="3735072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0" name="Прямая со стрелкой 27"/>
          <p:cNvSpPr/>
          <p:nvPr/>
        </p:nvSpPr>
        <p:spPr>
          <a:xfrm>
            <a:off x="3950964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1" name="Прямая со стрелкой 28"/>
          <p:cNvSpPr/>
          <p:nvPr/>
        </p:nvSpPr>
        <p:spPr>
          <a:xfrm>
            <a:off x="4166856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2" name="Прямая со стрелкой 29"/>
          <p:cNvSpPr/>
          <p:nvPr/>
        </p:nvSpPr>
        <p:spPr>
          <a:xfrm>
            <a:off x="4382784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3" name="Прямая со стрелкой 30"/>
          <p:cNvSpPr/>
          <p:nvPr/>
        </p:nvSpPr>
        <p:spPr>
          <a:xfrm>
            <a:off x="4598676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4" name="Прямая со стрелкой 31"/>
          <p:cNvSpPr/>
          <p:nvPr/>
        </p:nvSpPr>
        <p:spPr>
          <a:xfrm>
            <a:off x="4814568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5" name="Прямая со стрелкой 32"/>
          <p:cNvSpPr/>
          <p:nvPr/>
        </p:nvSpPr>
        <p:spPr>
          <a:xfrm>
            <a:off x="5030460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6" name="Прямая со стрелкой 33"/>
          <p:cNvSpPr/>
          <p:nvPr/>
        </p:nvSpPr>
        <p:spPr>
          <a:xfrm flipV="1">
            <a:off x="2042640" y="1671480"/>
            <a:ext cx="866520" cy="759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7" name="Блок-схема: процесс 34"/>
          <p:cNvSpPr/>
          <p:nvPr/>
        </p:nvSpPr>
        <p:spPr>
          <a:xfrm>
            <a:off x="5640120" y="1042560"/>
            <a:ext cx="1841040" cy="1587960"/>
          </a:xfrm>
          <a:prstGeom prst="flowChartProcess">
            <a:avLst/>
          </a:prstGeom>
          <a:gradFill rotWithShape="0">
            <a:gsLst>
              <a:gs pos="0">
                <a:srgbClr val="ffda9e"/>
              </a:gs>
              <a:gs pos="100000">
                <a:srgbClr val="ffd590"/>
              </a:gs>
            </a:gsLst>
            <a:lin ang="5400000"/>
          </a:gradFill>
          <a:ln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Специалист по соц.работе -  МКУ ЦСПСиД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Информирование граждан посредством телефонной связи, мессенджеров, социальных сетей, сайтов, вручение памятки.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</a:rPr>
              <a:t>min </a:t>
            </a: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10 чел.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</a:rPr>
              <a:t>max </a:t>
            </a: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14 чел.</a:t>
            </a:r>
            <a:endParaRPr b="0" lang="ru-RU" sz="1100" spc="-1" strike="noStrike">
              <a:latin typeface="XO Oriel"/>
            </a:endParaRPr>
          </a:p>
        </p:txBody>
      </p:sp>
      <p:sp>
        <p:nvSpPr>
          <p:cNvPr id="258" name="Блок-схема: процесс 35"/>
          <p:cNvSpPr/>
          <p:nvPr/>
        </p:nvSpPr>
        <p:spPr>
          <a:xfrm>
            <a:off x="8808120" y="1071360"/>
            <a:ext cx="1836360" cy="1847520"/>
          </a:xfrm>
          <a:prstGeom prst="flowChartProcess">
            <a:avLst/>
          </a:prstGeom>
          <a:gradFill rotWithShape="0">
            <a:gsLst>
              <a:gs pos="0">
                <a:srgbClr val="ffda9e"/>
              </a:gs>
              <a:gs pos="100000">
                <a:srgbClr val="ffd590"/>
              </a:gs>
            </a:gsLst>
            <a:lin ang="5400000"/>
          </a:gradFill>
          <a:ln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Специалист по соц.работе -  МКУ ЦСПСиД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Поиск новых контактов граждан для информирования 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</a:rPr>
              <a:t>min </a:t>
            </a: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12 чел.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</a:rPr>
              <a:t>max </a:t>
            </a: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15 чел.</a:t>
            </a:r>
            <a:endParaRPr b="0" lang="ru-RU" sz="1100" spc="-1" strike="noStrike">
              <a:latin typeface="XO Oriel"/>
            </a:endParaRPr>
          </a:p>
        </p:txBody>
      </p:sp>
      <p:sp>
        <p:nvSpPr>
          <p:cNvPr id="259" name="Прямая со стрелкой 38"/>
          <p:cNvSpPr/>
          <p:nvPr/>
        </p:nvSpPr>
        <p:spPr>
          <a:xfrm>
            <a:off x="9704520" y="2956320"/>
            <a:ext cx="360" cy="578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0" name="Прямая со стрелкой 41"/>
          <p:cNvSpPr/>
          <p:nvPr/>
        </p:nvSpPr>
        <p:spPr>
          <a:xfrm>
            <a:off x="2871468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1" name="Прямая со стрелкой 42"/>
          <p:cNvSpPr/>
          <p:nvPr/>
        </p:nvSpPr>
        <p:spPr>
          <a:xfrm>
            <a:off x="3087360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2" name="Прямая со стрелкой 43"/>
          <p:cNvSpPr/>
          <p:nvPr/>
        </p:nvSpPr>
        <p:spPr>
          <a:xfrm>
            <a:off x="3303288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3" name="Прямая со стрелкой 44"/>
          <p:cNvSpPr/>
          <p:nvPr/>
        </p:nvSpPr>
        <p:spPr>
          <a:xfrm>
            <a:off x="3519180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4" name="Прямая со стрелкой 45"/>
          <p:cNvSpPr/>
          <p:nvPr/>
        </p:nvSpPr>
        <p:spPr>
          <a:xfrm>
            <a:off x="3735072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5" name="Прямая со стрелкой 46"/>
          <p:cNvSpPr/>
          <p:nvPr/>
        </p:nvSpPr>
        <p:spPr>
          <a:xfrm>
            <a:off x="3950964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6" name="Прямая со стрелкой 47"/>
          <p:cNvSpPr/>
          <p:nvPr/>
        </p:nvSpPr>
        <p:spPr>
          <a:xfrm>
            <a:off x="4166856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7" name="Прямая со стрелкой 48"/>
          <p:cNvSpPr/>
          <p:nvPr/>
        </p:nvSpPr>
        <p:spPr>
          <a:xfrm>
            <a:off x="4382784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8" name="Прямая со стрелкой 49"/>
          <p:cNvSpPr/>
          <p:nvPr/>
        </p:nvSpPr>
        <p:spPr>
          <a:xfrm>
            <a:off x="4598676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9" name="Прямая со стрелкой 50"/>
          <p:cNvSpPr/>
          <p:nvPr/>
        </p:nvSpPr>
        <p:spPr>
          <a:xfrm>
            <a:off x="4814568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0" name="Блок-схема: процесс 51"/>
          <p:cNvSpPr/>
          <p:nvPr/>
        </p:nvSpPr>
        <p:spPr>
          <a:xfrm>
            <a:off x="201240" y="1862280"/>
            <a:ext cx="1841040" cy="1606320"/>
          </a:xfrm>
          <a:prstGeom prst="flowChartProcess">
            <a:avLst/>
          </a:prstGeom>
          <a:gradFill rotWithShape="0">
            <a:gsLst>
              <a:gs pos="0">
                <a:srgbClr val="ffda9e"/>
              </a:gs>
              <a:gs pos="100000">
                <a:srgbClr val="ffd590"/>
              </a:gs>
            </a:gsLst>
            <a:lin ang="5400000"/>
          </a:gradFill>
          <a:ln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Специалист по соц.работе -  МКУ ЦСПСиД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Получение информации о необходимости информирования граждан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100" spc="-1" strike="noStrike">
              <a:latin typeface="XO Oriel"/>
            </a:endParaRPr>
          </a:p>
        </p:txBody>
      </p:sp>
      <p:sp>
        <p:nvSpPr>
          <p:cNvPr id="271" name="Блок-схема: процесс 52"/>
          <p:cNvSpPr/>
          <p:nvPr/>
        </p:nvSpPr>
        <p:spPr>
          <a:xfrm>
            <a:off x="2909880" y="1024560"/>
            <a:ext cx="1847520" cy="1407600"/>
          </a:xfrm>
          <a:prstGeom prst="flowChartProcess">
            <a:avLst/>
          </a:prstGeom>
          <a:gradFill rotWithShape="0">
            <a:gsLst>
              <a:gs pos="0">
                <a:srgbClr val="ffda9e"/>
              </a:gs>
              <a:gs pos="100000">
                <a:srgbClr val="ffd590"/>
              </a:gs>
            </a:gsLst>
            <a:lin ang="5400000"/>
          </a:gradFill>
          <a:ln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Специалист по соц.работе -  МКУ ЦСПСиД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Запрос списка граждан, имеющих право на МСП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100" spc="-1" strike="noStrike">
              <a:latin typeface="XO Oriel"/>
            </a:endParaRPr>
          </a:p>
        </p:txBody>
      </p:sp>
      <p:sp>
        <p:nvSpPr>
          <p:cNvPr id="272" name="Блок-схема: процесс 53"/>
          <p:cNvSpPr/>
          <p:nvPr/>
        </p:nvSpPr>
        <p:spPr>
          <a:xfrm>
            <a:off x="5646240" y="3848400"/>
            <a:ext cx="1834920" cy="1142640"/>
          </a:xfrm>
          <a:prstGeom prst="flowChartProcess">
            <a:avLst/>
          </a:prstGeom>
          <a:gradFill rotWithShape="0">
            <a:gsLst>
              <a:gs pos="0">
                <a:srgbClr val="ffda9e"/>
              </a:gs>
              <a:gs pos="100000">
                <a:srgbClr val="ffd590"/>
              </a:gs>
            </a:gsLst>
            <a:lin ang="5400000"/>
          </a:gradFill>
          <a:ln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Объяснение о способах оформления МСП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</a:rPr>
              <a:t>min </a:t>
            </a: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10 чел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</a:rPr>
              <a:t>max </a:t>
            </a: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14 чел</a:t>
            </a:r>
            <a:endParaRPr b="0" lang="ru-RU" sz="1100" spc="-1" strike="noStrike">
              <a:latin typeface="XO Oriel"/>
            </a:endParaRPr>
          </a:p>
        </p:txBody>
      </p:sp>
      <p:sp>
        <p:nvSpPr>
          <p:cNvPr id="273" name="Блок-схема: процесс 55"/>
          <p:cNvSpPr/>
          <p:nvPr/>
        </p:nvSpPr>
        <p:spPr>
          <a:xfrm>
            <a:off x="8809560" y="3571560"/>
            <a:ext cx="1834920" cy="1372680"/>
          </a:xfrm>
          <a:prstGeom prst="flowChartProcess">
            <a:avLst/>
          </a:prstGeom>
          <a:gradFill rotWithShape="0">
            <a:gsLst>
              <a:gs pos="0">
                <a:srgbClr val="ffda9e"/>
              </a:gs>
              <a:gs pos="100000">
                <a:srgbClr val="ffd590"/>
              </a:gs>
            </a:gsLst>
            <a:lin ang="5400000"/>
          </a:gradFill>
          <a:ln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Специалист по соц.работе -  МКУ ЦСПСиД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Оформление гражданином МСП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</a:rPr>
              <a:t>min </a:t>
            </a: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13 чел.</a:t>
            </a:r>
            <a:endParaRPr b="0" lang="ru-RU" sz="11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</a:rPr>
              <a:t>max </a:t>
            </a:r>
            <a:r>
              <a:rPr b="0" lang="ru-RU" sz="1100" spc="-1" strike="noStrike">
                <a:solidFill>
                  <a:srgbClr val="000000"/>
                </a:solidFill>
                <a:latin typeface="Calibri"/>
              </a:rPr>
              <a:t>15 чел.</a:t>
            </a:r>
            <a:endParaRPr b="0" lang="ru-RU" sz="1100" spc="-1" strike="noStrike">
              <a:latin typeface="XO Oriel"/>
            </a:endParaRPr>
          </a:p>
        </p:txBody>
      </p:sp>
      <p:sp>
        <p:nvSpPr>
          <p:cNvPr id="274" name="Прямая со стрелкой 62"/>
          <p:cNvSpPr/>
          <p:nvPr/>
        </p:nvSpPr>
        <p:spPr>
          <a:xfrm>
            <a:off x="3087360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5" name="Прямая со стрелкой 63"/>
          <p:cNvSpPr/>
          <p:nvPr/>
        </p:nvSpPr>
        <p:spPr>
          <a:xfrm>
            <a:off x="3303288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6" name="Прямая со стрелкой 64"/>
          <p:cNvSpPr/>
          <p:nvPr/>
        </p:nvSpPr>
        <p:spPr>
          <a:xfrm>
            <a:off x="3519180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7" name="Прямая со стрелкой 65"/>
          <p:cNvSpPr/>
          <p:nvPr/>
        </p:nvSpPr>
        <p:spPr>
          <a:xfrm>
            <a:off x="3735072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8" name="Прямая со стрелкой 66"/>
          <p:cNvSpPr/>
          <p:nvPr/>
        </p:nvSpPr>
        <p:spPr>
          <a:xfrm>
            <a:off x="3950964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9" name="Прямая со стрелкой 67"/>
          <p:cNvSpPr/>
          <p:nvPr/>
        </p:nvSpPr>
        <p:spPr>
          <a:xfrm>
            <a:off x="4166856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0" name="Прямая со стрелкой 68"/>
          <p:cNvSpPr/>
          <p:nvPr/>
        </p:nvSpPr>
        <p:spPr>
          <a:xfrm>
            <a:off x="4382784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1" name="Прямая со стрелкой 69"/>
          <p:cNvSpPr/>
          <p:nvPr/>
        </p:nvSpPr>
        <p:spPr>
          <a:xfrm>
            <a:off x="4598676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2" name="Прямая со стрелкой 70"/>
          <p:cNvSpPr/>
          <p:nvPr/>
        </p:nvSpPr>
        <p:spPr>
          <a:xfrm>
            <a:off x="48145680" y="5761080"/>
            <a:ext cx="317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83" name="Picture 70" descr=""/>
          <p:cNvPicPr/>
          <p:nvPr/>
        </p:nvPicPr>
        <p:blipFill>
          <a:blip r:embed="rId2"/>
          <a:stretch/>
        </p:blipFill>
        <p:spPr>
          <a:xfrm>
            <a:off x="6741720" y="2534760"/>
            <a:ext cx="987120" cy="1036440"/>
          </a:xfrm>
          <a:prstGeom prst="rect">
            <a:avLst/>
          </a:prstGeom>
          <a:ln w="0">
            <a:noFill/>
          </a:ln>
        </p:spPr>
      </p:pic>
      <p:sp>
        <p:nvSpPr>
          <p:cNvPr id="284" name="TextBox 2"/>
          <p:cNvSpPr/>
          <p:nvPr/>
        </p:nvSpPr>
        <p:spPr>
          <a:xfrm>
            <a:off x="7102440" y="5761080"/>
            <a:ext cx="14245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Min 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13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чел.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  </a:t>
            </a:r>
            <a:endParaRPr b="0" lang="ru-RU" sz="18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Max 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15 чел.</a:t>
            </a:r>
            <a:endParaRPr b="0" lang="ru-RU" sz="1800" spc="-1" strike="noStrike">
              <a:latin typeface="XO Oriel"/>
            </a:endParaRPr>
          </a:p>
        </p:txBody>
      </p:sp>
      <p:sp>
        <p:nvSpPr>
          <p:cNvPr id="285" name="TextBox 3135"/>
          <p:cNvSpPr/>
          <p:nvPr/>
        </p:nvSpPr>
        <p:spPr>
          <a:xfrm>
            <a:off x="484200" y="4096800"/>
            <a:ext cx="24253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Замеры проводились в течении 60 минут</a:t>
            </a:r>
            <a:endParaRPr b="0" lang="ru-RU" sz="18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Рисунок 4" descr=""/>
          <p:cNvPicPr/>
          <p:nvPr/>
        </p:nvPicPr>
        <p:blipFill>
          <a:blip r:embed="rId1"/>
          <a:stretch/>
        </p:blipFill>
        <p:spPr>
          <a:xfrm>
            <a:off x="-21240" y="-42480"/>
            <a:ext cx="617400" cy="1201320"/>
          </a:xfrm>
          <a:prstGeom prst="rect">
            <a:avLst/>
          </a:prstGeom>
          <a:ln w="0">
            <a:noFill/>
          </a:ln>
        </p:spPr>
      </p:pic>
      <p:sp>
        <p:nvSpPr>
          <p:cNvPr id="287" name="TextBox 5"/>
          <p:cNvSpPr/>
          <p:nvPr/>
        </p:nvSpPr>
        <p:spPr>
          <a:xfrm>
            <a:off x="803520" y="297720"/>
            <a:ext cx="10584360" cy="9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  <a:scene3d>
              <a:camera prst="orthographicFront">
                <a:rot lat="0" lon="0" rev="0"/>
              </a:camera>
              <a:lightRig dir="t" rig="contrasting">
                <a:rot lat="0" lon="0" rev="4500000"/>
              </a:lightRig>
            </a:scene3d>
            <a:sp3d contourW="6350" prstMaterial="metal">
              <a:bevelT prst="relaxedInset" w="127000" h="31750"/>
              <a:contourClr>
                <a:schemeClr val="accent1"/>
              </a:contourClr>
            </a:sp3d>
          </a:bodyPr>
          <a:p>
            <a:pPr algn="ctr">
              <a:lnSpc>
                <a:spcPct val="100000"/>
              </a:lnSpc>
              <a:buNone/>
            </a:pPr>
            <a:r>
              <a:rPr b="1" lang="ru-RU" sz="3200" spc="-1" strike="noStrike">
                <a:solidFill>
                  <a:srgbClr val="2f5597"/>
                </a:solidFill>
                <a:latin typeface="Times New Roman"/>
              </a:rPr>
              <a:t>План мероприятий по устранению проблем</a:t>
            </a:r>
            <a:endParaRPr b="0" lang="ru-RU" sz="32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2400" spc="-1" strike="noStrike">
              <a:latin typeface="XO Oriel"/>
            </a:endParaRPr>
          </a:p>
        </p:txBody>
      </p:sp>
      <p:sp>
        <p:nvSpPr>
          <p:cNvPr id="288" name="Прямоугольник 14"/>
          <p:cNvSpPr/>
          <p:nvPr/>
        </p:nvSpPr>
        <p:spPr>
          <a:xfrm>
            <a:off x="941040" y="2187000"/>
            <a:ext cx="10309680" cy="228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endParaRPr b="0" lang="ru-RU" sz="36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36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36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3600" spc="-1" strike="noStrike">
              <a:latin typeface="XO Oriel"/>
            </a:endParaRPr>
          </a:p>
        </p:txBody>
      </p:sp>
      <p:pic>
        <p:nvPicPr>
          <p:cNvPr id="289" name="Picture 2" descr=""/>
          <p:cNvPicPr/>
          <p:nvPr/>
        </p:nvPicPr>
        <p:blipFill>
          <a:blip r:embed="rId2"/>
          <a:stretch/>
        </p:blipFill>
        <p:spPr>
          <a:xfrm>
            <a:off x="11159640" y="483840"/>
            <a:ext cx="980640" cy="86472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2" name="Diagram2"/>
          <p:cNvGraphicFramePr/>
          <p:nvPr>
            <p:extLst>
              <p:ext uri="{D42A27DB-BD31-4B8C-83A1-F6EECF244321}">
                <p14:modId xmlns:p14="http://schemas.microsoft.com/office/powerpoint/2010/main" val="2690833884"/>
              </p:ext>
            </p:extLst>
          </p:nvPr>
        </p:nvGraphicFramePr>
        <p:xfrm>
          <a:off x="1020600" y="1158840"/>
          <a:ext cx="10629000" cy="5418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Рисунок 4" descr=""/>
          <p:cNvPicPr/>
          <p:nvPr/>
        </p:nvPicPr>
        <p:blipFill>
          <a:blip r:embed="rId1"/>
          <a:stretch/>
        </p:blipFill>
        <p:spPr>
          <a:xfrm>
            <a:off x="-21240" y="-42480"/>
            <a:ext cx="617400" cy="1201320"/>
          </a:xfrm>
          <a:prstGeom prst="rect">
            <a:avLst/>
          </a:prstGeom>
          <a:ln w="0">
            <a:noFill/>
          </a:ln>
        </p:spPr>
      </p:pic>
      <p:sp>
        <p:nvSpPr>
          <p:cNvPr id="291" name="TextBox 5"/>
          <p:cNvSpPr/>
          <p:nvPr/>
        </p:nvSpPr>
        <p:spPr>
          <a:xfrm>
            <a:off x="803520" y="297720"/>
            <a:ext cx="10584360" cy="9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  <a:scene3d>
              <a:camera prst="orthographicFront">
                <a:rot lat="0" lon="0" rev="0"/>
              </a:camera>
              <a:lightRig dir="t" rig="contrasting">
                <a:rot lat="0" lon="0" rev="4500000"/>
              </a:lightRig>
            </a:scene3d>
            <a:sp3d contourW="6350" prstMaterial="metal">
              <a:bevelT prst="relaxedInset" w="127000" h="31750"/>
              <a:contourClr>
                <a:schemeClr val="accent1"/>
              </a:contourClr>
            </a:sp3d>
          </a:bodyPr>
          <a:p>
            <a:pPr algn="ctr">
              <a:lnSpc>
                <a:spcPct val="100000"/>
              </a:lnSpc>
              <a:buNone/>
            </a:pPr>
            <a:r>
              <a:rPr b="1" lang="ru-RU" sz="3200" spc="-1" strike="noStrike">
                <a:solidFill>
                  <a:srgbClr val="2f5597"/>
                </a:solidFill>
                <a:latin typeface="Times New Roman"/>
              </a:rPr>
              <a:t>План мероприятий по устранению проблем</a:t>
            </a:r>
            <a:endParaRPr b="0" lang="ru-RU" sz="32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2400" spc="-1" strike="noStrike">
              <a:latin typeface="XO Oriel"/>
            </a:endParaRPr>
          </a:p>
        </p:txBody>
      </p:sp>
      <p:sp>
        <p:nvSpPr>
          <p:cNvPr id="292" name="Прямоугольник 14"/>
          <p:cNvSpPr/>
          <p:nvPr/>
        </p:nvSpPr>
        <p:spPr>
          <a:xfrm>
            <a:off x="941040" y="2187000"/>
            <a:ext cx="10309680" cy="228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endParaRPr b="0" lang="ru-RU" sz="36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36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36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3600" spc="-1" strike="noStrike">
              <a:latin typeface="XO Oriel"/>
            </a:endParaRPr>
          </a:p>
        </p:txBody>
      </p:sp>
      <p:pic>
        <p:nvPicPr>
          <p:cNvPr id="293" name="Picture 2" descr=""/>
          <p:cNvPicPr/>
          <p:nvPr/>
        </p:nvPicPr>
        <p:blipFill>
          <a:blip r:embed="rId2"/>
          <a:stretch/>
        </p:blipFill>
        <p:spPr>
          <a:xfrm>
            <a:off x="11159640" y="483840"/>
            <a:ext cx="980640" cy="86472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3" name="Diagram3"/>
          <p:cNvGraphicFramePr/>
          <p:nvPr>
            <p:extLst>
              <p:ext uri="{D42A27DB-BD31-4B8C-83A1-F6EECF244321}">
                <p14:modId xmlns:p14="http://schemas.microsoft.com/office/powerpoint/2010/main" val="3841236517"/>
              </p:ext>
            </p:extLst>
          </p:nvPr>
        </p:nvGraphicFramePr>
        <p:xfrm>
          <a:off x="1020600" y="1158840"/>
          <a:ext cx="10629000" cy="5418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3576</TotalTime>
  <Application>Редактор_презентаций/2.3.0.0$Linux_X86_64 LibreOffice_project/01ffa5329b2b028a19d4810c8ae7e18fece27084</Application>
  <AppVersion>15.0000</AppVersion>
  <Words>701</Words>
  <Paragraphs>147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2019-04-02T07:58:05Z</dcterms:created>
  <dc:creator>Microsoft Office User</dc:creator>
  <dc:description/>
  <dc:language>ru-RU</dc:language>
  <cp:lastModifiedBy>User</cp:lastModifiedBy>
  <cp:lastPrinted>2020-12-09T05:44:08Z</cp:lastPrinted>
  <dcterms:modified xsi:type="dcterms:W3CDTF">2023-12-18T08:50:00Z</dcterms:modified>
  <cp:revision>161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</vt:i4>
  </property>
  <property fmtid="{D5CDD505-2E9C-101B-9397-08002B2CF9AE}" pid="3" name="PresentationFormat">
    <vt:lpwstr>Широкоэкранный</vt:lpwstr>
  </property>
  <property fmtid="{D5CDD505-2E9C-101B-9397-08002B2CF9AE}" pid="4" name="Slides">
    <vt:i4>14</vt:i4>
  </property>
</Properties>
</file>