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_rels/slideLayout3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9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_rels/notesSlide6.xml.rels" ContentType="application/vnd.openxmlformats-package.relationships+xml"/>
  <Override PartName="/ppt/notesSlides/notesSlide6.xml" ContentType="application/vnd.openxmlformats-officedocument.presentationml.notesSlide+xml"/>
  <Override PartName="/ppt/media/image14.jpeg" ContentType="image/jpeg"/>
  <Override PartName="/ppt/media/image12.jpeg" ContentType="image/jpeg"/>
  <Override PartName="/ppt/media/image10.jpeg" ContentType="image/jpeg"/>
  <Override PartName="/ppt/media/image13.jpeg" ContentType="image/jpeg"/>
  <Override PartName="/ppt/media/image15.jpeg" ContentType="image/jpeg"/>
  <Override PartName="/ppt/media/image21.jpeg" ContentType="image/jpeg"/>
  <Override PartName="/ppt/media/image24.jpeg" ContentType="image/jpeg"/>
  <Override PartName="/ppt/media/image25.jpeg" ContentType="image/jpeg"/>
  <Override PartName="/ppt/media/image27.jpeg" ContentType="image/jpeg"/>
  <Override PartName="/ppt/media/image26.jpeg" ContentType="image/jpeg"/>
  <Override PartName="/ppt/media/image4.png" ContentType="image/png"/>
  <Override PartName="/ppt/media/image2.png" ContentType="image/png"/>
  <Override PartName="/ppt/media/image6.png" ContentType="image/png"/>
  <Override PartName="/ppt/media/image7.png" ContentType="image/png"/>
  <Override PartName="/ppt/media/image9.jpeg" ContentType="image/jpeg"/>
  <Override PartName="/ppt/media/image8.jpeg" ContentType="image/jpeg"/>
  <Override PartName="/ppt/media/image16.png" ContentType="image/png"/>
  <Override PartName="/ppt/media/image1.jpeg" ContentType="image/jpeg"/>
  <Override PartName="/ppt/media/image11.png" ContentType="image/png"/>
  <Override PartName="/ppt/media/image3.jpeg" ContentType="image/jpeg"/>
  <Override PartName="/ppt/media/image5.jpeg" ContentType="image/jpeg"/>
  <Override PartName="/ppt/media/image18.png" ContentType="image/png"/>
  <Override PartName="/ppt/media/image22.png" ContentType="image/png"/>
  <Override PartName="/ppt/media/image23.png" ContentType="image/png"/>
  <Override PartName="/ppt/media/image20.png" ContentType="image/png"/>
  <Override PartName="/ppt/media/image28.png" ContentType="image/png"/>
  <Override PartName="/ppt/media/image19.png" ContentType="image/png"/>
  <Override PartName="/ppt/media/image17.png" ContentType="image/png"/>
  <Override PartName="/ppt/presProps.xml" ContentType="application/vnd.openxmlformats-officedocument.presentationml.presPro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9144000" cy="6858000"/>
  <p:notesSz cx="6797675" cy="9926638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presProps" Target="presProps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view3D>
      <c:rotX val="15"/>
      <c:rotY val="20"/>
      <c:rAngAx val="1"/>
      <c:perspective val="30"/>
    </c:view3D>
    <c:floor>
      <c:spPr>
        <a:noFill/>
        <a:ln w="9360">
          <a:solidFill>
            <a:srgbClr val="878787"/>
          </a:solidFill>
          <a:round/>
        </a:ln>
      </c:spPr>
    </c:floor>
    <c:sideWall>
      <c:spPr>
        <a:noFill/>
        <a:ln w="9360">
          <a:solidFill>
            <a:srgbClr val="878787"/>
          </a:solidFill>
          <a:round/>
        </a:ln>
      </c:spPr>
    </c:sideWall>
    <c:backWall>
      <c:spPr>
        <a:noFill/>
        <a:ln w="9360">
          <a:solidFill>
            <a:srgbClr val="878787"/>
          </a:solidFill>
          <a:round/>
        </a:ln>
      </c:spPr>
    </c:backWall>
    <c:plotArea>
      <c:bar3DChart>
        <c:barDir val="col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min ДО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invertIfNegative val="0"/>
          <c:dLbls>
            <c:txPr>
              <a:bodyPr wrap="square"/>
              <a:lstStyle/>
              <a:p>
                <a:pPr>
                  <a:defRPr b="0" sz="1800" spc="-1" strike="noStrike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"/>
                <c:pt idx="0">
                  <c:v>1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15.4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max ДО</c:v>
                </c:pt>
              </c:strCache>
            </c:strRef>
          </c:tx>
          <c:spPr>
            <a:solidFill>
              <a:srgbClr val="c0504d"/>
            </a:solidFill>
            <a:ln w="0">
              <a:noFill/>
            </a:ln>
          </c:spPr>
          <c:invertIfNegative val="0"/>
          <c:dLbls>
            <c:txPr>
              <a:bodyPr wrap="square"/>
              <a:lstStyle/>
              <a:p>
                <a:pPr>
                  <a:defRPr b="0" sz="1800" spc="-1" strike="noStrike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"/>
                <c:pt idx="0">
                  <c:v>1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4"/>
                <c:pt idx="1">
                  <c:v>252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bbb59"/>
            </a:solidFill>
            <a:ln w="0">
              <a:noFill/>
            </a:ln>
          </c:spPr>
          <c:invertIfNegative val="0"/>
          <c:dLbls>
            <c:txPr>
              <a:bodyPr wrap="square"/>
              <a:lstStyle/>
              <a:p>
                <a:pPr>
                  <a:defRPr b="0" sz="1800" spc="-1" strike="noStrike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"/>
                <c:pt idx="0">
                  <c:v>1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4"/>
              </c:numCache>
            </c:numRef>
          </c:val>
        </c:ser>
        <c:gapWidth val="150"/>
        <c:shape val="cylinder"/>
        <c:axId val="4848516"/>
        <c:axId val="69867535"/>
        <c:axId val="0"/>
      </c:bar3DChart>
      <c:catAx>
        <c:axId val="48485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800" spc="-1" strike="noStrike">
                <a:solidFill>
                  <a:srgbClr val="000000"/>
                </a:solidFill>
                <a:latin typeface="Calibri"/>
                <a:ea typeface="DejaVu Sans"/>
              </a:defRPr>
            </a:pPr>
          </a:p>
        </c:txPr>
        <c:crossAx val="69867535"/>
        <c:crosses val="autoZero"/>
        <c:auto val="1"/>
        <c:lblAlgn val="ctr"/>
        <c:lblOffset val="100"/>
        <c:noMultiLvlLbl val="0"/>
      </c:catAx>
      <c:valAx>
        <c:axId val="69867535"/>
        <c:scaling>
          <c:orientation val="minMax"/>
        </c:scaling>
        <c:delete val="1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800" spc="-1" strike="noStrike">
                <a:solidFill>
                  <a:srgbClr val="000000"/>
                </a:solidFill>
                <a:latin typeface="Calibri"/>
                <a:ea typeface="DejaVu Sans"/>
              </a:defRPr>
            </a:pPr>
          </a:p>
        </c:txPr>
        <c:crossAx val="4848516"/>
        <c:crossBetween val="between"/>
      </c:valAx>
    </c:plotArea>
    <c:legend>
      <c:legendPos val="r"/>
      <c:legendEntry>
        <c:idx val="0"/>
        <c:delete val="1"/>
      </c:legendEntry>
      <c:overlay val="0"/>
      <c:spPr>
        <a:noFill/>
        <a:ln w="0">
          <a:noFill/>
        </a:ln>
      </c:spPr>
      <c:txPr>
        <a:bodyPr/>
        <a:lstStyle/>
        <a:p>
          <a:pPr>
            <a:defRPr b="0" sz="1800" spc="-1" strike="noStrike">
              <a:solidFill>
                <a:srgbClr val="000000"/>
              </a:solidFill>
              <a:latin typeface="Calibri"/>
              <a:ea typeface="DejaVu Sans"/>
            </a:defRPr>
          </a:pPr>
        </a:p>
      </c:txPr>
    </c:legend>
    <c:plotVisOnly val="1"/>
    <c:dispBlanksAs val="gap"/>
  </c:chart>
  <c:spPr>
    <a:noFill/>
    <a:ln w="0"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view3D>
      <c:rotX val="15"/>
      <c:rotY val="20"/>
      <c:rAngAx val="1"/>
      <c:perspective val="30"/>
    </c:view3D>
    <c:floor>
      <c:spPr>
        <a:noFill/>
        <a:ln w="9360">
          <a:solidFill>
            <a:srgbClr val="878787"/>
          </a:solidFill>
          <a:round/>
        </a:ln>
      </c:spPr>
    </c:floor>
    <c:sideWall>
      <c:spPr>
        <a:noFill/>
        <a:ln w="9360">
          <a:solidFill>
            <a:srgbClr val="878787"/>
          </a:solidFill>
          <a:round/>
        </a:ln>
      </c:spPr>
    </c:sideWall>
    <c:backWall>
      <c:spPr>
        <a:noFill/>
        <a:ln w="9360">
          <a:solidFill>
            <a:srgbClr val="878787"/>
          </a:solidFill>
          <a:round/>
        </a:ln>
      </c:spPr>
    </c:backWall>
    <c:plotArea>
      <c:layout>
        <c:manualLayout>
          <c:layoutTarget val="inner"/>
          <c:xMode val="edge"/>
          <c:yMode val="edge"/>
          <c:x val="0.0759803921568627"/>
          <c:y val="0.0343118195956454"/>
          <c:w val="0.642745098039216"/>
          <c:h val="0.89385692068429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min ПОСЛЕ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invertIfNegative val="0"/>
          <c:dLbls>
            <c:txPr>
              <a:bodyPr wrap="square"/>
              <a:lstStyle/>
              <a:p>
                <a:pPr>
                  <a:defRPr b="0" sz="1800" spc="-1" strike="noStrike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"/>
                <c:pt idx="0">
                  <c:v>1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7.2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max ПОСЛЕ</c:v>
                </c:pt>
              </c:strCache>
            </c:strRef>
          </c:tx>
          <c:spPr>
            <a:solidFill>
              <a:srgbClr val="c0504d"/>
            </a:solidFill>
            <a:ln w="0">
              <a:noFill/>
            </a:ln>
          </c:spPr>
          <c:invertIfNegative val="0"/>
          <c:dLbls>
            <c:txPr>
              <a:bodyPr wrap="square"/>
              <a:lstStyle/>
              <a:p>
                <a:pPr>
                  <a:defRPr b="0" sz="1800" spc="-1" strike="noStrike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"/>
                <c:pt idx="0">
                  <c:v>1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4"/>
                <c:pt idx="1">
                  <c:v>36.4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rgbClr val="9bbb59"/>
            </a:solidFill>
            <a:ln w="0">
              <a:noFill/>
            </a:ln>
          </c:spPr>
          <c:invertIfNegative val="0"/>
          <c:dLbls>
            <c:txPr>
              <a:bodyPr wrap="square"/>
              <a:lstStyle/>
              <a:p>
                <a:pPr>
                  <a:defRPr b="0" sz="1800" spc="-1" strike="noStrike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"/>
                <c:pt idx="0">
                  <c:v>1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4"/>
              </c:numCache>
            </c:numRef>
          </c:val>
        </c:ser>
        <c:gapWidth val="150"/>
        <c:shape val="cylinder"/>
        <c:axId val="96160963"/>
        <c:axId val="47296850"/>
        <c:axId val="0"/>
      </c:bar3DChart>
      <c:catAx>
        <c:axId val="96160963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800" spc="-1" strike="noStrike">
                <a:solidFill>
                  <a:srgbClr val="000000"/>
                </a:solidFill>
                <a:latin typeface="Calibri"/>
                <a:ea typeface="DejaVu Sans"/>
              </a:defRPr>
            </a:pPr>
          </a:p>
        </c:txPr>
        <c:crossAx val="47296850"/>
        <c:crosses val="autoZero"/>
        <c:auto val="1"/>
        <c:lblAlgn val="ctr"/>
        <c:lblOffset val="100"/>
        <c:noMultiLvlLbl val="0"/>
      </c:catAx>
      <c:valAx>
        <c:axId val="47296850"/>
        <c:scaling>
          <c:orientation val="minMax"/>
        </c:scaling>
        <c:delete val="1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800" spc="-1" strike="noStrike">
                <a:solidFill>
                  <a:srgbClr val="000000"/>
                </a:solidFill>
                <a:latin typeface="Calibri"/>
                <a:ea typeface="DejaVu Sans"/>
              </a:defRPr>
            </a:pPr>
          </a:p>
        </c:txPr>
        <c:crossAx val="96160963"/>
        <c:crossBetween val="between"/>
      </c:valAx>
    </c:plotArea>
    <c:legend>
      <c:legendPos val="r"/>
      <c:legendEntry>
        <c:idx val="0"/>
        <c:delete val="1"/>
      </c:legendEntry>
      <c:overlay val="0"/>
      <c:spPr>
        <a:noFill/>
        <a:ln w="0">
          <a:noFill/>
        </a:ln>
      </c:spPr>
      <c:txPr>
        <a:bodyPr/>
        <a:lstStyle/>
        <a:p>
          <a:pPr>
            <a:defRPr b="0" sz="1800" spc="-1" strike="noStrike">
              <a:solidFill>
                <a:srgbClr val="000000"/>
              </a:solidFill>
              <a:latin typeface="Calibri"/>
              <a:ea typeface="DejaVu Sans"/>
            </a:defRPr>
          </a:pPr>
        </a:p>
      </c:txPr>
    </c:legend>
    <c:plotVisOnly val="1"/>
    <c:dispBlanksAs val="gap"/>
  </c:chart>
  <c:spPr>
    <a:noFill/>
    <a:ln w="0">
      <a:noFill/>
    </a:ln>
  </c:spPr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4400" spc="-1" strike="noStrike">
                <a:latin typeface="XO Oriel"/>
              </a:rPr>
              <a:t>Для перемещения страницы щёлкните мышью</a:t>
            </a:r>
            <a:endParaRPr b="0" lang="ru-RU" sz="4400" spc="-1" strike="noStrike">
              <a:latin typeface="XO Orie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ru-RU" sz="2000" spc="-1" strike="noStrike">
                <a:latin typeface="XO Oriel"/>
              </a:rPr>
              <a:t>Для правки формата примечаний щёлкните мышью</a:t>
            </a:r>
            <a:endParaRPr b="0" lang="ru-RU" sz="2000" spc="-1" strike="noStrike">
              <a:latin typeface="XO Orie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ru-RU" sz="1400" spc="-1" strike="noStrike">
                <a:latin typeface="Tinos"/>
              </a:rPr>
              <a:t>&lt;верхний колонтитул&gt;</a:t>
            </a:r>
            <a:endParaRPr b="0" lang="ru-RU" sz="1400" spc="-1" strike="noStrike">
              <a:latin typeface="Tinos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dt" idx="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ru-RU" sz="1400" spc="-1" strike="noStrike">
                <a:latin typeface="Tinos"/>
              </a:defRPr>
            </a:lvl1pPr>
          </a:lstStyle>
          <a:p>
            <a:pPr algn="r">
              <a:buNone/>
            </a:pPr>
            <a:r>
              <a:rPr b="0" lang="ru-RU" sz="1400" spc="-1" strike="noStrike">
                <a:latin typeface="Tinos"/>
              </a:rPr>
              <a:t>&lt;дата/время&gt;</a:t>
            </a:r>
            <a:endParaRPr b="0" lang="ru-RU" sz="1400" spc="-1" strike="noStrike">
              <a:latin typeface="Tinos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ftr" idx="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ru-RU" sz="1400" spc="-1" strike="noStrike">
                <a:latin typeface="Tinos"/>
              </a:defRPr>
            </a:lvl1pPr>
          </a:lstStyle>
          <a:p>
            <a:r>
              <a:rPr b="0" lang="ru-RU" sz="1400" spc="-1" strike="noStrike">
                <a:latin typeface="Tinos"/>
              </a:rPr>
              <a:t>&lt;нижний колонтитул&gt;</a:t>
            </a:r>
            <a:endParaRPr b="0" lang="ru-RU" sz="1400" spc="-1" strike="noStrike">
              <a:latin typeface="Tinos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sldNum" idx="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ru-RU" sz="1400" spc="-1" strike="noStrike">
                <a:latin typeface="Tinos"/>
              </a:defRPr>
            </a:lvl1pPr>
          </a:lstStyle>
          <a:p>
            <a:pPr algn="r">
              <a:buNone/>
            </a:pPr>
            <a:fld id="{1D3FCE64-E2C2-495B-AFB4-CA81137AE2F6}" type="slidenum">
              <a:rPr b="0" lang="ru-RU" sz="1400" spc="-1" strike="noStrike">
                <a:latin typeface="Tinos"/>
              </a:rPr>
              <a:t>&lt;номер&gt;</a:t>
            </a:fld>
            <a:endParaRPr b="0" lang="ru-RU" sz="1400" spc="-1" strike="noStrike">
              <a:latin typeface="Tino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1880" cy="3722040"/>
          </a:xfrm>
          <a:prstGeom prst="rect">
            <a:avLst/>
          </a:prstGeom>
          <a:ln w="0">
            <a:noFill/>
          </a:ln>
        </p:spPr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160" cy="44665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t">
            <a:normAutofit/>
          </a:bodyPr>
          <a:p>
            <a:endParaRPr b="0" lang="ru-RU" sz="2000" spc="-1" strike="noStrike">
              <a:latin typeface="XO Orie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sldNum" idx="7"/>
          </p:nvPr>
        </p:nvSpPr>
        <p:spPr>
          <a:xfrm>
            <a:off x="3851280" y="9428040"/>
            <a:ext cx="2944080" cy="4960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Arial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B38E71F0-1491-4979-81AD-C1B6E10D0DC4}" type="slidenum">
              <a:rPr b="0" lang="ru-RU" sz="1200" spc="-1" strike="noStrike">
                <a:solidFill>
                  <a:srgbClr val="000000"/>
                </a:solidFill>
                <a:latin typeface="Arial"/>
                <a:ea typeface="+mn-ea"/>
              </a:rPr>
              <a:t>&lt;номер&gt;</a:t>
            </a:fld>
            <a:endParaRPr b="0" lang="ru-RU" sz="1200" spc="-1" strike="noStrike">
              <a:latin typeface="Tinos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CFF7386-4E52-4377-8B34-289C53CD796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E145237-21FB-4451-84B9-93EC7E96786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337E054-1237-43BE-AFA9-F19DDFA5AB8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DD2341D-BDBF-4EF2-B65C-A6D0975CDF7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8425786-91F8-4450-A192-C5B9A8B980A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E1D7558-B973-4524-8E91-83C5F8B6732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13122C3-58E8-48C1-8FC5-864DB9ADA8F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4F48205-EBF1-44E3-AC4C-F7DD9A95744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0CE2F4B-42E1-4AC6-BC32-9F22B4AB24E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846AF24-7C3A-4BA4-BA74-28A10A0B03B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EFC1192-B34C-4999-ADBD-2D8250ED166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C68C9B6-E011-4E6C-9400-87E15E456CC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jpe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Рисунок 6" descr=""/>
          <p:cNvPicPr/>
          <p:nvPr/>
        </p:nvPicPr>
        <p:blipFill>
          <a:blip r:embed="rId2"/>
          <a:stretch/>
        </p:blipFill>
        <p:spPr>
          <a:xfrm>
            <a:off x="611640" y="1484640"/>
            <a:ext cx="8327160" cy="5144040"/>
          </a:xfrm>
          <a:prstGeom prst="rect">
            <a:avLst/>
          </a:prstGeom>
          <a:ln w="0">
            <a:noFill/>
          </a:ln>
        </p:spPr>
      </p:pic>
      <p:pic>
        <p:nvPicPr>
          <p:cNvPr id="1" name="Picture 2" descr="D:\Work\Bachti\!!!ВНУТРЕННИЕ\декабрь\презентация\gerb_obl.png"/>
          <p:cNvPicPr/>
          <p:nvPr/>
        </p:nvPicPr>
        <p:blipFill>
          <a:blip r:embed="rId3"/>
          <a:stretch/>
        </p:blipFill>
        <p:spPr>
          <a:xfrm>
            <a:off x="895680" y="121680"/>
            <a:ext cx="867240" cy="93528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4400" spc="-1" strike="noStrike">
                <a:latin typeface="XO Oriel"/>
              </a:rPr>
              <a:t>Для правки текста заглавия щёлкните мышью</a:t>
            </a:r>
            <a:endParaRPr b="0" lang="ru-RU" sz="4400" spc="-1" strike="noStrike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XO Oriel"/>
              </a:rPr>
              <a:t>Для правки структуры щёлкните мышью</a:t>
            </a:r>
            <a:endParaRPr b="0" lang="ru-RU" sz="3200" spc="-1" strike="noStrike"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XO Oriel"/>
              </a:rPr>
              <a:t>Второй уровень структуры</a:t>
            </a:r>
            <a:endParaRPr b="0" lang="ru-RU" sz="2800" spc="-1" strike="noStrike"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XO Oriel"/>
              </a:rPr>
              <a:t>Третий уровень структуры</a:t>
            </a:r>
            <a:endParaRPr b="0" lang="ru-RU" sz="2400" spc="-1" strike="noStrike"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XO Oriel"/>
              </a:rPr>
              <a:t>Четвёртый уровень структуры</a:t>
            </a:r>
            <a:endParaRPr b="0" lang="ru-RU" sz="2000" spc="-1" strike="noStrike"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XO Oriel"/>
              </a:rPr>
              <a:t>Пятый уровень структуры</a:t>
            </a:r>
            <a:endParaRPr b="0" lang="ru-RU" sz="2000" spc="-1" strike="noStrike"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XO Oriel"/>
              </a:rPr>
              <a:t>Шестой уровень структуры</a:t>
            </a:r>
            <a:endParaRPr b="0" lang="ru-RU" sz="2000" spc="-1" strike="noStrike"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XO Oriel"/>
              </a:rPr>
              <a:t>Седьмой уровень структуры</a:t>
            </a:r>
            <a:endParaRPr b="0" lang="ru-RU" sz="2000" spc="-1" strike="noStrike">
              <a:latin typeface="XO Ori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6" descr=""/>
          <p:cNvPicPr/>
          <p:nvPr/>
        </p:nvPicPr>
        <p:blipFill>
          <a:blip r:embed="rId2"/>
          <a:stretch/>
        </p:blipFill>
        <p:spPr>
          <a:xfrm>
            <a:off x="-10440" y="0"/>
            <a:ext cx="777600" cy="1263600"/>
          </a:xfrm>
          <a:prstGeom prst="rect">
            <a:avLst/>
          </a:prstGeom>
          <a:ln w="0">
            <a:noFill/>
          </a:ln>
        </p:spPr>
      </p:pic>
      <p:pic>
        <p:nvPicPr>
          <p:cNvPr id="41" name="Picture 2" descr="D:\Work\Bachti\!!!ВНУТРЕННИЕ\декабрь\презентация\фотозона размер.png"/>
          <p:cNvPicPr/>
          <p:nvPr/>
        </p:nvPicPr>
        <p:blipFill>
          <a:blip r:embed="rId3"/>
          <a:stretch/>
        </p:blipFill>
        <p:spPr>
          <a:xfrm>
            <a:off x="7781760" y="121680"/>
            <a:ext cx="1176120" cy="930240"/>
          </a:xfrm>
          <a:prstGeom prst="rect">
            <a:avLst/>
          </a:prstGeom>
          <a:ln w="0"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nos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AC3F0053-A009-4F13-80BA-B0064F609DDA}" type="slidenum">
              <a:rPr b="0" lang="ru-RU" sz="1200" spc="-1" strike="noStrike">
                <a:solidFill>
                  <a:srgbClr val="8b8b8b"/>
                </a:solidFill>
                <a:latin typeface="Arial"/>
              </a:rPr>
              <a:t>&lt;номер&gt;</a:t>
            </a:fld>
            <a:endParaRPr b="0" lang="ru-RU" sz="1200" spc="-1" strike="noStrike">
              <a:latin typeface="Tinos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ru-RU" sz="1400" spc="-1" strike="noStrike">
                <a:latin typeface="Tinos"/>
              </a:defRPr>
            </a:lvl1pPr>
          </a:lstStyle>
          <a:p>
            <a:r>
              <a:rPr b="0" lang="ru-RU" sz="1400" spc="-1" strike="noStrike">
                <a:latin typeface="Tinos"/>
              </a:rPr>
              <a:t>&lt;дата/время&gt;</a:t>
            </a:r>
            <a:endParaRPr b="0" lang="ru-RU" sz="1400" spc="-1" strike="noStrike">
              <a:latin typeface="Tinos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4400" spc="-1" strike="noStrike">
                <a:latin typeface="XO Oriel"/>
              </a:rPr>
              <a:t>Для правки текста заглавия щёлкните мышью</a:t>
            </a:r>
            <a:endParaRPr b="0" lang="ru-RU" sz="4400" spc="-1" strike="noStrike">
              <a:latin typeface="XO Oriel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XO Oriel"/>
              </a:rPr>
              <a:t>Для правки структуры щёлкните мышью</a:t>
            </a:r>
            <a:endParaRPr b="0" lang="ru-RU" sz="3200" spc="-1" strike="noStrike"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XO Oriel"/>
              </a:rPr>
              <a:t>Второй уровень структуры</a:t>
            </a:r>
            <a:endParaRPr b="0" lang="ru-RU" sz="2800" spc="-1" strike="noStrike"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XO Oriel"/>
              </a:rPr>
              <a:t>Третий уровень структуры</a:t>
            </a:r>
            <a:endParaRPr b="0" lang="ru-RU" sz="2400" spc="-1" strike="noStrike"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XO Oriel"/>
              </a:rPr>
              <a:t>Четвёртый уровень структуры</a:t>
            </a:r>
            <a:endParaRPr b="0" lang="ru-RU" sz="2000" spc="-1" strike="noStrike"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XO Oriel"/>
              </a:rPr>
              <a:t>Пятый уровень структуры</a:t>
            </a:r>
            <a:endParaRPr b="0" lang="ru-RU" sz="2000" spc="-1" strike="noStrike"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XO Oriel"/>
              </a:rPr>
              <a:t>Шестой уровень структуры</a:t>
            </a:r>
            <a:endParaRPr b="0" lang="ru-RU" sz="2000" spc="-1" strike="noStrike"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XO Oriel"/>
              </a:rPr>
              <a:t>Седьмой уровень структуры</a:t>
            </a:r>
            <a:endParaRPr b="0" lang="ru-RU" sz="2000" spc="-1" strike="noStrike">
              <a:latin typeface="XO Ori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Рисунок 6" descr=""/>
          <p:cNvPicPr/>
          <p:nvPr/>
        </p:nvPicPr>
        <p:blipFill>
          <a:blip r:embed="rId2"/>
          <a:stretch/>
        </p:blipFill>
        <p:spPr>
          <a:xfrm>
            <a:off x="611640" y="1484640"/>
            <a:ext cx="8327160" cy="5144040"/>
          </a:xfrm>
          <a:prstGeom prst="rect">
            <a:avLst/>
          </a:prstGeom>
          <a:ln w="0">
            <a:noFill/>
          </a:ln>
        </p:spPr>
      </p:pic>
      <p:pic>
        <p:nvPicPr>
          <p:cNvPr id="84" name="Picture 2" descr="D:\Work\Bachti\!!!ВНУТРЕННИЕ\декабрь\презентация\gerb_obl.png"/>
          <p:cNvPicPr/>
          <p:nvPr/>
        </p:nvPicPr>
        <p:blipFill>
          <a:blip r:embed="rId3"/>
          <a:stretch/>
        </p:blipFill>
        <p:spPr>
          <a:xfrm>
            <a:off x="895680" y="121680"/>
            <a:ext cx="867240" cy="935280"/>
          </a:xfrm>
          <a:prstGeom prst="rect">
            <a:avLst/>
          </a:prstGeom>
          <a:ln w="0">
            <a:noFill/>
          </a:ln>
        </p:spPr>
      </p:pic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4400" spc="-1" strike="noStrike">
                <a:latin typeface="XO Oriel"/>
              </a:rPr>
              <a:t>Для правки текста заглавия щёлкните мышью</a:t>
            </a:r>
            <a:endParaRPr b="0" lang="ru-RU" sz="4400" spc="-1" strike="noStrike">
              <a:latin typeface="XO Orie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XO Oriel"/>
              </a:rPr>
              <a:t>Для правки структуры щёлкните мышью</a:t>
            </a:r>
            <a:endParaRPr b="0" lang="ru-RU" sz="3200" spc="-1" strike="noStrike"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XO Oriel"/>
              </a:rPr>
              <a:t>Второй уровень структуры</a:t>
            </a:r>
            <a:endParaRPr b="0" lang="ru-RU" sz="2800" spc="-1" strike="noStrike"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XO Oriel"/>
              </a:rPr>
              <a:t>Третий уровень структуры</a:t>
            </a:r>
            <a:endParaRPr b="0" lang="ru-RU" sz="2400" spc="-1" strike="noStrike"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XO Oriel"/>
              </a:rPr>
              <a:t>Четвёртый уровень структуры</a:t>
            </a:r>
            <a:endParaRPr b="0" lang="ru-RU" sz="2000" spc="-1" strike="noStrike"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XO Oriel"/>
              </a:rPr>
              <a:t>Пятый уровень структуры</a:t>
            </a:r>
            <a:endParaRPr b="0" lang="ru-RU" sz="2000" spc="-1" strike="noStrike"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XO Oriel"/>
              </a:rPr>
              <a:t>Шестой уровень структуры</a:t>
            </a:r>
            <a:endParaRPr b="0" lang="ru-RU" sz="2000" spc="-1" strike="noStrike"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XO Oriel"/>
              </a:rPr>
              <a:t>Седьмой уровень структуры</a:t>
            </a:r>
            <a:endParaRPr b="0" lang="ru-RU" sz="2000" spc="-1" strike="noStrike">
              <a:latin typeface="XO Ori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jpeg"/><Relationship Id="rId4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image" Target="../media/image28.png"/><Relationship Id="rId4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png"/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chart" Target="../charts/chart2.xml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251640" y="2061000"/>
            <a:ext cx="8640360" cy="1384200"/>
          </a:xfrm>
          <a:prstGeom prst="rect">
            <a:avLst/>
          </a:prstGeom>
          <a:noFill/>
          <a:ln w="25560">
            <a:noFill/>
          </a:ln>
          <a:effectLst>
            <a:outerShdw dist="228593" dir="2700000" blurRad="190440" rotWithShape="0">
              <a:srgbClr val="000000">
                <a:alpha val="30000"/>
              </a:srgbClr>
            </a:outerShdw>
          </a:effectLst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3b4555"/>
                </a:solidFill>
                <a:latin typeface="Times New Roman"/>
              </a:rPr>
              <a:t>«Оптимизация процесса внесения данных в портфолио педагога и их обработки в единой электронной базе»</a:t>
            </a:r>
            <a:endParaRPr b="0" lang="ru-RU" sz="2800" spc="-1" strike="noStrike">
              <a:latin typeface="XO Oriel"/>
            </a:endParaRPr>
          </a:p>
        </p:txBody>
      </p:sp>
      <p:sp>
        <p:nvSpPr>
          <p:cNvPr id="130" name="Содержимое 4"/>
          <p:cNvSpPr/>
          <p:nvPr/>
        </p:nvSpPr>
        <p:spPr>
          <a:xfrm>
            <a:off x="7715160" y="214200"/>
            <a:ext cx="928080" cy="928080"/>
          </a:xfrm>
          <a:prstGeom prst="ellipse">
            <a:avLst/>
          </a:prstGeom>
          <a:blipFill rotWithShape="0">
            <a:blip r:embed="rId1"/>
            <a:srcRect/>
            <a:stretch/>
          </a:blipFill>
          <a:ln cap="rnd" w="19050">
            <a:solidFill>
              <a:srgbClr val="ffff00"/>
            </a:solidFill>
            <a:round/>
          </a:ln>
          <a:effectLst>
            <a:outerShdw blurRad="380880" dir="5400000" dist="29196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0"/>
          <a:fillRef idx="0"/>
          <a:effectRef idx="0"/>
          <a:fontRef idx="minor"/>
        </p:style>
      </p:sp>
      <p:pic>
        <p:nvPicPr>
          <p:cNvPr id="131" name="Picture 2" descr="D:\Work\Bachti\!!!ВНУТРЕННИЕ\декабрь\презентация\gerb_obl.png"/>
          <p:cNvPicPr/>
          <p:nvPr/>
        </p:nvPicPr>
        <p:blipFill>
          <a:blip r:embed="rId2"/>
          <a:stretch/>
        </p:blipFill>
        <p:spPr>
          <a:xfrm>
            <a:off x="571320" y="0"/>
            <a:ext cx="1642320" cy="1213560"/>
          </a:xfrm>
          <a:prstGeom prst="rect">
            <a:avLst/>
          </a:prstGeom>
          <a:ln w="0">
            <a:noFill/>
          </a:ln>
        </p:spPr>
      </p:pic>
      <p:pic>
        <p:nvPicPr>
          <p:cNvPr id="132" name="Рисунок 6" descr="БеловоГО-ПП-04"/>
          <p:cNvPicPr/>
          <p:nvPr/>
        </p:nvPicPr>
        <p:blipFill>
          <a:blip r:embed="rId3"/>
          <a:stretch/>
        </p:blipFill>
        <p:spPr>
          <a:xfrm>
            <a:off x="142920" y="142920"/>
            <a:ext cx="647280" cy="1079280"/>
          </a:xfrm>
          <a:prstGeom prst="rect">
            <a:avLst/>
          </a:prstGeom>
          <a:ln w="0">
            <a:noFill/>
          </a:ln>
        </p:spPr>
      </p:pic>
      <p:sp>
        <p:nvSpPr>
          <p:cNvPr id="133" name="TextBox 5"/>
          <p:cNvSpPr/>
          <p:nvPr/>
        </p:nvSpPr>
        <p:spPr>
          <a:xfrm>
            <a:off x="179640" y="5085360"/>
            <a:ext cx="3239640" cy="115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Муниципальное казенное учреждение</a:t>
            </a:r>
            <a:br>
              <a:rPr sz="1400"/>
            </a:b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«Социально-реабилитационный центр для несовершеннолетних</a:t>
            </a:r>
            <a:br>
              <a:rPr sz="1400"/>
            </a:b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«Теплый дом» </a:t>
            </a:r>
            <a:br>
              <a:rPr sz="1400"/>
            </a:b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Беловского городского округа </a:t>
            </a:r>
            <a:endParaRPr b="0" lang="ru-RU" sz="14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954000" y="260640"/>
            <a:ext cx="6696000" cy="652320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0070c0"/>
              </a:gs>
            </a:gsLst>
            <a:lin ang="16200000"/>
          </a:gradFill>
          <a:ln w="0">
            <a:noFill/>
          </a:ln>
          <a:effectLst>
            <a:outerShdw dist="228593" dir="2700000" blurRad="190440" rotWithShape="0">
              <a:srgbClr val="000000">
                <a:alpha val="30000"/>
              </a:srgbClr>
            </a:outerShdw>
          </a:effectLst>
        </p:spPr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ВИЗУАЛИЗАЦИЯ ПРОБЛЕМ</a:t>
            </a:r>
            <a:endParaRPr b="0" lang="ru-RU" sz="2800" spc="-1" strike="noStrike">
              <a:latin typeface="XO Oriel"/>
            </a:endParaRPr>
          </a:p>
        </p:txBody>
      </p:sp>
      <p:sp>
        <p:nvSpPr>
          <p:cNvPr id="248" name="Прямоугольник 5"/>
          <p:cNvSpPr/>
          <p:nvPr/>
        </p:nvSpPr>
        <p:spPr>
          <a:xfrm>
            <a:off x="4356000" y="2349000"/>
            <a:ext cx="4319640" cy="2375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9" name="Заголовок 1"/>
          <p:cNvSpPr/>
          <p:nvPr/>
        </p:nvSpPr>
        <p:spPr>
          <a:xfrm>
            <a:off x="930240" y="5477400"/>
            <a:ext cx="2015640" cy="652320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0070c0"/>
              </a:gs>
            </a:gsLst>
            <a:lin ang="16200000"/>
          </a:gra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БЫЛО</a:t>
            </a:r>
            <a:endParaRPr b="0" lang="ru-RU" sz="2800" spc="-1" strike="noStrike">
              <a:latin typeface="XO Oriel"/>
            </a:endParaRPr>
          </a:p>
        </p:txBody>
      </p:sp>
      <p:sp>
        <p:nvSpPr>
          <p:cNvPr id="250" name="Picture 2"/>
          <p:cNvSpPr/>
          <p:nvPr/>
        </p:nvSpPr>
        <p:spPr>
          <a:xfrm>
            <a:off x="930240" y="1674000"/>
            <a:ext cx="3425040" cy="3050280"/>
          </a:xfrm>
          <a:prstGeom prst="snip2DiagRect">
            <a:avLst>
              <a:gd name="adj1" fmla="val 0"/>
              <a:gd name="adj2" fmla="val 16667"/>
            </a:avLst>
          </a:prstGeom>
          <a:blipFill rotWithShape="0">
            <a:blip r:embed="rId1"/>
            <a:srcRect/>
            <a:stretch/>
          </a:blipFill>
          <a:ln cap="sq" w="88900">
            <a:solidFill>
              <a:srgbClr val="ffffff"/>
            </a:solidFill>
            <a:miter/>
          </a:ln>
          <a:effectLst>
            <a:outerShdw algn="tl" blurRad="88920" rotWithShape="0">
              <a:srgbClr val="000000">
                <a:alpha val="45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0"/>
          <a:fillRef idx="0"/>
          <a:effectRef idx="0"/>
          <a:fontRef idx="minor"/>
        </p:style>
      </p:sp>
      <p:sp>
        <p:nvSpPr>
          <p:cNvPr id="251" name="Picture 3"/>
          <p:cNvSpPr/>
          <p:nvPr/>
        </p:nvSpPr>
        <p:spPr>
          <a:xfrm rot="756000">
            <a:off x="5057280" y="1478880"/>
            <a:ext cx="3506400" cy="2335320"/>
          </a:xfrm>
          <a:prstGeom prst="snip2DiagRect">
            <a:avLst>
              <a:gd name="adj1" fmla="val 0"/>
              <a:gd name="adj2" fmla="val 16667"/>
            </a:avLst>
          </a:prstGeom>
          <a:blipFill rotWithShape="0">
            <a:blip r:embed="rId2"/>
            <a:srcRect/>
            <a:stretch/>
          </a:blipFill>
          <a:ln cap="sq" w="88900">
            <a:solidFill>
              <a:srgbClr val="ffffff"/>
            </a:solidFill>
            <a:miter/>
          </a:ln>
          <a:effectLst>
            <a:outerShdw algn="tl" blurRad="88920" rotWithShape="0">
              <a:srgbClr val="000000">
                <a:alpha val="45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0"/>
          <a:fillRef idx="0"/>
          <a:effectRef idx="0"/>
          <a:fontRef idx="minor"/>
        </p:style>
      </p:sp>
      <p:sp>
        <p:nvSpPr>
          <p:cNvPr id="252" name="Picture 4"/>
          <p:cNvSpPr/>
          <p:nvPr/>
        </p:nvSpPr>
        <p:spPr>
          <a:xfrm>
            <a:off x="3515040" y="3717000"/>
            <a:ext cx="5261040" cy="2959200"/>
          </a:xfrm>
          <a:prstGeom prst="snip2DiagRect">
            <a:avLst>
              <a:gd name="adj1" fmla="val 0"/>
              <a:gd name="adj2" fmla="val 16667"/>
            </a:avLst>
          </a:prstGeom>
          <a:blipFill rotWithShape="0">
            <a:blip r:embed="rId3"/>
            <a:srcRect/>
            <a:stretch/>
          </a:blipFill>
          <a:ln cap="sq" w="88900">
            <a:solidFill>
              <a:srgbClr val="ffffff"/>
            </a:solidFill>
            <a:miter/>
          </a:ln>
          <a:effectLst>
            <a:outerShdw algn="tl" blurRad="88920" rotWithShape="0">
              <a:srgbClr val="000000">
                <a:alpha val="45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0"/>
          <a:fillRef idx="0"/>
          <a:effectRef idx="0"/>
          <a:fontRef idx="minor"/>
        </p:style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74DFA80-49E5-47D9-8A80-81A91DDCFEF8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954000" y="260640"/>
            <a:ext cx="6696000" cy="652320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0070c0"/>
              </a:gs>
            </a:gsLst>
            <a:lin ang="16200000"/>
          </a:gradFill>
          <a:ln w="0">
            <a:noFill/>
          </a:ln>
          <a:effectLst>
            <a:outerShdw dist="228593" dir="2700000" blurRad="190440" rotWithShape="0">
              <a:srgbClr val="000000">
                <a:alpha val="30000"/>
              </a:srgbClr>
            </a:outerShdw>
          </a:effectLst>
        </p:spPr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ВИЗУАЛИЗАЦИЯ РЕЗУЛЬТАТОВ</a:t>
            </a:r>
            <a:endParaRPr b="0" lang="ru-RU" sz="2800" spc="-1" strike="noStrike">
              <a:latin typeface="XO Oriel"/>
            </a:endParaRPr>
          </a:p>
        </p:txBody>
      </p:sp>
      <p:sp>
        <p:nvSpPr>
          <p:cNvPr id="254" name="TextBox 5"/>
          <p:cNvSpPr/>
          <p:nvPr/>
        </p:nvSpPr>
        <p:spPr>
          <a:xfrm>
            <a:off x="1152360" y="1196640"/>
            <a:ext cx="6496200" cy="51624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Дистанционное обучение специалистов</a:t>
            </a:r>
            <a:endParaRPr b="0" lang="ru-RU" sz="2800" spc="-1" strike="noStrike">
              <a:latin typeface="XO Oriel"/>
            </a:endParaRPr>
          </a:p>
        </p:txBody>
      </p:sp>
      <p:sp>
        <p:nvSpPr>
          <p:cNvPr id="255" name="Заголовок 1"/>
          <p:cNvSpPr/>
          <p:nvPr/>
        </p:nvSpPr>
        <p:spPr>
          <a:xfrm>
            <a:off x="5679360" y="5478120"/>
            <a:ext cx="2015640" cy="652320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0070c0"/>
              </a:gs>
            </a:gsLst>
            <a:lin ang="16200000"/>
          </a:gra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СТАЛО</a:t>
            </a:r>
            <a:endParaRPr b="0" lang="ru-RU" sz="2800" spc="-1" strike="noStrike">
              <a:latin typeface="XO Oriel"/>
            </a:endParaRPr>
          </a:p>
        </p:txBody>
      </p:sp>
      <p:pic>
        <p:nvPicPr>
          <p:cNvPr id="256" name="Picture 2" descr=""/>
          <p:cNvPicPr/>
          <p:nvPr/>
        </p:nvPicPr>
        <p:blipFill>
          <a:blip r:embed="rId1"/>
          <a:srcRect l="0" t="0" r="17856" b="0"/>
          <a:stretch/>
        </p:blipFill>
        <p:spPr>
          <a:xfrm>
            <a:off x="683640" y="2277000"/>
            <a:ext cx="3048840" cy="208764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3" descr=""/>
          <p:cNvPicPr/>
          <p:nvPr/>
        </p:nvPicPr>
        <p:blipFill>
          <a:blip r:embed="rId2"/>
          <a:srcRect l="7445" t="0" r="10949" b="0"/>
          <a:stretch/>
        </p:blipFill>
        <p:spPr>
          <a:xfrm>
            <a:off x="1678680" y="4293000"/>
            <a:ext cx="3015360" cy="2078280"/>
          </a:xfrm>
          <a:prstGeom prst="rect">
            <a:avLst/>
          </a:prstGeom>
          <a:ln w="0">
            <a:noFill/>
          </a:ln>
        </p:spPr>
      </p:pic>
      <p:pic>
        <p:nvPicPr>
          <p:cNvPr id="258" name="Picture 4" descr="C:\Users\Marina\Downloads\Безымянный2.jpg"/>
          <p:cNvPicPr/>
          <p:nvPr/>
        </p:nvPicPr>
        <p:blipFill>
          <a:blip r:embed="rId3"/>
          <a:stretch/>
        </p:blipFill>
        <p:spPr>
          <a:xfrm>
            <a:off x="6012000" y="1917000"/>
            <a:ext cx="2520000" cy="1815840"/>
          </a:xfrm>
          <a:prstGeom prst="rect">
            <a:avLst/>
          </a:prstGeom>
          <a:ln w="0">
            <a:noFill/>
          </a:ln>
        </p:spPr>
      </p:pic>
      <p:pic>
        <p:nvPicPr>
          <p:cNvPr id="259" name="Picture 5" descr="C:\Users\Marina\Downloads\Безымянный1.jpg"/>
          <p:cNvPicPr/>
          <p:nvPr/>
        </p:nvPicPr>
        <p:blipFill>
          <a:blip r:embed="rId4"/>
          <a:stretch/>
        </p:blipFill>
        <p:spPr>
          <a:xfrm>
            <a:off x="4722120" y="3321000"/>
            <a:ext cx="3165120" cy="17791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EF8030C-07F7-4D1E-B583-92C1E3FD5285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1043640" y="1628640"/>
            <a:ext cx="7056000" cy="2307600"/>
          </a:xfrm>
          <a:prstGeom prst="rect">
            <a:avLst/>
          </a:prstGeom>
          <a:noFill/>
          <a:ln w="0">
            <a:noFill/>
          </a:ln>
          <a:effectLst>
            <a:outerShdw dist="228593" dir="2700000" blurRad="190440" rotWithShape="0">
              <a:srgbClr val="000000">
                <a:alpha val="30000"/>
              </a:srgbClr>
            </a:outerShdw>
          </a:effectLst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7200" spc="-1" strike="noStrike">
                <a:solidFill>
                  <a:srgbClr val="002060"/>
                </a:solidFill>
                <a:latin typeface="Times New Roman"/>
              </a:rPr>
              <a:t>Спасибо </a:t>
            </a:r>
            <a:br>
              <a:rPr sz="7200"/>
            </a:br>
            <a:r>
              <a:rPr b="1" lang="ru-RU" sz="7200" spc="-1" strike="noStrike">
                <a:solidFill>
                  <a:srgbClr val="002060"/>
                </a:solidFill>
                <a:latin typeface="Times New Roman"/>
              </a:rPr>
              <a:t>за внимание!</a:t>
            </a:r>
            <a:endParaRPr b="0" lang="ru-RU" sz="7200" spc="-1" strike="noStrike">
              <a:latin typeface="XO Oriel"/>
            </a:endParaRPr>
          </a:p>
        </p:txBody>
      </p:sp>
      <p:pic>
        <p:nvPicPr>
          <p:cNvPr id="261" name="Picture 2" descr="D:\Work\Bachti\!!!ВНУТРЕННИЕ\декабрь\презентация\gerb_obl.png"/>
          <p:cNvPicPr/>
          <p:nvPr/>
        </p:nvPicPr>
        <p:blipFill>
          <a:blip r:embed="rId1"/>
          <a:stretch/>
        </p:blipFill>
        <p:spPr>
          <a:xfrm>
            <a:off x="539640" y="0"/>
            <a:ext cx="1642320" cy="1213560"/>
          </a:xfrm>
          <a:prstGeom prst="rect">
            <a:avLst/>
          </a:prstGeom>
          <a:ln w="0">
            <a:noFill/>
          </a:ln>
        </p:spPr>
      </p:pic>
      <p:pic>
        <p:nvPicPr>
          <p:cNvPr id="262" name="Рисунок 3" descr="БеловоГО-ПП-04"/>
          <p:cNvPicPr/>
          <p:nvPr/>
        </p:nvPicPr>
        <p:blipFill>
          <a:blip r:embed="rId2"/>
          <a:stretch/>
        </p:blipFill>
        <p:spPr>
          <a:xfrm>
            <a:off x="142920" y="142920"/>
            <a:ext cx="647280" cy="1079280"/>
          </a:xfrm>
          <a:prstGeom prst="rect">
            <a:avLst/>
          </a:prstGeom>
          <a:ln w="0">
            <a:noFill/>
          </a:ln>
        </p:spPr>
      </p:pic>
      <p:sp>
        <p:nvSpPr>
          <p:cNvPr id="263" name="Содержимое 4"/>
          <p:cNvSpPr/>
          <p:nvPr/>
        </p:nvSpPr>
        <p:spPr>
          <a:xfrm>
            <a:off x="1907640" y="260640"/>
            <a:ext cx="996120" cy="996120"/>
          </a:xfrm>
          <a:prstGeom prst="ellipse">
            <a:avLst/>
          </a:prstGeom>
          <a:blipFill rotWithShape="0">
            <a:blip r:embed="rId3"/>
            <a:srcRect/>
            <a:stretch/>
          </a:blipFill>
          <a:ln cap="rnd" w="28575">
            <a:solidFill>
              <a:srgbClr val="ffff00"/>
            </a:solidFill>
            <a:round/>
          </a:ln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" name="Объект 4"/>
          <p:cNvGraphicFramePr/>
          <p:nvPr/>
        </p:nvGraphicFramePr>
        <p:xfrm>
          <a:off x="134640" y="2204640"/>
          <a:ext cx="8784000" cy="4065840"/>
        </p:xfrm>
        <a:graphic>
          <a:graphicData uri="http://schemas.openxmlformats.org/drawingml/2006/table">
            <a:tbl>
              <a:tblPr/>
              <a:tblGrid>
                <a:gridCol w="1296000"/>
                <a:gridCol w="1224000"/>
                <a:gridCol w="1224000"/>
                <a:gridCol w="1366560"/>
                <a:gridCol w="3673800"/>
              </a:tblGrid>
              <a:tr h="348480">
                <a:tc gridSpan="4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000" spc="-1" strike="noStrike" u="sng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Общие данные: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marL="457200" indent="-457200" algn="just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ru-RU" sz="1000" spc="-1" strike="noStrike" u="sng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Обоснование:</a:t>
                      </a:r>
                      <a:endParaRPr b="0" lang="ru-RU" sz="1000" spc="-1" strike="noStrike">
                        <a:latin typeface="XO Oriel"/>
                      </a:endParaRPr>
                    </a:p>
                    <a:p>
                      <a:pPr marL="457200" indent="-457200" algn="just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3398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Заказчик: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 gridSpan="3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Директор МКУ СРЦН «Теплый дом» – А.Н. Петрова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rowSpan="5"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ru-RU" sz="1000" spc="-1" strike="noStrike">
                        <a:latin typeface="XO Oriel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 Большие затраты времени на оформление папки портфолио (бумажный вариант) 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398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Процесс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: 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gridSpan="3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Внесение данных в портфолио педагога и их обработка в единой электронной базе МКУ СРЦН «Теплый дом»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398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Границы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процесса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: 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 gridSpan="3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 момента выхода педагога на рабочее место и  до момента внесения  данных в портфолио педагога в единой электронной базе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398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Руководитель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проекта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: 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gridSpan="3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Павлова Юлия Николаевна – заведующий отделением социальной реабилитации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4672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Команда проекта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: 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 gridSpan="3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М.В. Пожидаева, Т.А. Зырянова, В.А. Евграфова, Д.В. Шитяева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84400">
                <a:tc gridSpan="4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000" spc="-1" strike="noStrike" u="sng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Цели и эффекты: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58ed5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marL="457200" indent="-457200" algn="just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ru-RU" sz="1000" spc="-1" strike="noStrike" u="sng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Сроки:</a:t>
                      </a:r>
                      <a:endParaRPr b="0" lang="ru-RU" sz="1000" spc="-1" strike="noStrike">
                        <a:latin typeface="XO Oriel"/>
                      </a:endParaRPr>
                    </a:p>
                    <a:p>
                      <a:pPr marL="457200" indent="-457200" algn="just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58ed5"/>
                    </a:solidFill>
                  </a:tcPr>
                </a:tc>
              </a:tr>
              <a:tr h="339840">
                <a:tc gridSpan="2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  <a:endParaRPr b="0" lang="ru-RU" sz="10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цели, единицы измерения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5160" rIns="6840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Текущий показатель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6516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5160" rIns="6840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Целевой </a:t>
                      </a:r>
                      <a:endParaRPr b="0" lang="ru-RU" sz="10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показатель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6516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 rowSpan="5"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 Согласование паспорта лин-проекта  – 01.09.2022  г.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 Картирование текущего состояния (с 12.09.2022 по 07.10.222г.).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 Анализ проблем и потерь (с 11.10.2022 по 21.10.2022г.).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 Составление карты целевого состояния (с 01.11.2022 по 11.11.2022г.).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5. Разработка плана мероприятий (с 14.11.2022 по 30.11.2022г.).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6. Защита плана мероприятий перед заказчиком  ( 05.12.2022 г).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7. Внедрение улучшений (с 12.12.2022 по 27.01.2023г.).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8. Мониторинг результатов (с 30.01.2023 по 22.02.2023г.).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9. Закрытие лин-проекта (24.02.2023г.).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10. Мониторинг стабильности достигнутых результатов  (17.04.2023 г.).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518040">
                <a:tc gridSpan="2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Сокращение времени на внесение данных в портфолио педагога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min. 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15 час.40 мин.</a:t>
                      </a: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b="0" lang="ru-RU" sz="10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max.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252час.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min. 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 час. 20 мин.</a:t>
                      </a: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b="0" lang="ru-RU" sz="10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Max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. 36 час. 40 мин.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178920">
                <a:tc gridSpan="2"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7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cPr anchor="ctr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cPr anchor="ctr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7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12400">
                <a:tc gridSpan="4"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58ed5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57480">
                <a:tc gridSpan="4"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sp>
        <p:nvSpPr>
          <p:cNvPr id="135" name="Прямоугольник 5"/>
          <p:cNvSpPr/>
          <p:nvPr/>
        </p:nvSpPr>
        <p:spPr>
          <a:xfrm>
            <a:off x="78840" y="829080"/>
            <a:ext cx="878580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Оптимизация процесса внесения данных в портфолио педагога</a:t>
            </a:r>
            <a:endParaRPr b="0" lang="ru-RU" sz="14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и их обработки в единой электронной базе</a:t>
            </a:r>
            <a:endParaRPr b="0" lang="ru-RU" sz="1400" spc="-1" strike="noStrike">
              <a:latin typeface="XO Oriel"/>
            </a:endParaRPr>
          </a:p>
        </p:txBody>
      </p:sp>
      <p:sp>
        <p:nvSpPr>
          <p:cNvPr id="136" name="Прямоугольник 6"/>
          <p:cNvSpPr/>
          <p:nvPr/>
        </p:nvSpPr>
        <p:spPr>
          <a:xfrm>
            <a:off x="-75600" y="367560"/>
            <a:ext cx="856836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Муниципальное казенное учреждение  «Социально-реабилитационный центр для несовершеннолетних  </a:t>
            </a:r>
            <a:endParaRPr b="0" lang="ru-RU" sz="12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«Теплый дом» Беловского городского округа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1043640" y="44640"/>
            <a:ext cx="6938280" cy="348840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0070c0"/>
              </a:gs>
            </a:gsLst>
            <a:lin ang="16200000"/>
          </a:gradFill>
          <a:ln w="0">
            <a:noFill/>
          </a:ln>
          <a:effectLst>
            <a:outerShdw dist="228593" dir="2700000" blurRad="190440" rotWithShape="0">
              <a:srgbClr val="000000">
                <a:alpha val="30000"/>
              </a:srgbClr>
            </a:outerShdw>
          </a:effectLst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br>
              <a:rPr sz="2000"/>
            </a:b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Паспорт   проекта</a:t>
            </a:r>
            <a:br>
              <a:rPr sz="2000"/>
            </a:br>
            <a:endParaRPr b="0" lang="ru-RU" sz="2000" spc="-1" strike="noStrike">
              <a:latin typeface="XO Oriel"/>
            </a:endParaRPr>
          </a:p>
        </p:txBody>
      </p:sp>
      <p:sp>
        <p:nvSpPr>
          <p:cNvPr id="138" name=""/>
          <p:cNvSpPr/>
          <p:nvPr/>
        </p:nvSpPr>
        <p:spPr>
          <a:xfrm>
            <a:off x="6480000" y="1440000"/>
            <a:ext cx="2287800" cy="57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ru-RU" sz="1000" spc="-1" strike="noStrike">
                <a:solidFill>
                  <a:srgbClr val="000000"/>
                </a:solidFill>
                <a:latin typeface="PT Serif"/>
                <a:ea typeface="DejaVu Sans"/>
              </a:rPr>
              <a:t>Утверждаю: ________________________</a:t>
            </a:r>
            <a:endParaRPr b="0" lang="ru-RU" sz="10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000" spc="-1" strike="noStrike">
                <a:solidFill>
                  <a:srgbClr val="000000"/>
                </a:solidFill>
                <a:latin typeface="PT Serif"/>
                <a:ea typeface="DejaVu Sans"/>
              </a:rPr>
              <a:t>Петрова А.Н.</a:t>
            </a:r>
            <a:endParaRPr b="0" lang="ru-RU" sz="10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000" spc="-1" strike="noStrike">
                <a:solidFill>
                  <a:srgbClr val="000000"/>
                </a:solidFill>
                <a:latin typeface="PT Serif"/>
                <a:ea typeface="DejaVu Sans"/>
              </a:rPr>
              <a:t>Директор МКУ СРЦН «Теплый дом»</a:t>
            </a:r>
            <a:endParaRPr b="0" lang="ru-RU" sz="10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5" descr="C:\Users\79511\Downloads\IMG_20221215_134820_216.jpg"/>
          <p:cNvPicPr/>
          <p:nvPr/>
        </p:nvPicPr>
        <p:blipFill>
          <a:blip r:embed="rId1"/>
          <a:srcRect l="18723" t="0" r="0" b="0"/>
          <a:stretch/>
        </p:blipFill>
        <p:spPr>
          <a:xfrm>
            <a:off x="3780720" y="1305000"/>
            <a:ext cx="2005920" cy="1916640"/>
          </a:xfrm>
          <a:prstGeom prst="rect">
            <a:avLst/>
          </a:prstGeom>
          <a:ln w="0">
            <a:solidFill>
              <a:srgbClr val="327fbe"/>
            </a:solidFill>
          </a:ln>
        </p:spPr>
      </p:pic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67640" y="126864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52000"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br>
              <a:rPr sz="4400"/>
            </a:br>
            <a:br>
              <a:rPr sz="4400"/>
            </a:br>
            <a:endParaRPr b="0" lang="ru-RU" sz="4400" spc="-1" strike="noStrike">
              <a:latin typeface="XO Oriel"/>
            </a:endParaRPr>
          </a:p>
        </p:txBody>
      </p:sp>
      <p:sp>
        <p:nvSpPr>
          <p:cNvPr id="141" name="Заголовок 1"/>
          <p:cNvSpPr/>
          <p:nvPr/>
        </p:nvSpPr>
        <p:spPr>
          <a:xfrm>
            <a:off x="873720" y="217800"/>
            <a:ext cx="6696000" cy="719280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0070c0"/>
              </a:gs>
            </a:gsLst>
            <a:lin ang="16200000"/>
          </a:gra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Команда проекта</a:t>
            </a:r>
            <a:endParaRPr b="0" lang="ru-RU" sz="3600" spc="-1" strike="noStrike">
              <a:latin typeface="XO Oriel"/>
            </a:endParaRPr>
          </a:p>
        </p:txBody>
      </p:sp>
      <p:pic>
        <p:nvPicPr>
          <p:cNvPr id="142" name="Picture 2" descr=""/>
          <p:cNvPicPr/>
          <p:nvPr/>
        </p:nvPicPr>
        <p:blipFill>
          <a:blip r:embed="rId2"/>
          <a:stretch/>
        </p:blipFill>
        <p:spPr>
          <a:xfrm>
            <a:off x="696600" y="1268640"/>
            <a:ext cx="1960920" cy="1864800"/>
          </a:xfrm>
          <a:prstGeom prst="rect">
            <a:avLst/>
          </a:prstGeom>
          <a:ln w="19050">
            <a:solidFill>
              <a:srgbClr val="327fbe"/>
            </a:solidFill>
            <a:miter/>
          </a:ln>
          <a:effectLst>
            <a:outerShdw algn="tl" blurRad="57240" dir="2700000" dist="49893" rotWithShape="0">
              <a:srgbClr val="000000">
                <a:alpha val="40000"/>
              </a:srgbClr>
            </a:outerShdw>
          </a:effectLst>
        </p:spPr>
      </p:pic>
      <p:sp>
        <p:nvSpPr>
          <p:cNvPr id="143" name="TextBox 14"/>
          <p:cNvSpPr/>
          <p:nvPr/>
        </p:nvSpPr>
        <p:spPr>
          <a:xfrm>
            <a:off x="5379120" y="6488640"/>
            <a:ext cx="2695320" cy="363960"/>
          </a:xfrm>
          <a:prstGeom prst="rect">
            <a:avLst/>
          </a:prstGeom>
          <a:solidFill>
            <a:srgbClr val="ffffff"/>
          </a:solidFill>
          <a:ln>
            <a:solidFill>
              <a:srgbClr val="4bacc6"/>
            </a:solidFill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педагоги учреждения  - 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</a:t>
            </a:r>
            <a:endParaRPr b="0" lang="ru-RU" sz="1800" spc="-1" strike="noStrike">
              <a:latin typeface="XO Oriel"/>
            </a:endParaRPr>
          </a:p>
        </p:txBody>
      </p:sp>
      <p:pic>
        <p:nvPicPr>
          <p:cNvPr id="144" name="Picture 6" descr="C:\Users\79511\Downloads\IMG-20221215-WA0017.jpg"/>
          <p:cNvPicPr/>
          <p:nvPr/>
        </p:nvPicPr>
        <p:blipFill>
          <a:blip r:embed="rId3"/>
          <a:srcRect l="19423" t="20212" r="0" b="16436"/>
          <a:stretch/>
        </p:blipFill>
        <p:spPr>
          <a:xfrm>
            <a:off x="6574680" y="3886920"/>
            <a:ext cx="1991160" cy="2086920"/>
          </a:xfrm>
          <a:prstGeom prst="rect">
            <a:avLst/>
          </a:prstGeom>
          <a:ln w="0">
            <a:solidFill>
              <a:srgbClr val="327fbe"/>
            </a:solidFill>
          </a:ln>
        </p:spPr>
      </p:pic>
      <p:sp>
        <p:nvSpPr>
          <p:cNvPr id="145" name="Прямоугольник 6"/>
          <p:cNvSpPr/>
          <p:nvPr/>
        </p:nvSpPr>
        <p:spPr>
          <a:xfrm>
            <a:off x="466920" y="3175920"/>
            <a:ext cx="244800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Директор (Д)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146" name="Прямоугольник 7"/>
          <p:cNvSpPr/>
          <p:nvPr/>
        </p:nvSpPr>
        <p:spPr>
          <a:xfrm>
            <a:off x="3641040" y="3197520"/>
            <a:ext cx="2285280" cy="57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Заместитель директора по ВиРР (ВР)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147" name="Прямоугольник 12"/>
          <p:cNvSpPr/>
          <p:nvPr/>
        </p:nvSpPr>
        <p:spPr>
          <a:xfrm>
            <a:off x="6739200" y="5956200"/>
            <a:ext cx="181584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Программист (ПК)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148" name="Прямоугольник 13"/>
          <p:cNvSpPr/>
          <p:nvPr/>
        </p:nvSpPr>
        <p:spPr>
          <a:xfrm>
            <a:off x="6865560" y="5658840"/>
            <a:ext cx="1419840" cy="333000"/>
          </a:xfrm>
          <a:prstGeom prst="rect">
            <a:avLst/>
          </a:prstGeom>
          <a:solidFill>
            <a:srgbClr val="ffffff"/>
          </a:solidFill>
          <a:ln>
            <a:solidFill>
              <a:srgbClr val="4bacc6"/>
            </a:solidFill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Д.В. Шитяева 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149" name="Прямоугольник 23"/>
          <p:cNvSpPr/>
          <p:nvPr/>
        </p:nvSpPr>
        <p:spPr>
          <a:xfrm>
            <a:off x="872640" y="2768400"/>
            <a:ext cx="1338840" cy="333000"/>
          </a:xfrm>
          <a:prstGeom prst="rect">
            <a:avLst/>
          </a:prstGeom>
          <a:solidFill>
            <a:srgbClr val="ffffff"/>
          </a:solidFill>
          <a:ln>
            <a:solidFill>
              <a:srgbClr val="4bacc6"/>
            </a:solidFill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А.Н. Петрова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150" name="Прямоугольник 24"/>
          <p:cNvSpPr/>
          <p:nvPr/>
        </p:nvSpPr>
        <p:spPr>
          <a:xfrm>
            <a:off x="3981600" y="2837160"/>
            <a:ext cx="1604160" cy="333000"/>
          </a:xfrm>
          <a:prstGeom prst="rect">
            <a:avLst/>
          </a:prstGeom>
          <a:solidFill>
            <a:srgbClr val="ffffff"/>
          </a:solidFill>
          <a:ln>
            <a:solidFill>
              <a:srgbClr val="4bacc6"/>
            </a:solidFill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М.В. Пожидаева</a:t>
            </a:r>
            <a:endParaRPr b="0" lang="ru-RU" sz="1600" spc="-1" strike="noStrike">
              <a:latin typeface="XO Oriel"/>
            </a:endParaRPr>
          </a:p>
        </p:txBody>
      </p:sp>
      <p:pic>
        <p:nvPicPr>
          <p:cNvPr id="151" name="Picture 2" descr="C:\Users\Marina\Downloads\20201113_093444.jpg"/>
          <p:cNvPicPr/>
          <p:nvPr/>
        </p:nvPicPr>
        <p:blipFill>
          <a:blip r:embed="rId4"/>
          <a:stretch/>
        </p:blipFill>
        <p:spPr>
          <a:xfrm rot="5400000">
            <a:off x="6680880" y="1484280"/>
            <a:ext cx="1934280" cy="1508760"/>
          </a:xfrm>
          <a:prstGeom prst="rect">
            <a:avLst/>
          </a:prstGeom>
          <a:ln w="0">
            <a:noFill/>
          </a:ln>
        </p:spPr>
      </p:pic>
      <p:sp>
        <p:nvSpPr>
          <p:cNvPr id="152" name="Прямоугольник 25"/>
          <p:cNvSpPr/>
          <p:nvPr/>
        </p:nvSpPr>
        <p:spPr>
          <a:xfrm>
            <a:off x="6921360" y="2883960"/>
            <a:ext cx="1401480" cy="333000"/>
          </a:xfrm>
          <a:prstGeom prst="rect">
            <a:avLst/>
          </a:prstGeom>
          <a:solidFill>
            <a:srgbClr val="ffffff"/>
          </a:solidFill>
          <a:ln>
            <a:solidFill>
              <a:srgbClr val="4bacc6"/>
            </a:solidFill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Ю.Н. Павлова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153" name="Прямоугольник 26"/>
          <p:cNvSpPr/>
          <p:nvPr/>
        </p:nvSpPr>
        <p:spPr>
          <a:xfrm>
            <a:off x="6042600" y="3103920"/>
            <a:ext cx="3100680" cy="81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Руководитель проекта. Завидующий отделение социальной реабилитации (З)</a:t>
            </a:r>
            <a:endParaRPr b="0" lang="ru-RU" sz="1600" spc="-1" strike="noStrike">
              <a:latin typeface="XO Oriel"/>
            </a:endParaRPr>
          </a:p>
        </p:txBody>
      </p:sp>
      <p:pic>
        <p:nvPicPr>
          <p:cNvPr id="154" name="Picture 3" descr="C:\Users\Marina\Downloads\1.jpg"/>
          <p:cNvPicPr/>
          <p:nvPr/>
        </p:nvPicPr>
        <p:blipFill>
          <a:blip r:embed="rId5"/>
          <a:srcRect l="0" t="0" r="0" b="16090"/>
          <a:stretch/>
        </p:blipFill>
        <p:spPr>
          <a:xfrm>
            <a:off x="696600" y="3925440"/>
            <a:ext cx="1944360" cy="2030400"/>
          </a:xfrm>
          <a:prstGeom prst="rect">
            <a:avLst/>
          </a:prstGeom>
          <a:ln w="0">
            <a:noFill/>
          </a:ln>
        </p:spPr>
      </p:pic>
      <p:sp>
        <p:nvSpPr>
          <p:cNvPr id="155" name="Прямоугольник 27"/>
          <p:cNvSpPr/>
          <p:nvPr/>
        </p:nvSpPr>
        <p:spPr>
          <a:xfrm>
            <a:off x="928440" y="5617800"/>
            <a:ext cx="1524960" cy="333000"/>
          </a:xfrm>
          <a:prstGeom prst="rect">
            <a:avLst/>
          </a:prstGeom>
          <a:solidFill>
            <a:srgbClr val="ffffff"/>
          </a:solidFill>
          <a:ln>
            <a:solidFill>
              <a:srgbClr val="4bacc6"/>
            </a:solidFill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В.А. Евграфова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156" name="Прямоугольник 28"/>
          <p:cNvSpPr/>
          <p:nvPr/>
        </p:nvSpPr>
        <p:spPr>
          <a:xfrm>
            <a:off x="464040" y="5956200"/>
            <a:ext cx="2643120" cy="57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Завидующий отделение дневного пребывания (З)</a:t>
            </a:r>
            <a:endParaRPr b="0" lang="ru-RU" sz="1600" spc="-1" strike="noStrike">
              <a:latin typeface="XO Oriel"/>
            </a:endParaRPr>
          </a:p>
        </p:txBody>
      </p:sp>
      <p:pic>
        <p:nvPicPr>
          <p:cNvPr id="157" name="Picture 4" descr="C:\Users\Marina\Downloads\3 (1).jpg"/>
          <p:cNvPicPr/>
          <p:nvPr/>
        </p:nvPicPr>
        <p:blipFill>
          <a:blip r:embed="rId6"/>
          <a:srcRect l="0" t="0" r="15101" b="0"/>
          <a:stretch/>
        </p:blipFill>
        <p:spPr>
          <a:xfrm>
            <a:off x="3492000" y="3892680"/>
            <a:ext cx="2295000" cy="2091960"/>
          </a:xfrm>
          <a:prstGeom prst="rect">
            <a:avLst/>
          </a:prstGeom>
          <a:ln w="0">
            <a:noFill/>
          </a:ln>
        </p:spPr>
      </p:pic>
      <p:sp>
        <p:nvSpPr>
          <p:cNvPr id="158" name="Прямоугольник 30"/>
          <p:cNvSpPr/>
          <p:nvPr/>
        </p:nvSpPr>
        <p:spPr>
          <a:xfrm>
            <a:off x="3398760" y="5907960"/>
            <a:ext cx="2643120" cy="57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Завидующий приемным отделением (З)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159" name="Прямоугольник 31"/>
          <p:cNvSpPr/>
          <p:nvPr/>
        </p:nvSpPr>
        <p:spPr>
          <a:xfrm>
            <a:off x="4019760" y="5667840"/>
            <a:ext cx="1407600" cy="333000"/>
          </a:xfrm>
          <a:prstGeom prst="rect">
            <a:avLst/>
          </a:prstGeom>
          <a:solidFill>
            <a:srgbClr val="ffffff"/>
          </a:solidFill>
          <a:ln>
            <a:solidFill>
              <a:srgbClr val="4bacc6"/>
            </a:solidFill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Т.А. Зырянова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9066BED-0687-4A28-9986-B1671B9F712B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Заголовок 1"/>
          <p:cNvSpPr/>
          <p:nvPr/>
        </p:nvSpPr>
        <p:spPr>
          <a:xfrm>
            <a:off x="1087920" y="188640"/>
            <a:ext cx="6617880" cy="766800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0070c0"/>
              </a:gs>
            </a:gsLst>
            <a:lin ang="16200000"/>
          </a:gra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Картирование проекта </a:t>
            </a:r>
            <a:endParaRPr b="0" lang="ru-RU" sz="2400" spc="-1" strike="noStrike">
              <a:latin typeface="XO Oriel"/>
            </a:endParaRPr>
          </a:p>
        </p:txBody>
      </p:sp>
      <p:sp>
        <p:nvSpPr>
          <p:cNvPr id="161" name="Picture 2"/>
          <p:cNvSpPr/>
          <p:nvPr/>
        </p:nvSpPr>
        <p:spPr>
          <a:xfrm>
            <a:off x="179640" y="1380600"/>
            <a:ext cx="2781720" cy="3060720"/>
          </a:xfrm>
          <a:prstGeom prst="snip2DiagRect">
            <a:avLst>
              <a:gd name="adj1" fmla="val 0"/>
              <a:gd name="adj2" fmla="val 16667"/>
            </a:avLst>
          </a:prstGeom>
          <a:blipFill rotWithShape="0">
            <a:blip r:embed="rId1"/>
            <a:srcRect/>
            <a:stretch/>
          </a:blipFill>
          <a:ln cap="sq" w="88900">
            <a:solidFill>
              <a:srgbClr val="ffffff"/>
            </a:solidFill>
            <a:miter/>
          </a:ln>
          <a:effectLst>
            <a:outerShdw algn="tl" blurRad="88920" rotWithShape="0">
              <a:srgbClr val="000000">
                <a:alpha val="45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0"/>
          <a:fillRef idx="0"/>
          <a:effectRef idx="0"/>
          <a:fontRef idx="minor"/>
        </p:style>
      </p:sp>
      <p:sp>
        <p:nvSpPr>
          <p:cNvPr id="162" name="Picture 3"/>
          <p:cNvSpPr/>
          <p:nvPr/>
        </p:nvSpPr>
        <p:spPr>
          <a:xfrm>
            <a:off x="3276000" y="2205000"/>
            <a:ext cx="2772000" cy="2966760"/>
          </a:xfrm>
          <a:prstGeom prst="snip2DiagRect">
            <a:avLst>
              <a:gd name="adj1" fmla="val 0"/>
              <a:gd name="adj2" fmla="val 16667"/>
            </a:avLst>
          </a:prstGeom>
          <a:blipFill rotWithShape="0">
            <a:blip r:embed="rId2"/>
            <a:srcRect/>
            <a:stretch/>
          </a:blipFill>
          <a:ln cap="sq" w="88900">
            <a:solidFill>
              <a:srgbClr val="ffffff"/>
            </a:solidFill>
            <a:miter/>
          </a:ln>
          <a:effectLst>
            <a:outerShdw algn="tl" blurRad="88920" rotWithShape="0">
              <a:srgbClr val="000000">
                <a:alpha val="45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0"/>
          <a:fillRef idx="0"/>
          <a:effectRef idx="0"/>
          <a:fontRef idx="minor"/>
        </p:style>
      </p:sp>
      <p:sp>
        <p:nvSpPr>
          <p:cNvPr id="163" name="Picture 4"/>
          <p:cNvSpPr/>
          <p:nvPr/>
        </p:nvSpPr>
        <p:spPr>
          <a:xfrm>
            <a:off x="6228360" y="3069000"/>
            <a:ext cx="2748240" cy="3317400"/>
          </a:xfrm>
          <a:prstGeom prst="snip2DiagRect">
            <a:avLst>
              <a:gd name="adj1" fmla="val 0"/>
              <a:gd name="adj2" fmla="val 16667"/>
            </a:avLst>
          </a:prstGeom>
          <a:blipFill rotWithShape="0">
            <a:blip r:embed="rId3"/>
            <a:srcRect/>
            <a:stretch/>
          </a:blipFill>
          <a:ln cap="sq" w="88900">
            <a:solidFill>
              <a:srgbClr val="ffffff"/>
            </a:solidFill>
            <a:miter/>
          </a:ln>
          <a:effectLst>
            <a:outerShdw algn="tl" blurRad="88920" rotWithShape="0">
              <a:srgbClr val="000000">
                <a:alpha val="45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0"/>
          <a:fillRef idx="0"/>
          <a:effectRef idx="0"/>
          <a:fontRef idx="minor"/>
        </p:style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0B1E6AF-492A-4A12-9558-75F3B2E69D62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Прямая со стрелкой 98"/>
          <p:cNvSpPr/>
          <p:nvPr/>
        </p:nvSpPr>
        <p:spPr>
          <a:xfrm flipH="1">
            <a:off x="6026760" y="5924880"/>
            <a:ext cx="634320" cy="9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8064a2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Прямая со стрелкой 96"/>
          <p:cNvSpPr/>
          <p:nvPr/>
        </p:nvSpPr>
        <p:spPr>
          <a:xfrm>
            <a:off x="4879080" y="1525680"/>
            <a:ext cx="4550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8064a2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Прямая со стрелкой 190"/>
          <p:cNvSpPr/>
          <p:nvPr/>
        </p:nvSpPr>
        <p:spPr>
          <a:xfrm>
            <a:off x="1884600" y="3706920"/>
            <a:ext cx="12272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200">
            <a:solidFill>
              <a:srgbClr val="c0504d"/>
            </a:solidFill>
            <a:round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Прямая со стрелкой 174"/>
          <p:cNvSpPr/>
          <p:nvPr/>
        </p:nvSpPr>
        <p:spPr>
          <a:xfrm flipH="1">
            <a:off x="6518520" y="6036480"/>
            <a:ext cx="7113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8064a2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Прямая со стрелкой 63"/>
          <p:cNvSpPr/>
          <p:nvPr/>
        </p:nvSpPr>
        <p:spPr>
          <a:xfrm flipH="1">
            <a:off x="7772040" y="4511520"/>
            <a:ext cx="6120" cy="735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8064a2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9" name="Скругленный прямоугольник 4"/>
          <p:cNvSpPr/>
          <p:nvPr/>
        </p:nvSpPr>
        <p:spPr>
          <a:xfrm>
            <a:off x="788040" y="832680"/>
            <a:ext cx="1904760" cy="130896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Выход педагога на работу в  МКУ СРЦН «Теплый дом</a:t>
            </a:r>
            <a:r>
              <a:rPr b="1" lang="ru-RU" sz="10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»</a:t>
            </a:r>
            <a:endParaRPr b="0" lang="ru-RU" sz="1000" spc="-1" strike="noStrike">
              <a:latin typeface="XO Oriel"/>
            </a:endParaRPr>
          </a:p>
        </p:txBody>
      </p:sp>
      <p:sp>
        <p:nvSpPr>
          <p:cNvPr id="170" name="Прямая со стрелкой 217"/>
          <p:cNvSpPr/>
          <p:nvPr/>
        </p:nvSpPr>
        <p:spPr>
          <a:xfrm>
            <a:off x="7907760" y="1635120"/>
            <a:ext cx="360" cy="576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8064a2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1" name="Прямая со стрелкой 29"/>
          <p:cNvSpPr/>
          <p:nvPr/>
        </p:nvSpPr>
        <p:spPr>
          <a:xfrm flipV="1">
            <a:off x="4303080" y="1509120"/>
            <a:ext cx="576000" cy="10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8064a2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1423440" y="183600"/>
            <a:ext cx="6093360" cy="436320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0070c0"/>
              </a:gs>
            </a:gsLst>
            <a:lin ang="16200000"/>
          </a:gradFill>
          <a:ln w="0">
            <a:noFill/>
          </a:ln>
          <a:effectLst>
            <a:outerShdw dist="228593" dir="2700000" blurRad="190440" rotWithShape="0">
              <a:srgbClr val="000000">
                <a:alpha val="30000"/>
              </a:srgbClr>
            </a:outerShdw>
          </a:effectLst>
        </p:spPr>
        <p:txBody>
          <a:bodyPr lIns="90000" rIns="90000" tIns="45000" bIns="45000" anchor="ctr">
            <a:normAutofit fontScale="62000"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ru-RU" sz="2800" spc="-1" strike="noStrike">
                <a:solidFill>
                  <a:srgbClr val="ffffff"/>
                </a:solidFill>
                <a:latin typeface="Futura PT Medium"/>
              </a:rPr>
              <a:t>    </a:t>
            </a:r>
            <a:r>
              <a:rPr b="1" lang="ru-RU" sz="3600" spc="-1" strike="noStrike">
                <a:solidFill>
                  <a:srgbClr val="000000"/>
                </a:solidFill>
                <a:latin typeface="Times New Roman"/>
              </a:rPr>
              <a:t>Карта текущего состояния</a:t>
            </a:r>
            <a:endParaRPr b="0" lang="ru-RU" sz="3600" spc="-1" strike="noStrike">
              <a:latin typeface="XO Orie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6502320" y="5293800"/>
            <a:ext cx="2292480" cy="1374840"/>
          </a:xfrm>
          <a:prstGeom prst="rect">
            <a:avLst/>
          </a:prstGeom>
          <a:solidFill>
            <a:srgbClr val="327fbe"/>
          </a:solidFill>
          <a:ln w="0">
            <a:noFill/>
          </a:ln>
          <a:effectLst>
            <a:outerShdw dist="228593" dir="2700000" blurRad="190440" rotWithShape="0">
              <a:srgbClr val="000000">
                <a:alpha val="30000"/>
              </a:srgbClr>
            </a:outerShdw>
          </a:effectLst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</a:rPr>
              <a:t>Создание электронной почты педагоа</a:t>
            </a:r>
            <a:endParaRPr b="0" lang="ru-RU" sz="1000" spc="-1" strike="noStrike">
              <a:latin typeface="XO Oriel"/>
            </a:endParaRPr>
          </a:p>
          <a:p>
            <a:pPr algn="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Д, ГБ</a:t>
            </a:r>
            <a:endParaRPr b="0" lang="ru-RU" sz="18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endParaRPr b="0" lang="ru-RU" sz="1000" spc="-1" strike="noStrike">
              <a:latin typeface="XO Oriel"/>
            </a:endParaRPr>
          </a:p>
        </p:txBody>
      </p:sp>
      <p:sp>
        <p:nvSpPr>
          <p:cNvPr id="174" name="Объект 5"/>
          <p:cNvSpPr/>
          <p:nvPr/>
        </p:nvSpPr>
        <p:spPr>
          <a:xfrm>
            <a:off x="3591720" y="5280840"/>
            <a:ext cx="2359440" cy="140544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Сбор методических материалов для размещения в блоке </a:t>
            </a:r>
            <a:r>
              <a:rPr b="0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педагога</a:t>
            </a:r>
            <a:endParaRPr b="0" lang="ru-RU" sz="1000" spc="-1" strike="noStrike">
              <a:latin typeface="XO Oriel"/>
            </a:endParaRPr>
          </a:p>
        </p:txBody>
      </p:sp>
      <p:sp>
        <p:nvSpPr>
          <p:cNvPr id="175" name="Скругленный прямоугольник 42"/>
          <p:cNvSpPr/>
          <p:nvPr/>
        </p:nvSpPr>
        <p:spPr>
          <a:xfrm>
            <a:off x="134640" y="3013920"/>
            <a:ext cx="2365560" cy="146232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Внесения и обработка  данных в портфолио педагога в единой электронной  базе</a:t>
            </a:r>
            <a:endParaRPr b="0" lang="ru-RU" sz="12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(от 1 часа до 42 часов)</a:t>
            </a:r>
            <a:endParaRPr b="0" lang="ru-RU" sz="12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0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ПК</a:t>
            </a:r>
            <a:endParaRPr b="0" lang="ru-RU" sz="1000" spc="-1" strike="noStrike">
              <a:latin typeface="XO Oriel"/>
            </a:endParaRPr>
          </a:p>
        </p:txBody>
      </p:sp>
      <p:sp>
        <p:nvSpPr>
          <p:cNvPr id="176" name="Прямая со стрелкой 200"/>
          <p:cNvSpPr/>
          <p:nvPr/>
        </p:nvSpPr>
        <p:spPr>
          <a:xfrm flipV="1">
            <a:off x="1740600" y="4502160"/>
            <a:ext cx="360" cy="777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8064a2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Прямая со стрелкой 212"/>
          <p:cNvSpPr/>
          <p:nvPr/>
        </p:nvSpPr>
        <p:spPr>
          <a:xfrm>
            <a:off x="2709720" y="1514520"/>
            <a:ext cx="4870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8064a2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8" name="Прямая со стрелкой 59"/>
          <p:cNvSpPr/>
          <p:nvPr/>
        </p:nvSpPr>
        <p:spPr>
          <a:xfrm>
            <a:off x="7772760" y="3387600"/>
            <a:ext cx="360" cy="392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8064a2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9" name="Прямая со стрелкой 86"/>
          <p:cNvSpPr/>
          <p:nvPr/>
        </p:nvSpPr>
        <p:spPr>
          <a:xfrm>
            <a:off x="6518520" y="1525680"/>
            <a:ext cx="6454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8064a2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Объект 5"/>
          <p:cNvSpPr/>
          <p:nvPr/>
        </p:nvSpPr>
        <p:spPr>
          <a:xfrm>
            <a:off x="3217320" y="866880"/>
            <a:ext cx="1792440" cy="127512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r>
              <a:rPr b="1" lang="ru-RU" sz="1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Определение темы самообразования педагога</a:t>
            </a:r>
            <a:endParaRPr b="0" lang="ru-RU" sz="12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r>
              <a:rPr b="1" lang="ru-RU" sz="1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(от 6 до 30 часов)</a:t>
            </a:r>
            <a:endParaRPr b="0" lang="ru-RU" sz="12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              </a:t>
            </a:r>
            <a:r>
              <a:rPr b="1" lang="ru-RU" sz="1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П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181" name="Прямая со стрелкой 67"/>
          <p:cNvSpPr/>
          <p:nvPr/>
        </p:nvSpPr>
        <p:spPr>
          <a:xfrm flipH="1">
            <a:off x="4685760" y="6006960"/>
            <a:ext cx="6476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8064a2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2" name="Объект 5"/>
          <p:cNvSpPr/>
          <p:nvPr/>
        </p:nvSpPr>
        <p:spPr>
          <a:xfrm>
            <a:off x="5334480" y="832680"/>
            <a:ext cx="2045160" cy="126468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endParaRPr b="0" lang="ru-RU" sz="12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r>
              <a:rPr b="1" lang="ru-RU" sz="1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Предоставление темы самообразования педагогом заведующему отделением </a:t>
            </a:r>
            <a:endParaRPr b="0" lang="ru-RU" sz="12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r>
              <a:rPr b="1" lang="ru-RU" sz="1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(от 10 минут до 42 часов) </a:t>
            </a:r>
            <a:endParaRPr b="0" lang="ru-RU" sz="12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r>
              <a:rPr b="1" lang="ru-RU" sz="1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П,З </a:t>
            </a:r>
            <a:endParaRPr b="0" lang="ru-RU" sz="1200" spc="-1" strike="noStrike">
              <a:latin typeface="XO Oriel"/>
            </a:endParaRPr>
          </a:p>
          <a:p>
            <a:pPr algn="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ru-RU" sz="1800" spc="-1" strike="noStrike">
              <a:latin typeface="XO Oriel"/>
            </a:endParaRPr>
          </a:p>
        </p:txBody>
      </p:sp>
      <p:sp>
        <p:nvSpPr>
          <p:cNvPr id="183" name="Объект 5"/>
          <p:cNvSpPr/>
          <p:nvPr/>
        </p:nvSpPr>
        <p:spPr>
          <a:xfrm>
            <a:off x="6626520" y="2279520"/>
            <a:ext cx="2292480" cy="125496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endParaRPr b="0" lang="ru-RU" sz="12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r>
              <a:rPr b="1" lang="ru-RU" sz="1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Взаимодействие с программистом учреждения по созданию личного блока педагога</a:t>
            </a:r>
            <a:endParaRPr b="0" lang="ru-RU" sz="12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r>
              <a:rPr b="1" lang="ru-RU" sz="1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(от 10 минут до 42 часов)</a:t>
            </a:r>
            <a:endParaRPr b="0" lang="ru-RU" sz="12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r>
              <a:rPr b="1" lang="ru-RU" sz="1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П, ПК </a:t>
            </a:r>
            <a:endParaRPr b="0" lang="ru-RU" sz="12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endParaRPr b="0" lang="ru-RU" sz="1200" spc="-1" strike="noStrike">
              <a:latin typeface="XO Oriel"/>
            </a:endParaRPr>
          </a:p>
        </p:txBody>
      </p:sp>
      <p:sp>
        <p:nvSpPr>
          <p:cNvPr id="184" name="Объект 5"/>
          <p:cNvSpPr/>
          <p:nvPr/>
        </p:nvSpPr>
        <p:spPr>
          <a:xfrm>
            <a:off x="6580440" y="3745440"/>
            <a:ext cx="2292480" cy="131580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r>
              <a:rPr b="1" lang="ru-RU" sz="1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Создание личного блока педагога на официальном сайте</a:t>
            </a:r>
            <a:endParaRPr b="0" lang="ru-RU" sz="12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r>
              <a:rPr b="1" lang="ru-RU" sz="1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(от 10 минут до 18 часов)</a:t>
            </a:r>
            <a:endParaRPr b="0" lang="ru-RU" sz="12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r>
              <a:rPr b="1" lang="ru-RU" sz="1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ПК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185" name="Скругленный прямоугольник 66"/>
          <p:cNvSpPr/>
          <p:nvPr/>
        </p:nvSpPr>
        <p:spPr>
          <a:xfrm>
            <a:off x="3112200" y="2709000"/>
            <a:ext cx="2957760" cy="2085480"/>
          </a:xfrm>
          <a:prstGeom prst="roundRect">
            <a:avLst>
              <a:gd name="adj" fmla="val 16667"/>
            </a:avLst>
          </a:prstGeom>
          <a:solidFill>
            <a:srgbClr val="ff2f2f"/>
          </a:solidFill>
          <a:ln>
            <a:solidFill>
              <a:srgbClr val="c0504d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numCol="1" spcCol="0"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Время протекания процесса : </a:t>
            </a:r>
            <a:endParaRPr b="0" lang="ru-RU" sz="1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US" sz="2000" spc="-1" strike="noStrike">
                <a:solidFill>
                  <a:srgbClr val="ffffff"/>
                </a:solidFill>
                <a:latin typeface="Calibri"/>
                <a:ea typeface="DejaVu Sans"/>
              </a:rPr>
              <a:t>min. </a:t>
            </a:r>
            <a:r>
              <a:rPr b="1" lang="ru-RU" sz="2000" spc="-1" strike="noStrike">
                <a:solidFill>
                  <a:srgbClr val="ffffff"/>
                </a:solidFill>
                <a:latin typeface="Calibri"/>
                <a:ea typeface="DejaVu Sans"/>
              </a:rPr>
              <a:t>15 часов 40 мин</a:t>
            </a:r>
            <a:endParaRPr b="0" lang="ru-RU" sz="20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US" sz="2000" spc="-1" strike="noStrike">
                <a:solidFill>
                  <a:srgbClr val="ffffff"/>
                </a:solidFill>
                <a:latin typeface="Calibri"/>
                <a:ea typeface="DejaVu Sans"/>
              </a:rPr>
              <a:t>max.</a:t>
            </a:r>
            <a:r>
              <a:rPr b="1" lang="ru-RU" sz="2000" spc="-1" strike="noStrike">
                <a:solidFill>
                  <a:srgbClr val="ffffff"/>
                </a:solidFill>
                <a:latin typeface="Calibri"/>
                <a:ea typeface="DejaVu Sans"/>
              </a:rPr>
              <a:t>  252 часа</a:t>
            </a:r>
            <a:endParaRPr b="0" lang="ru-RU" sz="20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2400" spc="-1" strike="noStrike">
              <a:latin typeface="XO Oriel"/>
            </a:endParaRPr>
          </a:p>
        </p:txBody>
      </p:sp>
      <p:sp>
        <p:nvSpPr>
          <p:cNvPr id="186" name="Скругленный прямоугольник 61"/>
          <p:cNvSpPr/>
          <p:nvPr/>
        </p:nvSpPr>
        <p:spPr>
          <a:xfrm>
            <a:off x="618840" y="5203080"/>
            <a:ext cx="2300760" cy="142524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ru-RU" sz="10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2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Отправление материалов по электронной почте программисту учреждения</a:t>
            </a:r>
            <a:endParaRPr b="0" lang="ru-RU" sz="12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(от 5 мин до 18 часов)</a:t>
            </a:r>
            <a:endParaRPr b="0" lang="ru-RU" sz="12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2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П</a:t>
            </a:r>
            <a:endParaRPr b="0" lang="ru-RU" sz="1200" spc="-1" strike="noStrike">
              <a:latin typeface="XO Oriel"/>
            </a:endParaRPr>
          </a:p>
          <a:p>
            <a:pPr algn="r">
              <a:lnSpc>
                <a:spcPct val="100000"/>
              </a:lnSpc>
              <a:buNone/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000" spc="-1" strike="noStrike">
              <a:latin typeface="XO Oriel"/>
            </a:endParaRPr>
          </a:p>
        </p:txBody>
      </p:sp>
      <p:sp>
        <p:nvSpPr>
          <p:cNvPr id="187" name="Объект 5"/>
          <p:cNvSpPr/>
          <p:nvPr/>
        </p:nvSpPr>
        <p:spPr>
          <a:xfrm>
            <a:off x="6518520" y="5237280"/>
            <a:ext cx="2292480" cy="137484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r>
              <a:rPr b="1" lang="ru-RU" sz="1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Создание электронной почты педагога</a:t>
            </a:r>
            <a:endParaRPr b="0" lang="ru-RU" sz="12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r>
              <a:rPr b="1" lang="ru-RU" sz="1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(от 5 минут до 18 часов)</a:t>
            </a:r>
            <a:endParaRPr b="0" lang="ru-RU" sz="12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r>
              <a:rPr b="1" lang="ru-RU" sz="1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П,ПК</a:t>
            </a:r>
            <a:endParaRPr b="0" lang="ru-RU" sz="12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endParaRPr b="0" lang="ru-RU" sz="1000" spc="-1" strike="noStrike">
              <a:latin typeface="XO Oriel"/>
            </a:endParaRPr>
          </a:p>
        </p:txBody>
      </p:sp>
      <p:sp>
        <p:nvSpPr>
          <p:cNvPr id="188" name="Объект 5"/>
          <p:cNvSpPr/>
          <p:nvPr/>
        </p:nvSpPr>
        <p:spPr>
          <a:xfrm>
            <a:off x="3608280" y="5270400"/>
            <a:ext cx="2359440" cy="140544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r>
              <a:rPr b="1" lang="ru-RU" sz="1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Сбор методических материалов  (в электронном виде) для размещения в блоке педагога </a:t>
            </a:r>
            <a:endParaRPr b="0" lang="ru-RU" sz="12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r>
              <a:rPr b="1" lang="ru-RU" sz="1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(от  18 часов  до 42 часов)</a:t>
            </a:r>
            <a:endParaRPr b="0" lang="ru-RU" sz="12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r>
              <a:rPr b="1" lang="ru-RU" sz="1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П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189" name="Пятно 1 76"/>
          <p:cNvSpPr/>
          <p:nvPr/>
        </p:nvSpPr>
        <p:spPr>
          <a:xfrm>
            <a:off x="3709800" y="1703520"/>
            <a:ext cx="431280" cy="5752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1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190" name="Пятно 1 77"/>
          <p:cNvSpPr/>
          <p:nvPr/>
        </p:nvSpPr>
        <p:spPr>
          <a:xfrm>
            <a:off x="5854680" y="1883160"/>
            <a:ext cx="431280" cy="5752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2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191" name="Пятно 1 79"/>
          <p:cNvSpPr/>
          <p:nvPr/>
        </p:nvSpPr>
        <p:spPr>
          <a:xfrm>
            <a:off x="8657640" y="3099600"/>
            <a:ext cx="431280" cy="5752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3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192" name="Пятно 1 80"/>
          <p:cNvSpPr/>
          <p:nvPr/>
        </p:nvSpPr>
        <p:spPr>
          <a:xfrm>
            <a:off x="8700840" y="2709000"/>
            <a:ext cx="431280" cy="5752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2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193" name="Пятно 1 82"/>
          <p:cNvSpPr/>
          <p:nvPr/>
        </p:nvSpPr>
        <p:spPr>
          <a:xfrm>
            <a:off x="8580240" y="4675320"/>
            <a:ext cx="431280" cy="5752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1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194" name="Пятно 1 83"/>
          <p:cNvSpPr/>
          <p:nvPr/>
        </p:nvSpPr>
        <p:spPr>
          <a:xfrm>
            <a:off x="6401160" y="4241160"/>
            <a:ext cx="431280" cy="5752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3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195" name="Пятно 1 84"/>
          <p:cNvSpPr/>
          <p:nvPr/>
        </p:nvSpPr>
        <p:spPr>
          <a:xfrm>
            <a:off x="8674560" y="4069440"/>
            <a:ext cx="431280" cy="5752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4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196" name="Пятно 1 85"/>
          <p:cNvSpPr/>
          <p:nvPr/>
        </p:nvSpPr>
        <p:spPr>
          <a:xfrm>
            <a:off x="6496560" y="2898360"/>
            <a:ext cx="431280" cy="5752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4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197" name="Пятно 1 87"/>
          <p:cNvSpPr/>
          <p:nvPr/>
        </p:nvSpPr>
        <p:spPr>
          <a:xfrm>
            <a:off x="8075520" y="6233760"/>
            <a:ext cx="431280" cy="5752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4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198" name="Пятно 1 88"/>
          <p:cNvSpPr/>
          <p:nvPr/>
        </p:nvSpPr>
        <p:spPr>
          <a:xfrm>
            <a:off x="6858360" y="6261840"/>
            <a:ext cx="431280" cy="5752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3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199" name="Пятно 1 89"/>
          <p:cNvSpPr/>
          <p:nvPr/>
        </p:nvSpPr>
        <p:spPr>
          <a:xfrm>
            <a:off x="3608280" y="6123960"/>
            <a:ext cx="431280" cy="5752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3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200" name="Пятно 1 90"/>
          <p:cNvSpPr/>
          <p:nvPr/>
        </p:nvSpPr>
        <p:spPr>
          <a:xfrm>
            <a:off x="2463840" y="6233760"/>
            <a:ext cx="431280" cy="5752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5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201" name="Пятно 1 91"/>
          <p:cNvSpPr/>
          <p:nvPr/>
        </p:nvSpPr>
        <p:spPr>
          <a:xfrm>
            <a:off x="588240" y="6249960"/>
            <a:ext cx="431280" cy="5752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4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202" name="Пятно 1 92"/>
          <p:cNvSpPr/>
          <p:nvPr/>
        </p:nvSpPr>
        <p:spPr>
          <a:xfrm>
            <a:off x="1972080" y="2788200"/>
            <a:ext cx="431280" cy="5752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3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203" name="Пятно 1 93"/>
          <p:cNvSpPr/>
          <p:nvPr/>
        </p:nvSpPr>
        <p:spPr>
          <a:xfrm>
            <a:off x="27360" y="3601800"/>
            <a:ext cx="431280" cy="5752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4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204" name="Пятно 1 94"/>
          <p:cNvSpPr/>
          <p:nvPr/>
        </p:nvSpPr>
        <p:spPr>
          <a:xfrm>
            <a:off x="114480" y="2907720"/>
            <a:ext cx="431280" cy="5752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2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205" name="Прямая со стрелкой 97"/>
          <p:cNvSpPr/>
          <p:nvPr/>
        </p:nvSpPr>
        <p:spPr>
          <a:xfrm>
            <a:off x="7380000" y="1514520"/>
            <a:ext cx="527760" cy="11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8064a2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06" name="Прямая со стрелкой 100"/>
          <p:cNvSpPr/>
          <p:nvPr/>
        </p:nvSpPr>
        <p:spPr>
          <a:xfrm flipH="1">
            <a:off x="2987280" y="6036480"/>
            <a:ext cx="634320" cy="9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8064a2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07" name="Пятно 1 101"/>
          <p:cNvSpPr/>
          <p:nvPr/>
        </p:nvSpPr>
        <p:spPr>
          <a:xfrm>
            <a:off x="6580440" y="2142720"/>
            <a:ext cx="424080" cy="46980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5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208" name="Пятно 1 102"/>
          <p:cNvSpPr/>
          <p:nvPr/>
        </p:nvSpPr>
        <p:spPr>
          <a:xfrm>
            <a:off x="5613840" y="5973480"/>
            <a:ext cx="424080" cy="46980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5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209" name="Пятно 1 103"/>
          <p:cNvSpPr/>
          <p:nvPr/>
        </p:nvSpPr>
        <p:spPr>
          <a:xfrm>
            <a:off x="385560" y="5771880"/>
            <a:ext cx="424080" cy="46980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3</a:t>
            </a:r>
            <a:endParaRPr b="0" lang="ru-RU" sz="12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1087920" y="188640"/>
            <a:ext cx="6617880" cy="766800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0070c0"/>
              </a:gs>
            </a:gsLst>
            <a:lin ang="16200000"/>
          </a:gradFill>
          <a:ln w="0">
            <a:noFill/>
          </a:ln>
          <a:effectLst>
            <a:outerShdw dist="228593" dir="2700000" blurRad="190440" rotWithShape="0">
              <a:srgbClr val="000000">
                <a:alpha val="30000"/>
              </a:srgbClr>
            </a:outerShdw>
          </a:effectLst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Пирамида проблем </a:t>
            </a:r>
            <a:br>
              <a:rPr sz="2400"/>
            </a:b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(муниципальный уровень) </a:t>
            </a:r>
            <a:endParaRPr b="0" lang="ru-RU" sz="2400" spc="-1" strike="noStrike">
              <a:latin typeface="XO Oriel"/>
            </a:endParaRPr>
          </a:p>
        </p:txBody>
      </p:sp>
      <p:sp>
        <p:nvSpPr>
          <p:cNvPr id="211" name="Равнобедренный треугольник 5"/>
          <p:cNvSpPr/>
          <p:nvPr/>
        </p:nvSpPr>
        <p:spPr>
          <a:xfrm>
            <a:off x="181440" y="1268640"/>
            <a:ext cx="3239640" cy="53280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2" name="Скругленный прямоугольник 1"/>
          <p:cNvSpPr/>
          <p:nvPr/>
        </p:nvSpPr>
        <p:spPr>
          <a:xfrm>
            <a:off x="1040760" y="2278800"/>
            <a:ext cx="1521000" cy="38448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Федеральный уровень - 0</a:t>
            </a:r>
            <a:endParaRPr b="0" lang="ru-RU" sz="1400" spc="-1" strike="noStrike">
              <a:latin typeface="XO Oriel"/>
            </a:endParaRPr>
          </a:p>
        </p:txBody>
      </p:sp>
      <p:sp>
        <p:nvSpPr>
          <p:cNvPr id="213" name="Скругленный прямоугольник 7"/>
          <p:cNvSpPr/>
          <p:nvPr/>
        </p:nvSpPr>
        <p:spPr>
          <a:xfrm>
            <a:off x="673200" y="3390480"/>
            <a:ext cx="2255400" cy="5418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Региональный уровень - 0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214" name="Скругленный прямоугольник 8"/>
          <p:cNvSpPr/>
          <p:nvPr/>
        </p:nvSpPr>
        <p:spPr>
          <a:xfrm>
            <a:off x="447840" y="4575600"/>
            <a:ext cx="2807640" cy="50328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Местный  уровень</a:t>
            </a:r>
            <a:br>
              <a:rPr sz="1600"/>
            </a:b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(организации) - 3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215" name="Скругленный прямоугольник 9"/>
          <p:cNvSpPr/>
          <p:nvPr/>
        </p:nvSpPr>
        <p:spPr>
          <a:xfrm>
            <a:off x="3576960" y="1877400"/>
            <a:ext cx="4861080" cy="403128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100000"/>
              </a:lnSpc>
              <a:buNone/>
            </a:pPr>
            <a:endParaRPr b="0" lang="ru-RU" sz="1600" spc="-1" strike="noStrike">
              <a:latin typeface="XO Oriel"/>
            </a:endParaRPr>
          </a:p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Затруднение в выборе актуальной  темы самообразования педагогом</a:t>
            </a:r>
            <a:endParaRPr b="0" lang="ru-RU" sz="1800" spc="-1" strike="noStrike">
              <a:latin typeface="XO Oriel"/>
            </a:endParaRPr>
          </a:p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Отсутствие работника на рабочем месте</a:t>
            </a:r>
            <a:endParaRPr b="0" lang="ru-RU" sz="1800" spc="-1" strike="noStrike">
              <a:latin typeface="XO Oriel"/>
            </a:endParaRPr>
          </a:p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Неисправность (отсутствие) компьютера</a:t>
            </a:r>
            <a:endParaRPr b="0" lang="ru-RU" sz="1800" spc="-1" strike="noStrike">
              <a:latin typeface="XO Oriel"/>
            </a:endParaRPr>
          </a:p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Отсутствие Интернат – соединения</a:t>
            </a:r>
            <a:endParaRPr b="0" lang="ru-RU" sz="1800" spc="-1" strike="noStrike">
              <a:latin typeface="XO Oriel"/>
            </a:endParaRPr>
          </a:p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Отсутствие навыков работы на ПК.</a:t>
            </a:r>
            <a:endParaRPr b="0" lang="ru-RU" sz="18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endParaRPr b="0" lang="ru-RU" sz="18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endParaRPr b="0" lang="ru-RU" sz="18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endParaRPr b="0" lang="ru-RU" sz="12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endParaRPr b="0" lang="ru-RU" sz="1200" spc="-1" strike="noStrike">
              <a:latin typeface="XO Oriel"/>
            </a:endParaRPr>
          </a:p>
        </p:txBody>
      </p:sp>
      <p:sp>
        <p:nvSpPr>
          <p:cNvPr id="216" name="Пятно 1 12"/>
          <p:cNvSpPr/>
          <p:nvPr/>
        </p:nvSpPr>
        <p:spPr>
          <a:xfrm>
            <a:off x="479880" y="5474520"/>
            <a:ext cx="575280" cy="6670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1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217" name="Пятно 1 13"/>
          <p:cNvSpPr/>
          <p:nvPr/>
        </p:nvSpPr>
        <p:spPr>
          <a:xfrm>
            <a:off x="1133640" y="5131440"/>
            <a:ext cx="522720" cy="60120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2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218" name="Пятно 1 14"/>
          <p:cNvSpPr/>
          <p:nvPr/>
        </p:nvSpPr>
        <p:spPr>
          <a:xfrm>
            <a:off x="1852200" y="5095440"/>
            <a:ext cx="574200" cy="67320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3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219" name="Пятно 1 23"/>
          <p:cNvSpPr/>
          <p:nvPr/>
        </p:nvSpPr>
        <p:spPr>
          <a:xfrm>
            <a:off x="2369160" y="5569560"/>
            <a:ext cx="657720" cy="6796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4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220" name="Пятно 1 15"/>
          <p:cNvSpPr/>
          <p:nvPr/>
        </p:nvSpPr>
        <p:spPr>
          <a:xfrm>
            <a:off x="1540440" y="5877360"/>
            <a:ext cx="521280" cy="66096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5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97FEB3C-57F7-43C6-909B-977588D9F851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1187640" y="188640"/>
            <a:ext cx="6480000" cy="431280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558ed5"/>
              </a:gs>
            </a:gsLst>
            <a:lin ang="16200000"/>
          </a:gradFill>
          <a:ln w="0">
            <a:noFill/>
          </a:ln>
          <a:effectLst>
            <a:outerShdw dist="23040" dir="5400000" blurRad="39960" rotWithShape="0">
              <a:srgbClr val="000000">
                <a:alpha val="35000"/>
              </a:srgbClr>
            </a:outerShdw>
          </a:effectLst>
        </p:spPr>
        <p:txBody>
          <a:bodyPr lIns="90000" rIns="90000" tIns="45000" bIns="45000" anchor="ctr">
            <a:normAutofit fontScale="28000"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br>
              <a:rPr sz="2000"/>
            </a:br>
            <a:br>
              <a:rPr sz="2000"/>
            </a:b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План мероприятий по устранению проблем</a:t>
            </a:r>
            <a:br>
              <a:rPr sz="2000"/>
            </a:br>
            <a:endParaRPr b="0" lang="ru-RU" sz="2000" spc="-1" strike="noStrike">
              <a:latin typeface="XO Oriel"/>
            </a:endParaRPr>
          </a:p>
        </p:txBody>
      </p:sp>
      <p:graphicFrame>
        <p:nvGraphicFramePr>
          <p:cNvPr id="222" name="Объект 4"/>
          <p:cNvGraphicFramePr/>
          <p:nvPr/>
        </p:nvGraphicFramePr>
        <p:xfrm>
          <a:off x="395640" y="1124640"/>
          <a:ext cx="8495640" cy="3186000"/>
        </p:xfrm>
        <a:graphic>
          <a:graphicData uri="http://schemas.openxmlformats.org/drawingml/2006/table">
            <a:tbl>
              <a:tblPr/>
              <a:tblGrid>
                <a:gridCol w="432000"/>
                <a:gridCol w="1512000"/>
                <a:gridCol w="2088000"/>
                <a:gridCol w="1800000"/>
                <a:gridCol w="1453320"/>
                <a:gridCol w="1210680"/>
              </a:tblGrid>
              <a:tr h="2934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9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 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9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Выявленная проблема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9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Причина проблемы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9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Мероприятие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9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Срок реализации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9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     </a:t>
                      </a:r>
                      <a:r>
                        <a:rPr b="1" lang="ru-RU" sz="9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Ответственные 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57024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b="0" lang="ru-RU" sz="12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Затруднение в выборе актуальной  темы самообразования педагогом</a:t>
                      </a:r>
                      <a:endParaRPr b="0" lang="ru-RU" sz="12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Недостаточная компетентность в области самоопределения</a:t>
                      </a:r>
                      <a:endParaRPr b="0" lang="ru-RU" sz="12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Оказание методической помощи со стороны заведующего отделением.</a:t>
                      </a:r>
                      <a:endParaRPr b="0" lang="ru-RU" sz="1200" spc="-1" strike="noStrike">
                        <a:latin typeface="XO Orie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12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12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01.10.2022  - 07.10.2022</a:t>
                      </a:r>
                      <a:endParaRPr b="0" lang="ru-RU" sz="12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Ю.Н. Павлова</a:t>
                      </a:r>
                      <a:endParaRPr b="0" lang="ru-RU" sz="12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Т.А. Зырянова</a:t>
                      </a:r>
                      <a:endParaRPr b="0" lang="ru-RU" sz="12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В.А. Евграфова</a:t>
                      </a:r>
                      <a:endParaRPr b="0" lang="ru-RU" sz="12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86616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b="0" lang="ru-RU" sz="12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Отсутствие работника на рабочем месте</a:t>
                      </a:r>
                      <a:endParaRPr b="0" lang="ru-RU" sz="12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</a:t>
                      </a: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выходной согласно графику,</a:t>
                      </a:r>
                      <a:endParaRPr b="0" lang="ru-RU" sz="1200" spc="-1" strike="noStrike">
                        <a:latin typeface="XO Oriel"/>
                      </a:endParaRPr>
                    </a:p>
                    <a:p>
                      <a:pPr marL="343080" indent="-34308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OpenSymbol"/>
                        <a:buChar char="-"/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срочная работа, </a:t>
                      </a:r>
                      <a:endParaRPr b="0" lang="ru-RU" sz="1200" spc="-1" strike="noStrike">
                        <a:latin typeface="XO Oriel"/>
                      </a:endParaRPr>
                    </a:p>
                    <a:p>
                      <a:pPr marL="343080" indent="-34308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OpenSymbol"/>
                        <a:buChar char="-"/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Больничный</a:t>
                      </a:r>
                      <a:endParaRPr b="0" lang="ru-RU" sz="1200" spc="-1" strike="noStrike">
                        <a:latin typeface="XO Oriel"/>
                      </a:endParaRPr>
                    </a:p>
                    <a:p>
                      <a:pPr marL="343080" indent="-34308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OpenSymbol"/>
                        <a:buChar char="-"/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семейные обстоятельства</a:t>
                      </a:r>
                      <a:endParaRPr b="0" lang="ru-RU" sz="12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Осуществление дистанционного взаимодействия педагога с заведующим отделением </a:t>
                      </a:r>
                      <a:endParaRPr b="0" lang="ru-RU" sz="12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08.10.2022 – 12.10.2022</a:t>
                      </a:r>
                      <a:endParaRPr b="0" lang="ru-RU" sz="1200" spc="-1" strike="noStrike">
                        <a:latin typeface="XO Orie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Ю.Н. Павлова</a:t>
                      </a:r>
                      <a:endParaRPr b="0" lang="ru-RU" sz="12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Т.А. Зырянова</a:t>
                      </a:r>
                      <a:endParaRPr b="0" lang="ru-RU" sz="12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В.А. Евграфова</a:t>
                      </a:r>
                      <a:endParaRPr b="0" lang="ru-RU" sz="12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1200" spc="-1" strike="noStrike">
                        <a:latin typeface="XO Orie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52776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b="0" lang="ru-RU" sz="12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Неисправность (отсутствие) компьютера</a:t>
                      </a:r>
                      <a:endParaRPr b="0" lang="ru-RU" sz="12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Низкий материальный уровень. Большие затраты на ремонт компьютерной техники.</a:t>
                      </a:r>
                      <a:endParaRPr b="0" lang="ru-RU" sz="1200" spc="-1" strike="noStrike">
                        <a:latin typeface="XO Orie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Техническая неисправность.</a:t>
                      </a:r>
                      <a:endParaRPr b="0" lang="ru-RU" sz="1200" spc="-1" strike="noStrike">
                        <a:latin typeface="XO Orie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endParaRPr b="0" lang="ru-RU" sz="12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Предоставление возможности для использования компьютера на рабочем месте.</a:t>
                      </a:r>
                      <a:endParaRPr b="0" lang="ru-RU" sz="12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01.12.2022 – 07.12.2022</a:t>
                      </a:r>
                      <a:endParaRPr b="0" lang="ru-RU" sz="12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12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Педагоги</a:t>
                      </a:r>
                      <a:endParaRPr b="0" lang="ru-RU" sz="12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Д.В.Шитяева</a:t>
                      </a:r>
                      <a:endParaRPr b="0" lang="ru-RU" sz="1200" spc="-1" strike="noStrike">
                        <a:latin typeface="XO Orie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46368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b="0" lang="ru-RU" sz="12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Отсутствие Интернат – соединения</a:t>
                      </a:r>
                      <a:endParaRPr b="0" lang="ru-RU" sz="12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46512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b="0" lang="ru-RU" sz="12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Отсутствие навыков работы на ПК.</a:t>
                      </a:r>
                      <a:endParaRPr b="0" lang="ru-RU" sz="12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Возрастная категория сотрудников, отсутствие необходимости по должностным обязанностям</a:t>
                      </a:r>
                      <a:endParaRPr b="0" lang="ru-RU" sz="12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Прохождение курсов пользования ПК, закрепление наставника для помощи в получении компьютерной грамотности на практике </a:t>
                      </a:r>
                      <a:endParaRPr b="0" lang="ru-RU" sz="12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10.01.2023 – 28.02.2023</a:t>
                      </a:r>
                      <a:endParaRPr b="0" lang="ru-RU" sz="1200" spc="-1" strike="noStrike">
                        <a:latin typeface="XO Orie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Д.В. Шитяева</a:t>
                      </a:r>
                      <a:endParaRPr b="0" lang="ru-RU" sz="12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Ю.Н. Павлова</a:t>
                      </a:r>
                      <a:endParaRPr b="0" lang="ru-RU" sz="12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Т.А. Зырянова</a:t>
                      </a:r>
                      <a:endParaRPr b="0" lang="ru-RU" sz="12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В.А. Евграфова</a:t>
                      </a:r>
                      <a:endParaRPr b="0" lang="ru-RU" sz="12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b="0" lang="ru-RU" sz="1200" spc="-1" strike="noStrike">
                        <a:latin typeface="XO Orie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72DF782-27E8-4A5A-A27F-159DCAEBF477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Прямая со стрелкой 54"/>
          <p:cNvSpPr/>
          <p:nvPr/>
        </p:nvSpPr>
        <p:spPr>
          <a:xfrm flipV="1">
            <a:off x="2099160" y="4863240"/>
            <a:ext cx="360" cy="522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8064a2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4" name="Прямая со стрелкой 51"/>
          <p:cNvSpPr/>
          <p:nvPr/>
        </p:nvSpPr>
        <p:spPr>
          <a:xfrm>
            <a:off x="7308000" y="4976640"/>
            <a:ext cx="360" cy="392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8064a2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5" name="Скругленный прямоугольник 4"/>
          <p:cNvSpPr/>
          <p:nvPr/>
        </p:nvSpPr>
        <p:spPr>
          <a:xfrm>
            <a:off x="1344600" y="1029240"/>
            <a:ext cx="1904760" cy="130896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Выход педагога на работу в  МКУ СРЦН «Теплый дом</a:t>
            </a:r>
            <a:r>
              <a:rPr b="1" lang="ru-RU" sz="10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»</a:t>
            </a:r>
            <a:endParaRPr b="0" lang="ru-RU" sz="1000" spc="-1" strike="noStrike">
              <a:latin typeface="XO Oriel"/>
            </a:endParaRPr>
          </a:p>
        </p:txBody>
      </p:sp>
      <p:sp>
        <p:nvSpPr>
          <p:cNvPr id="226" name="Прямая со стрелкой 217"/>
          <p:cNvSpPr/>
          <p:nvPr/>
        </p:nvSpPr>
        <p:spPr>
          <a:xfrm>
            <a:off x="7907760" y="1635120"/>
            <a:ext cx="360" cy="576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8064a2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7" name="Прямая со стрелкой 29"/>
          <p:cNvSpPr/>
          <p:nvPr/>
        </p:nvSpPr>
        <p:spPr>
          <a:xfrm>
            <a:off x="3479040" y="1519920"/>
            <a:ext cx="27604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8064a2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1423440" y="183600"/>
            <a:ext cx="6093360" cy="436320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0070c0"/>
              </a:gs>
            </a:gsLst>
            <a:lin ang="16200000"/>
          </a:gradFill>
          <a:ln w="0">
            <a:noFill/>
          </a:ln>
          <a:effectLst>
            <a:outerShdw dist="228593" dir="2700000" blurRad="190440" rotWithShape="0">
              <a:srgbClr val="000000">
                <a:alpha val="30000"/>
              </a:srgbClr>
            </a:outerShdw>
          </a:effectLst>
        </p:spPr>
        <p:txBody>
          <a:bodyPr lIns="90000" rIns="90000" tIns="45000" bIns="45000" anchor="ctr">
            <a:normAutofit fontScale="63000"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ru-RU" sz="2800" spc="-1" strike="noStrike">
                <a:solidFill>
                  <a:srgbClr val="ffffff"/>
                </a:solidFill>
                <a:latin typeface="Futura PT Medium"/>
              </a:rPr>
              <a:t>    </a:t>
            </a:r>
            <a:r>
              <a:rPr b="1" lang="ru-RU" sz="3600" spc="-1" strike="noStrike">
                <a:solidFill>
                  <a:srgbClr val="000000"/>
                </a:solidFill>
                <a:latin typeface="Times New Roman"/>
              </a:rPr>
              <a:t>Карта целевого состояния</a:t>
            </a:r>
            <a:endParaRPr b="0" lang="ru-RU" sz="3600" spc="-1" strike="noStrike">
              <a:latin typeface="XO Oriel"/>
            </a:endParaRPr>
          </a:p>
        </p:txBody>
      </p:sp>
      <p:sp>
        <p:nvSpPr>
          <p:cNvPr id="229" name="Скругленный прямоугольник 42"/>
          <p:cNvSpPr/>
          <p:nvPr/>
        </p:nvSpPr>
        <p:spPr>
          <a:xfrm>
            <a:off x="1114200" y="5282640"/>
            <a:ext cx="2365560" cy="146232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ru-RU" sz="1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Внесения и обработка  данных в портфолио педагога в единой электронной  базе</a:t>
            </a:r>
            <a:endParaRPr b="0" lang="ru-RU" sz="12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(от 1 часа до  6 часов)</a:t>
            </a:r>
            <a:endParaRPr b="0" lang="ru-RU" sz="12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0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ПК</a:t>
            </a:r>
            <a:endParaRPr b="0" lang="ru-RU" sz="1000" spc="-1" strike="noStrike">
              <a:latin typeface="XO Oriel"/>
            </a:endParaRPr>
          </a:p>
        </p:txBody>
      </p:sp>
      <p:sp>
        <p:nvSpPr>
          <p:cNvPr id="230" name="Прямая со стрелкой 200"/>
          <p:cNvSpPr/>
          <p:nvPr/>
        </p:nvSpPr>
        <p:spPr>
          <a:xfrm flipH="1">
            <a:off x="3559320" y="6082200"/>
            <a:ext cx="21146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8064a2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31" name="Прямая со стрелкой 59"/>
          <p:cNvSpPr/>
          <p:nvPr/>
        </p:nvSpPr>
        <p:spPr>
          <a:xfrm>
            <a:off x="7308000" y="2447640"/>
            <a:ext cx="360" cy="392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8064a2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32" name="Объект 5"/>
          <p:cNvSpPr/>
          <p:nvPr/>
        </p:nvSpPr>
        <p:spPr>
          <a:xfrm>
            <a:off x="6260400" y="1143360"/>
            <a:ext cx="1792440" cy="134208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r>
              <a:rPr b="1" lang="ru-RU" sz="1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Определение темы самообразования педагога</a:t>
            </a:r>
            <a:endParaRPr b="0" lang="ru-RU" sz="12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r>
              <a:rPr b="1" lang="ru-RU" sz="1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(от 6 до 30 часов)</a:t>
            </a:r>
            <a:endParaRPr b="0" lang="ru-RU" sz="12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              </a:t>
            </a:r>
            <a:r>
              <a:rPr b="1" lang="ru-RU" sz="1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П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233" name="Объект 5"/>
          <p:cNvSpPr/>
          <p:nvPr/>
        </p:nvSpPr>
        <p:spPr>
          <a:xfrm>
            <a:off x="4654440" y="2907720"/>
            <a:ext cx="3398760" cy="214524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endParaRPr b="0" lang="ru-RU" sz="12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endParaRPr b="0" lang="ru-RU" sz="12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r>
              <a:rPr b="1" lang="ru-RU" sz="1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Предоставление темы самообразования  и методических материалов  в  электронном виде для размещения в блоке педагога</a:t>
            </a:r>
            <a:endParaRPr b="0" lang="ru-RU" sz="12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r>
              <a:rPr b="1" lang="ru-RU" sz="1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(от 10 минут до 20 минут) </a:t>
            </a:r>
            <a:endParaRPr b="0" lang="ru-RU" sz="12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r>
              <a:rPr b="1" lang="ru-RU" sz="1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П,З </a:t>
            </a:r>
            <a:endParaRPr b="0" lang="ru-RU" sz="1200" spc="-1" strike="noStrike">
              <a:latin typeface="XO Oriel"/>
            </a:endParaRPr>
          </a:p>
          <a:p>
            <a:pPr algn="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ru-RU" sz="1800" spc="-1" strike="noStrike">
              <a:latin typeface="XO Oriel"/>
            </a:endParaRPr>
          </a:p>
        </p:txBody>
      </p:sp>
      <p:sp>
        <p:nvSpPr>
          <p:cNvPr id="234" name="Объект 5"/>
          <p:cNvSpPr/>
          <p:nvPr/>
        </p:nvSpPr>
        <p:spPr>
          <a:xfrm>
            <a:off x="5824440" y="5386680"/>
            <a:ext cx="2292480" cy="135864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endParaRPr b="0" lang="ru-RU" sz="12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r>
              <a:rPr b="1" lang="ru-RU" sz="1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Взаимодействие с программистом учреждения по созданию личного блока педагога</a:t>
            </a:r>
            <a:endParaRPr b="0" lang="ru-RU" sz="12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r>
              <a:rPr b="1" lang="ru-RU" sz="1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(от 10 минут 20 минут)</a:t>
            </a:r>
            <a:endParaRPr b="0" lang="ru-RU" sz="12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r>
              <a:rPr b="1" lang="ru-RU" sz="1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П, ПК </a:t>
            </a:r>
            <a:endParaRPr b="0" lang="ru-RU" sz="12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endParaRPr b="0" lang="ru-RU" sz="1200" spc="-1" strike="noStrike">
              <a:latin typeface="XO Oriel"/>
            </a:endParaRPr>
          </a:p>
        </p:txBody>
      </p:sp>
      <p:sp>
        <p:nvSpPr>
          <p:cNvPr id="235" name="Скругленный прямоугольник 66"/>
          <p:cNvSpPr/>
          <p:nvPr/>
        </p:nvSpPr>
        <p:spPr>
          <a:xfrm>
            <a:off x="600840" y="2750040"/>
            <a:ext cx="2957760" cy="2085480"/>
          </a:xfrm>
          <a:prstGeom prst="roundRect">
            <a:avLst>
              <a:gd name="adj" fmla="val 16667"/>
            </a:avLst>
          </a:prstGeom>
          <a:solidFill>
            <a:srgbClr val="ff2f2f"/>
          </a:solidFill>
          <a:ln>
            <a:solidFill>
              <a:srgbClr val="c0504d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numCol="1" spcCol="0"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Время протекания процесса : </a:t>
            </a:r>
            <a:endParaRPr b="0" lang="ru-RU" sz="1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US" sz="2000" spc="-1" strike="noStrike">
                <a:solidFill>
                  <a:srgbClr val="ffffff"/>
                </a:solidFill>
                <a:latin typeface="Calibri"/>
                <a:ea typeface="DejaVu Sans"/>
              </a:rPr>
              <a:t>min. </a:t>
            </a:r>
            <a:r>
              <a:rPr b="1" lang="ru-RU" sz="2000" spc="-1" strike="noStrike">
                <a:solidFill>
                  <a:srgbClr val="ffffff"/>
                </a:solidFill>
                <a:latin typeface="Calibri"/>
                <a:ea typeface="DejaVu Sans"/>
              </a:rPr>
              <a:t>7 часов 20 мин.</a:t>
            </a:r>
            <a:endParaRPr b="0" lang="ru-RU" sz="20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US" sz="2000" spc="-1" strike="noStrike">
                <a:solidFill>
                  <a:srgbClr val="ffffff"/>
                </a:solidFill>
                <a:latin typeface="Calibri"/>
                <a:ea typeface="DejaVu Sans"/>
              </a:rPr>
              <a:t>max.</a:t>
            </a:r>
            <a:r>
              <a:rPr b="1" lang="ru-RU" sz="2000" spc="-1" strike="noStrike">
                <a:solidFill>
                  <a:srgbClr val="ffffff"/>
                </a:solidFill>
                <a:latin typeface="Calibri"/>
                <a:ea typeface="DejaVu Sans"/>
              </a:rPr>
              <a:t>  36 часов 40 мин.</a:t>
            </a:r>
            <a:endParaRPr b="0" lang="ru-RU" sz="20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2400" spc="-1" strike="noStrike">
              <a:latin typeface="XO Oriel"/>
            </a:endParaRPr>
          </a:p>
        </p:txBody>
      </p:sp>
      <p:sp>
        <p:nvSpPr>
          <p:cNvPr id="236" name="Пятно 1 76"/>
          <p:cNvSpPr/>
          <p:nvPr/>
        </p:nvSpPr>
        <p:spPr>
          <a:xfrm>
            <a:off x="6539040" y="2068200"/>
            <a:ext cx="431280" cy="5752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1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237" name="Пятно 1 77"/>
          <p:cNvSpPr/>
          <p:nvPr/>
        </p:nvSpPr>
        <p:spPr>
          <a:xfrm>
            <a:off x="7901640" y="1534320"/>
            <a:ext cx="431280" cy="5752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2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238" name="Пятно 1 79"/>
          <p:cNvSpPr/>
          <p:nvPr/>
        </p:nvSpPr>
        <p:spPr>
          <a:xfrm>
            <a:off x="6604200" y="2975040"/>
            <a:ext cx="431280" cy="5752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3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239" name="Пятно 1 80"/>
          <p:cNvSpPr/>
          <p:nvPr/>
        </p:nvSpPr>
        <p:spPr>
          <a:xfrm>
            <a:off x="5662440" y="6146640"/>
            <a:ext cx="431280" cy="5752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2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240" name="Пятно 1 93"/>
          <p:cNvSpPr/>
          <p:nvPr/>
        </p:nvSpPr>
        <p:spPr>
          <a:xfrm>
            <a:off x="7387920" y="4324680"/>
            <a:ext cx="431280" cy="5752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4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241" name="Пятно 1 94"/>
          <p:cNvSpPr/>
          <p:nvPr/>
        </p:nvSpPr>
        <p:spPr>
          <a:xfrm>
            <a:off x="5136120" y="2859480"/>
            <a:ext cx="431280" cy="5752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2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242" name="Пятно 1 101"/>
          <p:cNvSpPr/>
          <p:nvPr/>
        </p:nvSpPr>
        <p:spPr>
          <a:xfrm>
            <a:off x="940320" y="5779080"/>
            <a:ext cx="424080" cy="46980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4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243" name="Пятно 1 102"/>
          <p:cNvSpPr/>
          <p:nvPr/>
        </p:nvSpPr>
        <p:spPr>
          <a:xfrm>
            <a:off x="5136120" y="4494240"/>
            <a:ext cx="424080" cy="46980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5</a:t>
            </a:r>
            <a:endParaRPr b="0" lang="ru-RU" sz="12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1087920" y="188640"/>
            <a:ext cx="6617880" cy="766800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0070c0"/>
              </a:gs>
            </a:gsLst>
            <a:lin ang="16200000"/>
          </a:gradFill>
          <a:ln w="0">
            <a:noFill/>
          </a:ln>
          <a:effectLst>
            <a:outerShdw dist="228593" dir="2700000" blurRad="190440" rotWithShape="0">
              <a:srgbClr val="000000">
                <a:alpha val="30000"/>
              </a:srgbClr>
            </a:outerShdw>
          </a:effectLst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3600" spc="-1" strike="noStrike">
                <a:solidFill>
                  <a:srgbClr val="000000"/>
                </a:solidFill>
                <a:latin typeface="Times New Roman"/>
              </a:rPr>
              <a:t>Полученные результаты</a:t>
            </a:r>
            <a:endParaRPr b="0" lang="ru-RU" sz="3600" spc="-1" strike="noStrike">
              <a:latin typeface="XO Oriel"/>
            </a:endParaRPr>
          </a:p>
        </p:txBody>
      </p:sp>
      <p:graphicFrame>
        <p:nvGraphicFramePr>
          <p:cNvPr id="245" name="Диаграмма 11"/>
          <p:cNvGraphicFramePr/>
          <p:nvPr/>
        </p:nvGraphicFramePr>
        <p:xfrm>
          <a:off x="755640" y="1268640"/>
          <a:ext cx="3839400" cy="4119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246" name="Диаграмма 12"/>
          <p:cNvGraphicFramePr/>
          <p:nvPr/>
        </p:nvGraphicFramePr>
        <p:xfrm>
          <a:off x="5220000" y="1700640"/>
          <a:ext cx="3671640" cy="3703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16791</TotalTime>
  <Application>Редактор_презентаций/2.3.0.0$Linux_X86_64 LibreOffice_project/01ffa5329b2b028a19d4810c8ae7e18fece27084</Application>
  <AppVersion>15.0000</AppVersion>
  <Words>900</Words>
  <Paragraphs>229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2007-01-29T08:57:19Z</dcterms:created>
  <dc:creator>Арам Аракелян</dc:creator>
  <dc:description/>
  <dc:language>ru-RU</dc:language>
  <cp:lastModifiedBy/>
  <cp:lastPrinted>2019-02-18T01:46:55Z</cp:lastPrinted>
  <dcterms:modified xsi:type="dcterms:W3CDTF">2024-10-11T09:50:54Z</dcterms:modified>
  <cp:revision>1005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Экран (4:3)</vt:lpwstr>
  </property>
  <property fmtid="{D5CDD505-2E9C-101B-9397-08002B2CF9AE}" pid="4" name="Slides">
    <vt:i4>12</vt:i4>
  </property>
</Properties>
</file>