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notesSlides/_rels/notesSlide8.xml.rels" ContentType="application/vnd.openxmlformats-package.relationships+xml"/>
  <Override PartName="/ppt/notesSlides/notesSlide8.xml" ContentType="application/vnd.openxmlformats-officedocument.presentationml.notesSlide+xml"/>
  <Override PartName="/ppt/charts/_rels/chart2.xml.rels" ContentType="application/vnd.openxmlformats-package.relationships+xml"/>
  <Override PartName="/ppt/charts/_rels/chart1.xml.rels" ContentType="application/vnd.openxmlformats-package.relationships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presentation.xml" ContentType="application/vnd.openxmlformats-officedocument.presentationml.presentation.main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Props.xml" ContentType="application/vnd.openxmlformats-officedocument.presentationml.presProps+xml"/>
  <Override PartName="/ppt/diagrams/data2.xml" ContentType="application/vnd.openxmlformats-officedocument.drawingml.diagramData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ata3.xml" ContentType="application/vnd.openxmlformats-officedocument.drawingml.diagramData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33.jpeg" ContentType="image/jpeg"/>
  <Override PartName="/ppt/media/image39.jpeg" ContentType="image/jpeg"/>
  <Override PartName="/ppt/media/image31.jpeg" ContentType="image/jpeg"/>
  <Override PartName="/ppt/media/image29.jpeg" ContentType="image/jpeg"/>
  <Override PartName="/ppt/media/image27.jpeg" ContentType="image/jpeg"/>
  <Override PartName="/ppt/media/image5.jpeg" ContentType="image/jpeg"/>
  <Override PartName="/ppt/media/image26.jpeg" ContentType="image/jpeg"/>
  <Override PartName="/ppt/media/image4.jpeg" ContentType="image/jpeg"/>
  <Override PartName="/ppt/media/image24.jpeg" ContentType="image/jpeg"/>
  <Override PartName="/ppt/media/image22.jpeg" ContentType="image/jpeg"/>
  <Override PartName="/ppt/media/image17.png" ContentType="image/png"/>
  <Override PartName="/ppt/media/image14.png" ContentType="image/png"/>
  <Override PartName="/ppt/media/image1.jpeg" ContentType="image/jpeg"/>
  <Override PartName="/ppt/media/image16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8.png" ContentType="image/png"/>
  <Override PartName="/ppt/media/image44.png" ContentType="image/png"/>
  <Override PartName="/ppt/media/image37.png" ContentType="image/png"/>
  <Override PartName="/ppt/media/image18.png" ContentType="image/png"/>
  <Override PartName="/ppt/media/image19.png" ContentType="image/png"/>
  <Override PartName="/ppt/media/image45.png" ContentType="image/png"/>
  <Override PartName="/ppt/media/image20.png" ContentType="image/png"/>
  <Override PartName="/ppt/media/image21.png" ContentType="image/png"/>
  <Override PartName="/ppt/media/image23.png" ContentType="image/png"/>
  <Override PartName="/ppt/media/image25.png" ContentType="image/png"/>
  <Override PartName="/ppt/media/image28.png" ContentType="image/png"/>
  <Override PartName="/ppt/media/image30.png" ContentType="image/png"/>
  <Override PartName="/ppt/media/image32.png" ContentType="image/png"/>
  <Override PartName="/ppt/media/image34.png" ContentType="image/png"/>
  <Override PartName="/ppt/media/image35.png" ContentType="image/png"/>
  <Override PartName="/ppt/media/image11.png" ContentType="image/png"/>
  <Override PartName="/ppt/media/image8.jpeg" ContentType="image/jpeg"/>
  <Override PartName="/ppt/media/image36.png" ContentType="image/png"/>
  <Override PartName="/ppt/media/image15.jpeg" ContentType="image/jpeg"/>
  <Override PartName="/ppt/media/image12.jpeg" ContentType="image/jpeg"/>
  <Override PartName="/ppt/media/image13.jpeg" ContentType="image/jpeg"/>
  <Override PartName="/ppt/media/image46.jpeg" ContentType="image/jpeg"/>
  <Override PartName="/ppt/media/image10.jpeg" ContentType="image/jpeg"/>
  <Override PartName="/ppt/media/image43.jpeg" ContentType="image/jpeg"/>
  <Override PartName="/ppt/media/image9.png" ContentType="image/png"/>
  <Override PartName="/ppt/media/image7.png" ContentType="image/png"/>
  <Override PartName="/ppt/media/image2.png" ContentType="image/png"/>
  <Override PartName="/ppt/media/image6.png" ContentType="image/png"/>
  <Override PartName="/ppt/media/image3.png" ContentType="image/png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presProps" Target="presProps.xml"/>
</Relationships>
</file>

<file path=ppt/charts/_rels/chart1.xml.rels><?xml version="1.0" encoding="UTF-8"?>
<Relationships xmlns="http://schemas.openxmlformats.org/package/2006/relationships"><Relationship Id="rId1" Type="http://schemas.openxmlformats.org/officeDocument/2006/relationships/chartUserShapes" Target="../drawings/drawing1.xml"/>
</Relationships>
</file>

<file path=ppt/charts/_rels/chart2.xml.rels><?xml version="1.0" encoding="UTF-8"?>
<Relationships xmlns="http://schemas.openxmlformats.org/package/2006/relationships"><Relationship Id="rId1" Type="http://schemas.openxmlformats.org/officeDocument/2006/relationships/chartUserShapes" Target="../drawings/drawing2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08411848437606"/>
          <c:y val="0.174970660407554"/>
          <c:w val="0.938249847488646"/>
          <c:h val="0.6310679611650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f5597"/>
            </a:solidFill>
            <a:ln w="255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spPr>
              <a:solidFill>
                <a:srgbClr val="2f5597"/>
              </a:solidFill>
              <a:ln w="25560">
                <a:solidFill>
                  <a:srgbClr val="000000"/>
                </a:solidFill>
                <a:round/>
              </a:ln>
            </c:spPr>
          </c:dPt>
          <c:dPt>
            <c:idx val="1"/>
            <c:invertIfNegative val="0"/>
            <c:spPr>
              <a:solidFill>
                <a:srgbClr val="2f5597"/>
              </a:solidFill>
              <a:ln w="25560">
                <a:solidFill>
                  <a:srgbClr val="000000"/>
                </a:solidFill>
                <a:round/>
              </a:ln>
            </c:spPr>
          </c:dPt>
          <c:dLbls>
            <c:numFmt formatCode="0" sourceLinked="0"/>
            <c:dLbl>
              <c:idx val="0"/>
              <c:layout>
                <c:manualLayout>
                  <c:x val="-0.00893173033163726"/>
                  <c:y val="-0.00752748272087086"/>
                </c:manualLayout>
              </c:layout>
              <c:numFmt formatCode="0" sourceLinked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11764сек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–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13012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</a:t>
                    </a:r>
                    <a:r>
                      <a:rPr b="0" lang="ru-RU" sz="1800" spc="-1" strike="noStrike">
                        <a:solidFill>
                          <a:srgbClr val="000000"/>
                        </a:solidFill>
                        <a:latin typeface="Calibri"/>
                      </a:rPr>
                      <a:t>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104587067518767"/>
                  <c:y val="-0.109209845473227"/>
                </c:manualLayout>
              </c:layout>
              <c:numFmt formatCode="0" sourceLinked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3424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сек.</a:t>
                    </a:r>
                  </a:p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до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3626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135</c:v>
                </c:pt>
                <c:pt idx="1">
                  <c:v>10</c:v>
                </c:pt>
              </c:numCache>
            </c:numRef>
          </c:val>
        </c:ser>
        <c:gapWidth val="150"/>
        <c:overlap val="0"/>
        <c:axId val="78077390"/>
        <c:axId val="53402198"/>
      </c:barChart>
      <c:catAx>
        <c:axId val="7807739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4472c4"/>
                </a:solidFill>
                <a:latin typeface="Calibri"/>
              </a:defRPr>
            </a:pPr>
          </a:p>
        </c:txPr>
        <c:crossAx val="53402198"/>
        <c:crosses val="autoZero"/>
        <c:auto val="1"/>
        <c:lblAlgn val="ctr"/>
        <c:lblOffset val="100"/>
        <c:noMultiLvlLbl val="0"/>
      </c:catAx>
      <c:valAx>
        <c:axId val="5340219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4472c4"/>
                </a:solidFill>
                <a:latin typeface="Calibri"/>
              </a:defRPr>
            </a:pPr>
          </a:p>
        </c:txPr>
        <c:crossAx val="78077390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solidFill>
        <a:srgbClr val="d9d9d9"/>
      </a:solidFill>
      <a:round/>
    </a:ln>
  </c:spPr>
  <c:userShapes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08411848437606"/>
          <c:y val="0.174970660407554"/>
          <c:w val="0.938249847488646"/>
          <c:h val="0.6310679611650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f5597"/>
            </a:solidFill>
            <a:ln w="255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spPr>
              <a:solidFill>
                <a:srgbClr val="2f5597"/>
              </a:solidFill>
              <a:ln w="25560">
                <a:solidFill>
                  <a:srgbClr val="000000"/>
                </a:solidFill>
                <a:round/>
              </a:ln>
            </c:spPr>
          </c:dPt>
          <c:dPt>
            <c:idx val="1"/>
            <c:invertIfNegative val="0"/>
            <c:spPr>
              <a:solidFill>
                <a:srgbClr val="2f5597"/>
              </a:solidFill>
              <a:ln w="25560">
                <a:solidFill>
                  <a:srgbClr val="000000"/>
                </a:solidFill>
                <a:round/>
              </a:ln>
            </c:spPr>
          </c:dPt>
          <c:dLbls>
            <c:numFmt formatCode="0" sourceLinked="0"/>
            <c:dLbl>
              <c:idx val="0"/>
              <c:layout>
                <c:manualLayout>
                  <c:x val="-0.00893173033163726"/>
                  <c:y val="-0.00752748272087086"/>
                </c:manualLayout>
              </c:layout>
              <c:numFmt formatCode="0" sourceLinked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4560сек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–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4718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</a:t>
                    </a:r>
                    <a:r>
                      <a:rPr b="0" lang="ru-RU" sz="1800" spc="-1" strike="noStrike">
                        <a:solidFill>
                          <a:srgbClr val="000000"/>
                        </a:solidFill>
                        <a:latin typeface="Calibri"/>
                      </a:rPr>
                      <a:t>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104587067518767"/>
                  <c:y val="-0.109209845473227"/>
                </c:manualLayout>
              </c:layout>
              <c:numFmt formatCode="0" sourceLinked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2820сек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.</a:t>
                    </a:r>
                  </a:p>
                  <a:p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до 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2912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сек</a:t>
                    </a:r>
                    <a:r>
                      <a:rPr b="0" lang="ru-RU" sz="1200" spc="-1" strike="noStrike">
                        <a:solidFill>
                          <a:srgbClr val="000000"/>
                        </a:solidFill>
                        <a:latin typeface="Calibri"/>
                      </a:rPr>
                      <a:t>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135</c:v>
                </c:pt>
                <c:pt idx="1">
                  <c:v>10</c:v>
                </c:pt>
              </c:numCache>
            </c:numRef>
          </c:val>
        </c:ser>
        <c:gapWidth val="150"/>
        <c:overlap val="0"/>
        <c:axId val="26937736"/>
        <c:axId val="74620573"/>
      </c:barChart>
      <c:catAx>
        <c:axId val="26937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4472c4"/>
                </a:solidFill>
                <a:latin typeface="Calibri"/>
              </a:defRPr>
            </a:pPr>
          </a:p>
        </c:txPr>
        <c:crossAx val="74620573"/>
        <c:crosses val="autoZero"/>
        <c:auto val="1"/>
        <c:lblAlgn val="ctr"/>
        <c:lblOffset val="100"/>
        <c:noMultiLvlLbl val="0"/>
      </c:catAx>
      <c:valAx>
        <c:axId val="74620573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4472c4"/>
                </a:solidFill>
                <a:latin typeface="Calibri"/>
              </a:defRPr>
            </a:pPr>
          </a:p>
        </c:txPr>
        <c:crossAx val="26937736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solidFill>
        <a:srgbClr val="d9d9d9"/>
      </a:solidFill>
      <a:round/>
    </a:ln>
  </c:spPr>
  <c:userShapes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89275-BE5B-4C63-A427-96CB6891C4E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86875-5C34-4DE1-8404-44E0E9D25F3D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CF6A0C55-B938-47DC-B287-6CC88AC551ED}" type="parTrans" cxnId="{64D881A8-6A1B-43C6-9671-68DBB3F1B8E5}">
      <dgm:prSet/>
      <dgm:spPr/>
      <dgm:t>
        <a:bodyPr/>
        <a:lstStyle/>
        <a:p>
          <a:endParaRPr lang="ru-RU"/>
        </a:p>
      </dgm:t>
    </dgm:pt>
    <dgm:pt modelId="{4463DFDE-7374-498D-A037-5EF952F89AFB}" type="sibTrans" cxnId="{64D881A8-6A1B-43C6-9671-68DBB3F1B8E5}">
      <dgm:prSet/>
      <dgm:spPr/>
      <dgm:t>
        <a:bodyPr/>
        <a:lstStyle/>
        <a:p>
          <a:endParaRPr lang="ru-RU"/>
        </a:p>
      </dgm:t>
    </dgm:pt>
    <dgm:pt modelId="{641B3289-051E-4579-8F4D-D09898B5EFB8}">
      <dgm:prSet phldrT="[Текст]" custT="1"/>
      <dgm:spPr/>
      <dgm:t>
        <a:bodyPr/>
        <a:lstStyle/>
        <a:p>
          <a:r>
            <a:rPr lang="ru-RU" sz="2000" dirty="0" smtClean="0"/>
            <a:t>Длительные временные затраты на дорогу  учреждение.</a:t>
          </a:r>
          <a:endParaRPr lang="ru-RU" sz="2000" dirty="0"/>
        </a:p>
      </dgm:t>
    </dgm:pt>
    <dgm:pt modelId="{5541F59B-C9B6-4AE6-B60A-11D1AB9BBAAF}" type="parTrans" cxnId="{3172EFE1-80C1-46A4-9231-4A13AE24E0FA}">
      <dgm:prSet/>
      <dgm:spPr/>
      <dgm:t>
        <a:bodyPr/>
        <a:lstStyle/>
        <a:p>
          <a:endParaRPr lang="ru-RU"/>
        </a:p>
      </dgm:t>
    </dgm:pt>
    <dgm:pt modelId="{F21519EF-1809-4A3F-8EB7-558E7978DBC8}" type="sibTrans" cxnId="{3172EFE1-80C1-46A4-9231-4A13AE24E0FA}">
      <dgm:prSet/>
      <dgm:spPr/>
      <dgm:t>
        <a:bodyPr/>
        <a:lstStyle/>
        <a:p>
          <a:endParaRPr lang="ru-RU"/>
        </a:p>
      </dgm:t>
    </dgm:pt>
    <dgm:pt modelId="{19D8C322-6236-4393-B27D-55105BC52B1A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5FCF4D1-A7A2-44C6-B84F-06015E9C997A}" type="parTrans" cxnId="{615BFF46-820A-48E4-A6D2-027F4A91E0A6}">
      <dgm:prSet/>
      <dgm:spPr/>
      <dgm:t>
        <a:bodyPr/>
        <a:lstStyle/>
        <a:p>
          <a:endParaRPr lang="ru-RU"/>
        </a:p>
      </dgm:t>
    </dgm:pt>
    <dgm:pt modelId="{21A58B8F-34CA-4555-BB24-F6DA5E693398}" type="sibTrans" cxnId="{615BFF46-820A-48E4-A6D2-027F4A91E0A6}">
      <dgm:prSet/>
      <dgm:spPr/>
      <dgm:t>
        <a:bodyPr/>
        <a:lstStyle/>
        <a:p>
          <a:endParaRPr lang="ru-RU"/>
        </a:p>
      </dgm:t>
    </dgm:pt>
    <dgm:pt modelId="{E4A2518F-F8F2-4CD7-A97E-50B222EC7B1C}">
      <dgm:prSet phldrT="[Текст]" custT="1"/>
      <dgm:spPr/>
      <dgm:t>
        <a:bodyPr/>
        <a:lstStyle/>
        <a:p>
          <a:r>
            <a:rPr lang="ru-RU" sz="2000" dirty="0" smtClean="0"/>
            <a:t>Потеря рабочего времени специалиста в виду отказа заявителя от консультации.</a:t>
          </a:r>
          <a:endParaRPr lang="ru-RU" sz="2000" dirty="0"/>
        </a:p>
      </dgm:t>
    </dgm:pt>
    <dgm:pt modelId="{46BA0CD2-43D0-4C73-BACE-9FE7CBE74DE0}" type="parTrans" cxnId="{50294BBE-DA51-4E88-8EF9-FB63B4D178A5}">
      <dgm:prSet/>
      <dgm:spPr/>
      <dgm:t>
        <a:bodyPr/>
        <a:lstStyle/>
        <a:p>
          <a:endParaRPr lang="ru-RU"/>
        </a:p>
      </dgm:t>
    </dgm:pt>
    <dgm:pt modelId="{ED86E434-E385-4949-999F-29CBBFE80626}" type="sibTrans" cxnId="{50294BBE-DA51-4E88-8EF9-FB63B4D178A5}">
      <dgm:prSet/>
      <dgm:spPr/>
      <dgm:t>
        <a:bodyPr/>
        <a:lstStyle/>
        <a:p>
          <a:endParaRPr lang="ru-RU"/>
        </a:p>
      </dgm:t>
    </dgm:pt>
    <dgm:pt modelId="{64D1016A-A76D-408B-BB77-126C4DA576DE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5C4D6143-6669-4539-8B67-A714C01B7966}" type="sibTrans" cxnId="{1641E7E9-E2D7-48C6-8A38-623F284F54CD}">
      <dgm:prSet/>
      <dgm:spPr/>
      <dgm:t>
        <a:bodyPr/>
        <a:lstStyle/>
        <a:p>
          <a:endParaRPr lang="ru-RU"/>
        </a:p>
      </dgm:t>
    </dgm:pt>
    <dgm:pt modelId="{BD00D0D9-AA0C-47CD-94B2-9006445DFFF8}" type="parTrans" cxnId="{1641E7E9-E2D7-48C6-8A38-623F284F54CD}">
      <dgm:prSet/>
      <dgm:spPr/>
      <dgm:t>
        <a:bodyPr/>
        <a:lstStyle/>
        <a:p>
          <a:endParaRPr lang="ru-RU"/>
        </a:p>
      </dgm:t>
    </dgm:pt>
    <dgm:pt modelId="{66E88FD3-72A6-4CC8-873C-3FE79C5E0E0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D6D45708-8928-4792-B358-74EECD4AEC01}" type="sibTrans" cxnId="{D0DDE3A2-EB31-46EA-BAAB-CB3BEC8A0AA7}">
      <dgm:prSet/>
      <dgm:spPr/>
      <dgm:t>
        <a:bodyPr/>
        <a:lstStyle/>
        <a:p>
          <a:endParaRPr lang="ru-RU"/>
        </a:p>
      </dgm:t>
    </dgm:pt>
    <dgm:pt modelId="{B1F31FA8-4A61-4D27-A6FD-19602FD6CFB9}" type="parTrans" cxnId="{D0DDE3A2-EB31-46EA-BAAB-CB3BEC8A0AA7}">
      <dgm:prSet/>
      <dgm:spPr/>
      <dgm:t>
        <a:bodyPr/>
        <a:lstStyle/>
        <a:p>
          <a:endParaRPr lang="ru-RU"/>
        </a:p>
      </dgm:t>
    </dgm:pt>
    <dgm:pt modelId="{BCE9868A-A55A-4758-9FD1-C1936C71DC2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dirty="0"/>
        </a:p>
      </dgm:t>
    </dgm:pt>
    <dgm:pt modelId="{55858D9C-A14E-4D6A-B432-16341901DE58}" type="sibTrans" cxnId="{E8F23591-D8A5-42E2-B59D-0715295E86F8}">
      <dgm:prSet/>
      <dgm:spPr/>
      <dgm:t>
        <a:bodyPr/>
        <a:lstStyle/>
        <a:p>
          <a:endParaRPr lang="ru-RU"/>
        </a:p>
      </dgm:t>
    </dgm:pt>
    <dgm:pt modelId="{4F042B6A-ED56-42C7-8A37-7249C76AF6B1}" type="parTrans" cxnId="{E8F23591-D8A5-42E2-B59D-0715295E86F8}">
      <dgm:prSet/>
      <dgm:spPr/>
      <dgm:t>
        <a:bodyPr/>
        <a:lstStyle/>
        <a:p>
          <a:endParaRPr lang="ru-RU"/>
        </a:p>
      </dgm:t>
    </dgm:pt>
    <dgm:pt modelId="{00365B5E-D1F2-4B75-8936-7C69C986BCD0}">
      <dgm:prSet phldrT="[Текст]" custT="1"/>
      <dgm:spPr/>
      <dgm:t>
        <a:bodyPr/>
        <a:lstStyle/>
        <a:p>
          <a:r>
            <a:rPr lang="ru-RU" sz="2000" dirty="0" smtClean="0"/>
            <a:t>Временные затраты на сопровождение заявителя.</a:t>
          </a:r>
          <a:endParaRPr lang="ru-RU" sz="2000" dirty="0"/>
        </a:p>
      </dgm:t>
    </dgm:pt>
    <dgm:pt modelId="{C0D57C78-F7AA-41F3-9663-B0FFC78DBDC1}" type="sibTrans" cxnId="{24F26454-8118-47DE-87C4-E2D85B731828}">
      <dgm:prSet/>
      <dgm:spPr/>
      <dgm:t>
        <a:bodyPr/>
        <a:lstStyle/>
        <a:p>
          <a:endParaRPr lang="ru-RU"/>
        </a:p>
      </dgm:t>
    </dgm:pt>
    <dgm:pt modelId="{86B8B32E-4358-447A-89D9-B9FDAE6044A7}" type="parTrans" cxnId="{24F26454-8118-47DE-87C4-E2D85B731828}">
      <dgm:prSet/>
      <dgm:spPr/>
      <dgm:t>
        <a:bodyPr/>
        <a:lstStyle/>
        <a:p>
          <a:endParaRPr lang="ru-RU"/>
        </a:p>
      </dgm:t>
    </dgm:pt>
    <dgm:pt modelId="{9B83476A-B3E5-45F9-BC66-0165294E8542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28792FFB-BB4C-4BCC-8490-852FE9D678D1}" type="sibTrans" cxnId="{C17411F6-3BCD-4D7B-9FC2-9EC70B43BE90}">
      <dgm:prSet/>
      <dgm:spPr/>
      <dgm:t>
        <a:bodyPr/>
        <a:lstStyle/>
        <a:p>
          <a:endParaRPr lang="ru-RU"/>
        </a:p>
      </dgm:t>
    </dgm:pt>
    <dgm:pt modelId="{DF27582C-EC57-46DB-B83E-8EEB6B131A29}" type="parTrans" cxnId="{C17411F6-3BCD-4D7B-9FC2-9EC70B43BE90}">
      <dgm:prSet/>
      <dgm:spPr/>
      <dgm:t>
        <a:bodyPr/>
        <a:lstStyle/>
        <a:p>
          <a:endParaRPr lang="ru-RU"/>
        </a:p>
      </dgm:t>
    </dgm:pt>
    <dgm:pt modelId="{BF408E61-CBE6-467A-BE00-A7C2330A8CB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/>
        </a:p>
      </dgm:t>
    </dgm:pt>
    <dgm:pt modelId="{61601EBE-18CE-4AB0-A8CF-638A19921158}" type="sibTrans" cxnId="{1717E736-894E-4544-BF57-D2835BA63865}">
      <dgm:prSet/>
      <dgm:spPr/>
      <dgm:t>
        <a:bodyPr/>
        <a:lstStyle/>
        <a:p>
          <a:endParaRPr lang="ru-RU"/>
        </a:p>
      </dgm:t>
    </dgm:pt>
    <dgm:pt modelId="{A7651DF5-D86C-49EE-9B65-4D2CF43B8907}" type="parTrans" cxnId="{1717E736-894E-4544-BF57-D2835BA63865}">
      <dgm:prSet/>
      <dgm:spPr/>
      <dgm:t>
        <a:bodyPr/>
        <a:lstStyle/>
        <a:p>
          <a:endParaRPr lang="ru-RU"/>
        </a:p>
      </dgm:t>
    </dgm:pt>
    <dgm:pt modelId="{12F2EA73-0720-4956-8FB4-853923316C95}">
      <dgm:prSet custT="1"/>
      <dgm:spPr/>
      <dgm:t>
        <a:bodyPr/>
        <a:lstStyle/>
        <a:p>
          <a:endParaRPr lang="ru-RU" sz="2000" dirty="0" smtClean="0"/>
        </a:p>
      </dgm:t>
    </dgm:pt>
    <dgm:pt modelId="{BF14E990-8905-450D-B82E-5A67686CAEA4}" type="parTrans" cxnId="{23835D13-E5BD-4BDE-B304-9DEED704ECFA}">
      <dgm:prSet/>
      <dgm:spPr/>
      <dgm:t>
        <a:bodyPr/>
        <a:lstStyle/>
        <a:p>
          <a:endParaRPr lang="ru-RU"/>
        </a:p>
      </dgm:t>
    </dgm:pt>
    <dgm:pt modelId="{FBB37C74-893E-42FD-9048-28F5730C7A0A}" type="sibTrans" cxnId="{23835D13-E5BD-4BDE-B304-9DEED704ECFA}">
      <dgm:prSet/>
      <dgm:spPr/>
      <dgm:t>
        <a:bodyPr/>
        <a:lstStyle/>
        <a:p>
          <a:endParaRPr lang="ru-RU"/>
        </a:p>
      </dgm:t>
    </dgm:pt>
    <dgm:pt modelId="{B6E2B720-1CE2-492D-B093-6C881B2A53D8}">
      <dgm:prSet custT="1"/>
      <dgm:spPr/>
      <dgm:t>
        <a:bodyPr/>
        <a:lstStyle/>
        <a:p>
          <a:endParaRPr lang="ru-RU" sz="2000" dirty="0" smtClean="0"/>
        </a:p>
      </dgm:t>
    </dgm:pt>
    <dgm:pt modelId="{31F771B2-3CC7-4921-8BE3-A621C07C2C2A}" type="parTrans" cxnId="{06CF2036-0EAF-44CC-889B-9E6974DF0B02}">
      <dgm:prSet/>
      <dgm:spPr/>
      <dgm:t>
        <a:bodyPr/>
        <a:lstStyle/>
        <a:p>
          <a:endParaRPr lang="ru-RU"/>
        </a:p>
      </dgm:t>
    </dgm:pt>
    <dgm:pt modelId="{AC8AC1D9-8E5F-4EFB-BC39-1D8FC50757F3}" type="sibTrans" cxnId="{06CF2036-0EAF-44CC-889B-9E6974DF0B02}">
      <dgm:prSet/>
      <dgm:spPr/>
      <dgm:t>
        <a:bodyPr/>
        <a:lstStyle/>
        <a:p>
          <a:endParaRPr lang="ru-RU"/>
        </a:p>
      </dgm:t>
    </dgm:pt>
    <dgm:pt modelId="{C966E811-5E32-4686-832F-AE053DE3D7F7}">
      <dgm:prSet custT="1"/>
      <dgm:spPr/>
      <dgm:t>
        <a:bodyPr/>
        <a:lstStyle/>
        <a:p>
          <a:endParaRPr lang="ru-RU" sz="2000" dirty="0" smtClean="0"/>
        </a:p>
      </dgm:t>
    </dgm:pt>
    <dgm:pt modelId="{B4FD8720-CD85-4ECE-B0B5-F96D88021521}" type="parTrans" cxnId="{F7994668-EF6B-431F-993D-672D262EE275}">
      <dgm:prSet/>
      <dgm:spPr/>
      <dgm:t>
        <a:bodyPr/>
        <a:lstStyle/>
        <a:p>
          <a:endParaRPr lang="ru-RU"/>
        </a:p>
      </dgm:t>
    </dgm:pt>
    <dgm:pt modelId="{93E9176E-2594-4799-8D66-2CD67EC75139}" type="sibTrans" cxnId="{F7994668-EF6B-431F-993D-672D262EE275}">
      <dgm:prSet/>
      <dgm:spPr/>
      <dgm:t>
        <a:bodyPr/>
        <a:lstStyle/>
        <a:p>
          <a:endParaRPr lang="ru-RU"/>
        </a:p>
      </dgm:t>
    </dgm:pt>
    <dgm:pt modelId="{26E11E0A-320E-4A23-BAC4-E8474FF635D6}">
      <dgm:prSet custT="1"/>
      <dgm:spPr/>
      <dgm:t>
        <a:bodyPr/>
        <a:lstStyle/>
        <a:p>
          <a:endParaRPr lang="ru-RU" sz="2000" dirty="0"/>
        </a:p>
      </dgm:t>
    </dgm:pt>
    <dgm:pt modelId="{E227CF34-7C73-45ED-B462-0823E501832B}" type="parTrans" cxnId="{B274E7B6-2044-4207-9B7B-425427EC39E0}">
      <dgm:prSet/>
      <dgm:spPr/>
      <dgm:t>
        <a:bodyPr/>
        <a:lstStyle/>
        <a:p>
          <a:endParaRPr lang="ru-RU"/>
        </a:p>
      </dgm:t>
    </dgm:pt>
    <dgm:pt modelId="{E314D527-69B1-486D-A8F3-95CB8B52C8DF}" type="sibTrans" cxnId="{B274E7B6-2044-4207-9B7B-425427EC39E0}">
      <dgm:prSet/>
      <dgm:spPr/>
      <dgm:t>
        <a:bodyPr/>
        <a:lstStyle/>
        <a:p>
          <a:endParaRPr lang="ru-RU"/>
        </a:p>
      </dgm:t>
    </dgm:pt>
    <dgm:pt modelId="{8FB3E0E1-5818-4F22-9E0C-E9720027831D}">
      <dgm:prSet custT="1"/>
      <dgm:spPr/>
      <dgm:t>
        <a:bodyPr/>
        <a:lstStyle/>
        <a:p>
          <a:r>
            <a:rPr lang="ru-RU" sz="2000" dirty="0" smtClean="0"/>
            <a:t>Временные затраты на сопровождение заявителя.</a:t>
          </a:r>
          <a:endParaRPr lang="ru-RU" sz="2000" dirty="0" smtClean="0"/>
        </a:p>
      </dgm:t>
    </dgm:pt>
    <dgm:pt modelId="{AB4B7BEF-2DA6-466C-AD52-C4AE1911BAD0}" type="parTrans" cxnId="{7A759308-52BA-4DAB-BF5F-D9CC172366FA}">
      <dgm:prSet/>
      <dgm:spPr/>
      <dgm:t>
        <a:bodyPr/>
        <a:lstStyle/>
        <a:p>
          <a:endParaRPr lang="ru-RU"/>
        </a:p>
      </dgm:t>
    </dgm:pt>
    <dgm:pt modelId="{FAE0D1C2-1CC4-445F-B23D-951B98AECFCF}" type="sibTrans" cxnId="{7A759308-52BA-4DAB-BF5F-D9CC172366FA}">
      <dgm:prSet/>
      <dgm:spPr/>
      <dgm:t>
        <a:bodyPr/>
        <a:lstStyle/>
        <a:p>
          <a:endParaRPr lang="ru-RU"/>
        </a:p>
      </dgm:t>
    </dgm:pt>
    <dgm:pt modelId="{FAB09D08-C46E-41BA-82C1-5342D8E06D01}">
      <dgm:prSet custT="1"/>
      <dgm:spPr/>
      <dgm:t>
        <a:bodyPr/>
        <a:lstStyle/>
        <a:p>
          <a:endParaRPr lang="ru-RU" sz="2000" dirty="0" smtClean="0"/>
        </a:p>
      </dgm:t>
    </dgm:pt>
    <dgm:pt modelId="{6EEE30B0-569D-49CD-8FF5-9BCADB9BF8EB}" type="parTrans" cxnId="{7E2147CD-48C8-49B7-9FC8-615A2DB315A2}">
      <dgm:prSet/>
      <dgm:spPr/>
      <dgm:t>
        <a:bodyPr/>
        <a:lstStyle/>
        <a:p>
          <a:endParaRPr lang="ru-RU"/>
        </a:p>
      </dgm:t>
    </dgm:pt>
    <dgm:pt modelId="{DAA74E23-9F71-40B1-9D16-783D5E956932}" type="sibTrans" cxnId="{7E2147CD-48C8-49B7-9FC8-615A2DB315A2}">
      <dgm:prSet/>
      <dgm:spPr/>
      <dgm:t>
        <a:bodyPr/>
        <a:lstStyle/>
        <a:p>
          <a:endParaRPr lang="ru-RU"/>
        </a:p>
      </dgm:t>
    </dgm:pt>
    <dgm:pt modelId="{98BBED71-1D46-4896-82D3-FF1D9BD0CDAC}">
      <dgm:prSet custT="1"/>
      <dgm:spPr/>
      <dgm:t>
        <a:bodyPr/>
        <a:lstStyle/>
        <a:p>
          <a:endParaRPr lang="ru-RU" sz="2000" dirty="0" smtClean="0"/>
        </a:p>
      </dgm:t>
    </dgm:pt>
    <dgm:pt modelId="{CFE4CEF4-AFDE-4186-B3C5-289EC16174C7}" type="parTrans" cxnId="{41BAE140-9DAB-4466-A5B7-169EB539B211}">
      <dgm:prSet/>
      <dgm:spPr/>
      <dgm:t>
        <a:bodyPr/>
        <a:lstStyle/>
        <a:p>
          <a:endParaRPr lang="ru-RU"/>
        </a:p>
      </dgm:t>
    </dgm:pt>
    <dgm:pt modelId="{F29B0217-39B5-435A-BA31-48DAC9B47042}" type="sibTrans" cxnId="{41BAE140-9DAB-4466-A5B7-169EB539B211}">
      <dgm:prSet/>
      <dgm:spPr/>
      <dgm:t>
        <a:bodyPr/>
        <a:lstStyle/>
        <a:p>
          <a:endParaRPr lang="ru-RU"/>
        </a:p>
      </dgm:t>
    </dgm:pt>
    <dgm:pt modelId="{6C12476F-03D2-4C3C-A798-C46FC1FF242A}">
      <dgm:prSet phldrT="[Текст]" custT="1"/>
      <dgm:spPr/>
      <dgm:t>
        <a:bodyPr/>
        <a:lstStyle/>
        <a:p>
          <a:endParaRPr lang="ru-RU" sz="2000" dirty="0"/>
        </a:p>
      </dgm:t>
    </dgm:pt>
    <dgm:pt modelId="{D7311A14-B81B-4967-B082-E03823ACAF00}" type="parTrans" cxnId="{082B8D59-A92D-461C-9351-6DA405CC89AA}">
      <dgm:prSet/>
      <dgm:spPr/>
    </dgm:pt>
    <dgm:pt modelId="{107B32BD-0DD1-4128-83AB-5388D8E13821}" type="sibTrans" cxnId="{082B8D59-A92D-461C-9351-6DA405CC89AA}">
      <dgm:prSet/>
      <dgm:spPr/>
    </dgm:pt>
    <dgm:pt modelId="{DB7C8FC3-45F6-454E-A078-2D3008EB1718}">
      <dgm:prSet custT="1"/>
      <dgm:spPr/>
      <dgm:t>
        <a:bodyPr/>
        <a:lstStyle/>
        <a:p>
          <a:r>
            <a:rPr lang="ru-RU" sz="1900" dirty="0" smtClean="0"/>
            <a:t>Длительные временные затраты на дорогу  от учреждения к дому.</a:t>
          </a:r>
          <a:endParaRPr lang="ru-RU" sz="1900" dirty="0" smtClean="0"/>
        </a:p>
      </dgm:t>
    </dgm:pt>
    <dgm:pt modelId="{2010F832-E6FB-4581-9905-8A714A769C76}" type="parTrans" cxnId="{0B98E0F5-76E4-4648-8560-494E574AF44F}">
      <dgm:prSet/>
      <dgm:spPr/>
      <dgm:t>
        <a:bodyPr/>
        <a:lstStyle/>
        <a:p>
          <a:endParaRPr lang="ru-RU"/>
        </a:p>
      </dgm:t>
    </dgm:pt>
    <dgm:pt modelId="{FBE0D2EA-BCBC-470B-8971-CE31799406D6}" type="sibTrans" cxnId="{0B98E0F5-76E4-4648-8560-494E574AF44F}">
      <dgm:prSet/>
      <dgm:spPr/>
      <dgm:t>
        <a:bodyPr/>
        <a:lstStyle/>
        <a:p>
          <a:endParaRPr lang="ru-RU"/>
        </a:p>
      </dgm:t>
    </dgm:pt>
    <dgm:pt modelId="{3A7B3A8F-AA77-4444-AC0D-C2B12D6F38C1}" type="pres">
      <dgm:prSet presAssocID="{C0089275-BE5B-4C63-A427-96CB6891C4E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060E0A-866D-4BD5-AAB3-84E9DF9CDEEF}" type="pres">
      <dgm:prSet presAssocID="{EED86875-5C34-4DE1-8404-44E0E9D25F3D}" presName="composite" presStyleCnt="0"/>
      <dgm:spPr/>
    </dgm:pt>
    <dgm:pt modelId="{E5A8FF1E-76CF-44F2-8DBF-6FA9CE840E08}" type="pres">
      <dgm:prSet presAssocID="{EED86875-5C34-4DE1-8404-44E0E9D25F3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31982-6DC6-4055-B673-18D36C07D1D4}" type="pres">
      <dgm:prSet presAssocID="{EED86875-5C34-4DE1-8404-44E0E9D25F3D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AD4C4-C183-4F2D-A6D1-1A23EF7C648F}" type="pres">
      <dgm:prSet presAssocID="{4463DFDE-7374-498D-A037-5EF952F89AFB}" presName="sp" presStyleCnt="0"/>
      <dgm:spPr/>
    </dgm:pt>
    <dgm:pt modelId="{2706A5BD-4CF9-4606-B5C0-D57994695174}" type="pres">
      <dgm:prSet presAssocID="{19D8C322-6236-4393-B27D-55105BC52B1A}" presName="composite" presStyleCnt="0"/>
      <dgm:spPr/>
    </dgm:pt>
    <dgm:pt modelId="{85ED339F-0C74-4B00-83A4-7D7CE77CCECF}" type="pres">
      <dgm:prSet presAssocID="{19D8C322-6236-4393-B27D-55105BC52B1A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0AEBC-8D9B-4536-B3A5-BD6D5BFA8E4E}" type="pres">
      <dgm:prSet presAssocID="{19D8C322-6236-4393-B27D-55105BC52B1A}" presName="descendantText" presStyleLbl="alignAcc1" presStyleIdx="1" presStyleCnt="5" custScaleY="142446" custLinFactNeighborX="0" custLinFactNeighborY="2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CC7A6-995D-4D35-B2D3-28F95AE031A9}" type="pres">
      <dgm:prSet presAssocID="{21A58B8F-34CA-4555-BB24-F6DA5E693398}" presName="sp" presStyleCnt="0"/>
      <dgm:spPr/>
    </dgm:pt>
    <dgm:pt modelId="{ACCFD5F4-FCF2-4029-8DF1-057B3E20044F}" type="pres">
      <dgm:prSet presAssocID="{9B83476A-B3E5-45F9-BC66-0165294E8542}" presName="composite" presStyleCnt="0"/>
      <dgm:spPr/>
    </dgm:pt>
    <dgm:pt modelId="{A074B1D3-CAAD-47E0-ACEB-4FF1E9A9CCF6}" type="pres">
      <dgm:prSet presAssocID="{9B83476A-B3E5-45F9-BC66-0165294E854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73650-07DC-4B76-9C22-14CE574C38CD}" type="pres">
      <dgm:prSet presAssocID="{9B83476A-B3E5-45F9-BC66-0165294E854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68440-0A89-4A49-A3E8-33EE8C196F6B}" type="pres">
      <dgm:prSet presAssocID="{28792FFB-BB4C-4BCC-8490-852FE9D678D1}" presName="sp" presStyleCnt="0"/>
      <dgm:spPr/>
    </dgm:pt>
    <dgm:pt modelId="{5C206851-C94C-4A07-8E68-4875C0B3664E}" type="pres">
      <dgm:prSet presAssocID="{66E88FD3-72A6-4CC8-873C-3FE79C5E0E05}" presName="composite" presStyleCnt="0"/>
      <dgm:spPr/>
    </dgm:pt>
    <dgm:pt modelId="{914687CF-2BBA-4497-9DCE-212F569E8133}" type="pres">
      <dgm:prSet presAssocID="{66E88FD3-72A6-4CC8-873C-3FE79C5E0E05}" presName="parentText" presStyleLbl="alignNode1" presStyleIdx="3" presStyleCnt="5" custLinFactNeighborX="2211" custLinFactNeighborY="-10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E2215-3550-4D3D-B88E-1A959134EC43}" type="pres">
      <dgm:prSet presAssocID="{66E88FD3-72A6-4CC8-873C-3FE79C5E0E0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0F0D7-65FF-433D-A75F-330C72750CDE}" type="pres">
      <dgm:prSet presAssocID="{D6D45708-8928-4792-B358-74EECD4AEC01}" presName="sp" presStyleCnt="0"/>
      <dgm:spPr/>
    </dgm:pt>
    <dgm:pt modelId="{85E0FC06-9514-4D6A-9378-FC5B8599FC7B}" type="pres">
      <dgm:prSet presAssocID="{64D1016A-A76D-408B-BB77-126C4DA576DE}" presName="composite" presStyleCnt="0"/>
      <dgm:spPr/>
    </dgm:pt>
    <dgm:pt modelId="{56179D03-05AA-4E32-9026-48598B451CC2}" type="pres">
      <dgm:prSet presAssocID="{64D1016A-A76D-408B-BB77-126C4DA576D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65D49-CC44-4B39-A885-20C23942BB20}" type="pres">
      <dgm:prSet presAssocID="{64D1016A-A76D-408B-BB77-126C4DA576D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835D13-E5BD-4BDE-B304-9DEED704ECFA}" srcId="{19D8C322-6236-4393-B27D-55105BC52B1A}" destId="{12F2EA73-0720-4956-8FB4-853923316C95}" srcOrd="2" destOrd="0" parTransId="{BF14E990-8905-450D-B82E-5A67686CAEA4}" sibTransId="{FBB37C74-893E-42FD-9048-28F5730C7A0A}"/>
    <dgm:cxn modelId="{93456929-847D-42E7-8DF1-3BA6BFA70044}" type="presOf" srcId="{98BBED71-1D46-4896-82D3-FF1D9BD0CDAC}" destId="{98DE2215-3550-4D3D-B88E-1A959134EC43}" srcOrd="0" destOrd="2" presId="urn:microsoft.com/office/officeart/2005/8/layout/chevron2"/>
    <dgm:cxn modelId="{DDE3049B-831C-4C41-B008-E8BDD5D51F65}" type="presOf" srcId="{FAB09D08-C46E-41BA-82C1-5342D8E06D01}" destId="{4F573650-07DC-4B76-9C22-14CE574C38CD}" srcOrd="0" destOrd="2" presId="urn:microsoft.com/office/officeart/2005/8/layout/chevron2"/>
    <dgm:cxn modelId="{C17411F6-3BCD-4D7B-9FC2-9EC70B43BE90}" srcId="{C0089275-BE5B-4C63-A427-96CB6891C4E0}" destId="{9B83476A-B3E5-45F9-BC66-0165294E8542}" srcOrd="2" destOrd="0" parTransId="{DF27582C-EC57-46DB-B83E-8EEB6B131A29}" sibTransId="{28792FFB-BB4C-4BCC-8490-852FE9D678D1}"/>
    <dgm:cxn modelId="{4BEAB705-024B-4D3B-A5A4-47CCD89D795E}" type="presOf" srcId="{6C12476F-03D2-4C3C-A798-C46FC1FF242A}" destId="{98DE2215-3550-4D3D-B88E-1A959134EC43}" srcOrd="0" destOrd="0" presId="urn:microsoft.com/office/officeart/2005/8/layout/chevron2"/>
    <dgm:cxn modelId="{082B8D59-A92D-461C-9351-6DA405CC89AA}" srcId="{66E88FD3-72A6-4CC8-873C-3FE79C5E0E05}" destId="{6C12476F-03D2-4C3C-A798-C46FC1FF242A}" srcOrd="0" destOrd="0" parTransId="{D7311A14-B81B-4967-B082-E03823ACAF00}" sibTransId="{107B32BD-0DD1-4128-83AB-5388D8E13821}"/>
    <dgm:cxn modelId="{7E2147CD-48C8-49B7-9FC8-615A2DB315A2}" srcId="{9B83476A-B3E5-45F9-BC66-0165294E8542}" destId="{FAB09D08-C46E-41BA-82C1-5342D8E06D01}" srcOrd="2" destOrd="0" parTransId="{6EEE30B0-569D-49CD-8FF5-9BCADB9BF8EB}" sibTransId="{DAA74E23-9F71-40B1-9D16-783D5E956932}"/>
    <dgm:cxn modelId="{2DBACD94-FFAE-45BE-89EA-9413A6677842}" type="presOf" srcId="{9B83476A-B3E5-45F9-BC66-0165294E8542}" destId="{A074B1D3-CAAD-47E0-ACEB-4FF1E9A9CCF6}" srcOrd="0" destOrd="0" presId="urn:microsoft.com/office/officeart/2005/8/layout/chevron2"/>
    <dgm:cxn modelId="{C6E1C098-FBBB-45E5-8543-7E2A0DC18045}" type="presOf" srcId="{26E11E0A-320E-4A23-BAC4-E8474FF635D6}" destId="{D3D0AEBC-8D9B-4536-B3A5-BD6D5BFA8E4E}" srcOrd="0" destOrd="1" presId="urn:microsoft.com/office/officeart/2005/8/layout/chevron2"/>
    <dgm:cxn modelId="{7452F870-8A4E-4F74-8FF0-C4264D13684A}" type="presOf" srcId="{C966E811-5E32-4686-832F-AE053DE3D7F7}" destId="{C0831982-6DC6-4055-B673-18D36C07D1D4}" srcOrd="0" destOrd="1" presId="urn:microsoft.com/office/officeart/2005/8/layout/chevron2"/>
    <dgm:cxn modelId="{06CF2036-0EAF-44CC-889B-9E6974DF0B02}" srcId="{66E88FD3-72A6-4CC8-873C-3FE79C5E0E05}" destId="{B6E2B720-1CE2-492D-B093-6C881B2A53D8}" srcOrd="3" destOrd="0" parTransId="{31F771B2-3CC7-4921-8BE3-A621C07C2C2A}" sibTransId="{AC8AC1D9-8E5F-4EFB-BC39-1D8FC50757F3}"/>
    <dgm:cxn modelId="{288D13C0-D1EE-422E-8A7E-0C94C4F99B02}" type="presOf" srcId="{BCE9868A-A55A-4758-9FD1-C1936C71DC28}" destId="{C7665D49-CC44-4B39-A885-20C23942BB20}" srcOrd="0" destOrd="0" presId="urn:microsoft.com/office/officeart/2005/8/layout/chevron2"/>
    <dgm:cxn modelId="{1717E736-894E-4544-BF57-D2835BA63865}" srcId="{9B83476A-B3E5-45F9-BC66-0165294E8542}" destId="{BF408E61-CBE6-467A-BE00-A7C2330A8CBF}" srcOrd="0" destOrd="0" parTransId="{A7651DF5-D86C-49EE-9B65-4D2CF43B8907}" sibTransId="{61601EBE-18CE-4AB0-A8CF-638A19921158}"/>
    <dgm:cxn modelId="{9BB3B82B-44CC-440D-BFE2-396D537E3CDB}" type="presOf" srcId="{12F2EA73-0720-4956-8FB4-853923316C95}" destId="{D3D0AEBC-8D9B-4536-B3A5-BD6D5BFA8E4E}" srcOrd="0" destOrd="2" presId="urn:microsoft.com/office/officeart/2005/8/layout/chevron2"/>
    <dgm:cxn modelId="{1FA682EA-842C-4F4A-9D6D-9F42B49579F3}" type="presOf" srcId="{E4A2518F-F8F2-4CD7-A97E-50B222EC7B1C}" destId="{D3D0AEBC-8D9B-4536-B3A5-BD6D5BFA8E4E}" srcOrd="0" destOrd="0" presId="urn:microsoft.com/office/officeart/2005/8/layout/chevron2"/>
    <dgm:cxn modelId="{E8F23591-D8A5-42E2-B59D-0715295E86F8}" srcId="{64D1016A-A76D-408B-BB77-126C4DA576DE}" destId="{BCE9868A-A55A-4758-9FD1-C1936C71DC28}" srcOrd="0" destOrd="0" parTransId="{4F042B6A-ED56-42C7-8A37-7249C76AF6B1}" sibTransId="{55858D9C-A14E-4D6A-B432-16341901DE58}"/>
    <dgm:cxn modelId="{79E6DC91-4A32-4400-A2F1-31F2090B727A}" type="presOf" srcId="{8FB3E0E1-5818-4F22-9E0C-E9720027831D}" destId="{4F573650-07DC-4B76-9C22-14CE574C38CD}" srcOrd="0" destOrd="1" presId="urn:microsoft.com/office/officeart/2005/8/layout/chevron2"/>
    <dgm:cxn modelId="{41BAE140-9DAB-4466-A5B7-169EB539B211}" srcId="{66E88FD3-72A6-4CC8-873C-3FE79C5E0E05}" destId="{98BBED71-1D46-4896-82D3-FF1D9BD0CDAC}" srcOrd="2" destOrd="0" parTransId="{CFE4CEF4-AFDE-4186-B3C5-289EC16174C7}" sibTransId="{F29B0217-39B5-435A-BA31-48DAC9B47042}"/>
    <dgm:cxn modelId="{B274E7B6-2044-4207-9B7B-425427EC39E0}" srcId="{19D8C322-6236-4393-B27D-55105BC52B1A}" destId="{26E11E0A-320E-4A23-BAC4-E8474FF635D6}" srcOrd="1" destOrd="0" parTransId="{E227CF34-7C73-45ED-B462-0823E501832B}" sibTransId="{E314D527-69B1-486D-A8F3-95CB8B52C8DF}"/>
    <dgm:cxn modelId="{71B7E9FB-72BE-4464-92FC-4B8270305628}" type="presOf" srcId="{19D8C322-6236-4393-B27D-55105BC52B1A}" destId="{85ED339F-0C74-4B00-83A4-7D7CE77CCECF}" srcOrd="0" destOrd="0" presId="urn:microsoft.com/office/officeart/2005/8/layout/chevron2"/>
    <dgm:cxn modelId="{64D881A8-6A1B-43C6-9671-68DBB3F1B8E5}" srcId="{C0089275-BE5B-4C63-A427-96CB6891C4E0}" destId="{EED86875-5C34-4DE1-8404-44E0E9D25F3D}" srcOrd="0" destOrd="0" parTransId="{CF6A0C55-B938-47DC-B287-6CC88AC551ED}" sibTransId="{4463DFDE-7374-498D-A037-5EF952F89AFB}"/>
    <dgm:cxn modelId="{7A759308-52BA-4DAB-BF5F-D9CC172366FA}" srcId="{9B83476A-B3E5-45F9-BC66-0165294E8542}" destId="{8FB3E0E1-5818-4F22-9E0C-E9720027831D}" srcOrd="1" destOrd="0" parTransId="{AB4B7BEF-2DA6-466C-AD52-C4AE1911BAD0}" sibTransId="{FAE0D1C2-1CC4-445F-B23D-951B98AECFCF}"/>
    <dgm:cxn modelId="{F7994668-EF6B-431F-993D-672D262EE275}" srcId="{EED86875-5C34-4DE1-8404-44E0E9D25F3D}" destId="{C966E811-5E32-4686-832F-AE053DE3D7F7}" srcOrd="1" destOrd="0" parTransId="{B4FD8720-CD85-4ECE-B0B5-F96D88021521}" sibTransId="{93E9176E-2594-4799-8D66-2CD67EC75139}"/>
    <dgm:cxn modelId="{24F26454-8118-47DE-87C4-E2D85B731828}" srcId="{66E88FD3-72A6-4CC8-873C-3FE79C5E0E05}" destId="{00365B5E-D1F2-4B75-8936-7C69C986BCD0}" srcOrd="1" destOrd="0" parTransId="{86B8B32E-4358-447A-89D9-B9FDAE6044A7}" sibTransId="{C0D57C78-F7AA-41F3-9663-B0FFC78DBDC1}"/>
    <dgm:cxn modelId="{3172EFE1-80C1-46A4-9231-4A13AE24E0FA}" srcId="{EED86875-5C34-4DE1-8404-44E0E9D25F3D}" destId="{641B3289-051E-4579-8F4D-D09898B5EFB8}" srcOrd="0" destOrd="0" parTransId="{5541F59B-C9B6-4AE6-B60A-11D1AB9BBAAF}" sibTransId="{F21519EF-1809-4A3F-8EB7-558E7978DBC8}"/>
    <dgm:cxn modelId="{0B98E0F5-76E4-4648-8560-494E574AF44F}" srcId="{64D1016A-A76D-408B-BB77-126C4DA576DE}" destId="{DB7C8FC3-45F6-454E-A078-2D3008EB1718}" srcOrd="1" destOrd="0" parTransId="{2010F832-E6FB-4581-9905-8A714A769C76}" sibTransId="{FBE0D2EA-BCBC-470B-8971-CE31799406D6}"/>
    <dgm:cxn modelId="{50294BBE-DA51-4E88-8EF9-FB63B4D178A5}" srcId="{19D8C322-6236-4393-B27D-55105BC52B1A}" destId="{E4A2518F-F8F2-4CD7-A97E-50B222EC7B1C}" srcOrd="0" destOrd="0" parTransId="{46BA0CD2-43D0-4C73-BACE-9FE7CBE74DE0}" sibTransId="{ED86E434-E385-4949-999F-29CBBFE80626}"/>
    <dgm:cxn modelId="{30E5B294-83AA-4AA1-A3C2-E4A6FF913CB7}" type="presOf" srcId="{DB7C8FC3-45F6-454E-A078-2D3008EB1718}" destId="{C7665D49-CC44-4B39-A885-20C23942BB20}" srcOrd="0" destOrd="1" presId="urn:microsoft.com/office/officeart/2005/8/layout/chevron2"/>
    <dgm:cxn modelId="{1641E7E9-E2D7-48C6-8A38-623F284F54CD}" srcId="{C0089275-BE5B-4C63-A427-96CB6891C4E0}" destId="{64D1016A-A76D-408B-BB77-126C4DA576DE}" srcOrd="4" destOrd="0" parTransId="{BD00D0D9-AA0C-47CD-94B2-9006445DFFF8}" sibTransId="{5C4D6143-6669-4539-8B67-A714C01B7966}"/>
    <dgm:cxn modelId="{71A4019E-B5F9-4BE3-A802-3CC2AC1EE234}" type="presOf" srcId="{BF408E61-CBE6-467A-BE00-A7C2330A8CBF}" destId="{4F573650-07DC-4B76-9C22-14CE574C38CD}" srcOrd="0" destOrd="0" presId="urn:microsoft.com/office/officeart/2005/8/layout/chevron2"/>
    <dgm:cxn modelId="{D0DDE3A2-EB31-46EA-BAAB-CB3BEC8A0AA7}" srcId="{C0089275-BE5B-4C63-A427-96CB6891C4E0}" destId="{66E88FD3-72A6-4CC8-873C-3FE79C5E0E05}" srcOrd="3" destOrd="0" parTransId="{B1F31FA8-4A61-4D27-A6FD-19602FD6CFB9}" sibTransId="{D6D45708-8928-4792-B358-74EECD4AEC01}"/>
    <dgm:cxn modelId="{7EA27FFD-41CC-42FE-B62E-A38FB5C45D83}" type="presOf" srcId="{00365B5E-D1F2-4B75-8936-7C69C986BCD0}" destId="{98DE2215-3550-4D3D-B88E-1A959134EC43}" srcOrd="0" destOrd="1" presId="urn:microsoft.com/office/officeart/2005/8/layout/chevron2"/>
    <dgm:cxn modelId="{55BDDC10-34E6-4FED-9371-2A038F609360}" type="presOf" srcId="{C0089275-BE5B-4C63-A427-96CB6891C4E0}" destId="{3A7B3A8F-AA77-4444-AC0D-C2B12D6F38C1}" srcOrd="0" destOrd="0" presId="urn:microsoft.com/office/officeart/2005/8/layout/chevron2"/>
    <dgm:cxn modelId="{D50AE3FF-7E3C-45E2-8C22-52237E32711A}" type="presOf" srcId="{B6E2B720-1CE2-492D-B093-6C881B2A53D8}" destId="{98DE2215-3550-4D3D-B88E-1A959134EC43}" srcOrd="0" destOrd="3" presId="urn:microsoft.com/office/officeart/2005/8/layout/chevron2"/>
    <dgm:cxn modelId="{AAD2AC9A-7295-45CF-B293-01BAA3B0855D}" type="presOf" srcId="{66E88FD3-72A6-4CC8-873C-3FE79C5E0E05}" destId="{914687CF-2BBA-4497-9DCE-212F569E8133}" srcOrd="0" destOrd="0" presId="urn:microsoft.com/office/officeart/2005/8/layout/chevron2"/>
    <dgm:cxn modelId="{B55156F3-1471-4406-B0EE-06FA62C88DAB}" type="presOf" srcId="{641B3289-051E-4579-8F4D-D09898B5EFB8}" destId="{C0831982-6DC6-4055-B673-18D36C07D1D4}" srcOrd="0" destOrd="0" presId="urn:microsoft.com/office/officeart/2005/8/layout/chevron2"/>
    <dgm:cxn modelId="{4ABEE6C0-F8AE-4C87-ADF2-2FECF8C80CAF}" type="presOf" srcId="{EED86875-5C34-4DE1-8404-44E0E9D25F3D}" destId="{E5A8FF1E-76CF-44F2-8DBF-6FA9CE840E08}" srcOrd="0" destOrd="0" presId="urn:microsoft.com/office/officeart/2005/8/layout/chevron2"/>
    <dgm:cxn modelId="{615BFF46-820A-48E4-A6D2-027F4A91E0A6}" srcId="{C0089275-BE5B-4C63-A427-96CB6891C4E0}" destId="{19D8C322-6236-4393-B27D-55105BC52B1A}" srcOrd="1" destOrd="0" parTransId="{A5FCF4D1-A7A2-44C6-B84F-06015E9C997A}" sibTransId="{21A58B8F-34CA-4555-BB24-F6DA5E693398}"/>
    <dgm:cxn modelId="{360782B6-2BAB-4F77-BC64-DF6BDD26889D}" type="presOf" srcId="{64D1016A-A76D-408B-BB77-126C4DA576DE}" destId="{56179D03-05AA-4E32-9026-48598B451CC2}" srcOrd="0" destOrd="0" presId="urn:microsoft.com/office/officeart/2005/8/layout/chevron2"/>
    <dgm:cxn modelId="{FD8D07B8-D0EF-446F-9C68-56A33AB7ED52}" type="presParOf" srcId="{3A7B3A8F-AA77-4444-AC0D-C2B12D6F38C1}" destId="{3C060E0A-866D-4BD5-AAB3-84E9DF9CDEEF}" srcOrd="0" destOrd="0" presId="urn:microsoft.com/office/officeart/2005/8/layout/chevron2"/>
    <dgm:cxn modelId="{2FD63EB8-5966-4404-A7AA-2EA83BB8F3D0}" type="presParOf" srcId="{3C060E0A-866D-4BD5-AAB3-84E9DF9CDEEF}" destId="{E5A8FF1E-76CF-44F2-8DBF-6FA9CE840E08}" srcOrd="0" destOrd="0" presId="urn:microsoft.com/office/officeart/2005/8/layout/chevron2"/>
    <dgm:cxn modelId="{9DD8D912-20EC-4DBF-A575-A4D5E0878115}" type="presParOf" srcId="{3C060E0A-866D-4BD5-AAB3-84E9DF9CDEEF}" destId="{C0831982-6DC6-4055-B673-18D36C07D1D4}" srcOrd="1" destOrd="0" presId="urn:microsoft.com/office/officeart/2005/8/layout/chevron2"/>
    <dgm:cxn modelId="{E2CE8394-4F87-4652-80CD-E206928018D1}" type="presParOf" srcId="{3A7B3A8F-AA77-4444-AC0D-C2B12D6F38C1}" destId="{2E2AD4C4-C183-4F2D-A6D1-1A23EF7C648F}" srcOrd="1" destOrd="0" presId="urn:microsoft.com/office/officeart/2005/8/layout/chevron2"/>
    <dgm:cxn modelId="{99375DCC-8166-4483-AFB3-B395B15CFE10}" type="presParOf" srcId="{3A7B3A8F-AA77-4444-AC0D-C2B12D6F38C1}" destId="{2706A5BD-4CF9-4606-B5C0-D57994695174}" srcOrd="2" destOrd="0" presId="urn:microsoft.com/office/officeart/2005/8/layout/chevron2"/>
    <dgm:cxn modelId="{08459A88-92E2-4471-876D-2FC275AAECFF}" type="presParOf" srcId="{2706A5BD-4CF9-4606-B5C0-D57994695174}" destId="{85ED339F-0C74-4B00-83A4-7D7CE77CCECF}" srcOrd="0" destOrd="0" presId="urn:microsoft.com/office/officeart/2005/8/layout/chevron2"/>
    <dgm:cxn modelId="{92C7CEB3-29E9-4F41-BEDA-FDF77068C4AC}" type="presParOf" srcId="{2706A5BD-4CF9-4606-B5C0-D57994695174}" destId="{D3D0AEBC-8D9B-4536-B3A5-BD6D5BFA8E4E}" srcOrd="1" destOrd="0" presId="urn:microsoft.com/office/officeart/2005/8/layout/chevron2"/>
    <dgm:cxn modelId="{9E922253-D808-482B-9BCB-A62AE94D40A0}" type="presParOf" srcId="{3A7B3A8F-AA77-4444-AC0D-C2B12D6F38C1}" destId="{51FCC7A6-995D-4D35-B2D3-28F95AE031A9}" srcOrd="3" destOrd="0" presId="urn:microsoft.com/office/officeart/2005/8/layout/chevron2"/>
    <dgm:cxn modelId="{F1A6B67B-066F-4867-801B-2F59DB933695}" type="presParOf" srcId="{3A7B3A8F-AA77-4444-AC0D-C2B12D6F38C1}" destId="{ACCFD5F4-FCF2-4029-8DF1-057B3E20044F}" srcOrd="4" destOrd="0" presId="urn:microsoft.com/office/officeart/2005/8/layout/chevron2"/>
    <dgm:cxn modelId="{2CF074F3-A014-42FC-BDBA-ED0C94D56430}" type="presParOf" srcId="{ACCFD5F4-FCF2-4029-8DF1-057B3E20044F}" destId="{A074B1D3-CAAD-47E0-ACEB-4FF1E9A9CCF6}" srcOrd="0" destOrd="0" presId="urn:microsoft.com/office/officeart/2005/8/layout/chevron2"/>
    <dgm:cxn modelId="{1448C568-290C-4495-AE8C-B7C18C42F92F}" type="presParOf" srcId="{ACCFD5F4-FCF2-4029-8DF1-057B3E20044F}" destId="{4F573650-07DC-4B76-9C22-14CE574C38CD}" srcOrd="1" destOrd="0" presId="urn:microsoft.com/office/officeart/2005/8/layout/chevron2"/>
    <dgm:cxn modelId="{C08BCFD9-C441-47C1-A10E-89465A59BF4F}" type="presParOf" srcId="{3A7B3A8F-AA77-4444-AC0D-C2B12D6F38C1}" destId="{C3168440-0A89-4A49-A3E8-33EE8C196F6B}" srcOrd="5" destOrd="0" presId="urn:microsoft.com/office/officeart/2005/8/layout/chevron2"/>
    <dgm:cxn modelId="{E59E92C4-80AC-4836-9A36-7FC1C1A377E7}" type="presParOf" srcId="{3A7B3A8F-AA77-4444-AC0D-C2B12D6F38C1}" destId="{5C206851-C94C-4A07-8E68-4875C0B3664E}" srcOrd="6" destOrd="0" presId="urn:microsoft.com/office/officeart/2005/8/layout/chevron2"/>
    <dgm:cxn modelId="{F9F7CEB3-9B76-4A11-9BBC-E2DD0BEFC539}" type="presParOf" srcId="{5C206851-C94C-4A07-8E68-4875C0B3664E}" destId="{914687CF-2BBA-4497-9DCE-212F569E8133}" srcOrd="0" destOrd="0" presId="urn:microsoft.com/office/officeart/2005/8/layout/chevron2"/>
    <dgm:cxn modelId="{F77F8D0D-4A38-491F-9287-71608EBCFA92}" type="presParOf" srcId="{5C206851-C94C-4A07-8E68-4875C0B3664E}" destId="{98DE2215-3550-4D3D-B88E-1A959134EC43}" srcOrd="1" destOrd="0" presId="urn:microsoft.com/office/officeart/2005/8/layout/chevron2"/>
    <dgm:cxn modelId="{83D961CB-E223-416B-A120-FCB3C5CFDAC9}" type="presParOf" srcId="{3A7B3A8F-AA77-4444-AC0D-C2B12D6F38C1}" destId="{EAF0F0D7-65FF-433D-A75F-330C72750CDE}" srcOrd="7" destOrd="0" presId="urn:microsoft.com/office/officeart/2005/8/layout/chevron2"/>
    <dgm:cxn modelId="{258B6E86-94FE-423B-ADF1-1CBFB8E15A06}" type="presParOf" srcId="{3A7B3A8F-AA77-4444-AC0D-C2B12D6F38C1}" destId="{85E0FC06-9514-4D6A-9378-FC5B8599FC7B}" srcOrd="8" destOrd="0" presId="urn:microsoft.com/office/officeart/2005/8/layout/chevron2"/>
    <dgm:cxn modelId="{D803C6DE-F5F0-44A1-8DD9-EA88623C85D9}" type="presParOf" srcId="{85E0FC06-9514-4D6A-9378-FC5B8599FC7B}" destId="{56179D03-05AA-4E32-9026-48598B451CC2}" srcOrd="0" destOrd="0" presId="urn:microsoft.com/office/officeart/2005/8/layout/chevron2"/>
    <dgm:cxn modelId="{44901628-8945-4366-B3DF-AF88E1B2F9E9}" type="presParOf" srcId="{85E0FC06-9514-4D6A-9378-FC5B8599FC7B}" destId="{C7665D49-CC44-4B39-A885-20C23942BB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C81710-0A0D-4B27-B1E3-C2341DA9CD1F}" type="doc">
      <dgm:prSet loTypeId="urn:microsoft.com/office/officeart/2005/8/layout/pyramid1" loCatId="pyramid" qsTypeId="urn:microsoft.com/office/officeart/2005/8/quickstyle/simple1" qsCatId="simple" csTypeId="urn:microsoft.com/office/officeart/2005/8/colors/accent5_5" csCatId="accent5" phldr="1"/>
      <dgm:spPr/>
    </dgm:pt>
    <dgm:pt modelId="{F4BF1F71-98D8-42A9-8285-FFA31C44848F}">
      <dgm:prSet phldrT="[Текст]" custT="1"/>
      <dgm:spPr/>
      <dgm:t>
        <a:bodyPr/>
        <a:lstStyle/>
        <a:p>
          <a:r>
            <a:rPr lang="ru-RU" sz="1600" i="1" dirty="0" smtClean="0"/>
            <a:t>Федеральный уровень</a:t>
          </a:r>
          <a:endParaRPr lang="ru-RU" sz="1600" i="1" dirty="0"/>
        </a:p>
      </dgm:t>
    </dgm:pt>
    <dgm:pt modelId="{DEF60264-77AB-45EA-92A9-59C7A1D101FE}" type="parTrans" cxnId="{2A9EB120-D4B6-4BBD-A9E0-366A8B1B1726}">
      <dgm:prSet/>
      <dgm:spPr/>
      <dgm:t>
        <a:bodyPr/>
        <a:lstStyle/>
        <a:p>
          <a:endParaRPr lang="ru-RU"/>
        </a:p>
      </dgm:t>
    </dgm:pt>
    <dgm:pt modelId="{B3057E95-41E1-492E-9904-7BF9B9316018}" type="sibTrans" cxnId="{2A9EB120-D4B6-4BBD-A9E0-366A8B1B1726}">
      <dgm:prSet/>
      <dgm:spPr/>
      <dgm:t>
        <a:bodyPr/>
        <a:lstStyle/>
        <a:p>
          <a:endParaRPr lang="ru-RU"/>
        </a:p>
      </dgm:t>
    </dgm:pt>
    <dgm:pt modelId="{DD02E3DB-50FA-4E51-B50B-BB19FBF0AA7A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600" i="1" dirty="0" smtClean="0"/>
            <a:t>Региональный уровень</a:t>
          </a:r>
          <a:endParaRPr lang="ru-RU" sz="1600" i="1" dirty="0"/>
        </a:p>
      </dgm:t>
    </dgm:pt>
    <dgm:pt modelId="{79CBCD14-96A8-4A5B-9ED4-7558484E2DDA}" type="parTrans" cxnId="{AE457B79-7752-493E-87C5-F88293BE5B1D}">
      <dgm:prSet/>
      <dgm:spPr/>
      <dgm:t>
        <a:bodyPr/>
        <a:lstStyle/>
        <a:p>
          <a:endParaRPr lang="ru-RU"/>
        </a:p>
      </dgm:t>
    </dgm:pt>
    <dgm:pt modelId="{D912388E-9C1C-4D8C-AFA8-2B56F3B230A4}" type="sibTrans" cxnId="{AE457B79-7752-493E-87C5-F88293BE5B1D}">
      <dgm:prSet/>
      <dgm:spPr/>
      <dgm:t>
        <a:bodyPr/>
        <a:lstStyle/>
        <a:p>
          <a:endParaRPr lang="ru-RU"/>
        </a:p>
      </dgm:t>
    </dgm:pt>
    <dgm:pt modelId="{1ACF941A-2CA7-4E6F-AE7A-1B0371D8041E}">
      <dgm:prSet phldrT="[Текст]" custT="1"/>
      <dgm:spPr/>
      <dgm:t>
        <a:bodyPr/>
        <a:lstStyle/>
        <a:p>
          <a:r>
            <a:rPr lang="ru-RU" sz="1600" i="1" dirty="0" smtClean="0"/>
            <a:t>Уровень организации</a:t>
          </a:r>
          <a:endParaRPr lang="ru-RU" sz="1600" i="1" dirty="0"/>
        </a:p>
      </dgm:t>
    </dgm:pt>
    <dgm:pt modelId="{14AC786B-A03E-4FF8-BD4D-CB3BECE1A640}" type="parTrans" cxnId="{F3C1E2F5-408E-4F42-81B5-798835A14BAC}">
      <dgm:prSet/>
      <dgm:spPr/>
      <dgm:t>
        <a:bodyPr/>
        <a:lstStyle/>
        <a:p>
          <a:endParaRPr lang="ru-RU"/>
        </a:p>
      </dgm:t>
    </dgm:pt>
    <dgm:pt modelId="{632FAAB7-55DC-4DFC-94ED-F92D0FC1BAAB}" type="sibTrans" cxnId="{F3C1E2F5-408E-4F42-81B5-798835A14BAC}">
      <dgm:prSet/>
      <dgm:spPr/>
      <dgm:t>
        <a:bodyPr/>
        <a:lstStyle/>
        <a:p>
          <a:endParaRPr lang="ru-RU"/>
        </a:p>
      </dgm:t>
    </dgm:pt>
    <dgm:pt modelId="{313BB482-B3AC-4E53-865E-89B0CA0EA240}" type="pres">
      <dgm:prSet presAssocID="{9FC81710-0A0D-4B27-B1E3-C2341DA9CD1F}" presName="Name0" presStyleCnt="0">
        <dgm:presLayoutVars>
          <dgm:dir/>
          <dgm:animLvl val="lvl"/>
          <dgm:resizeHandles val="exact"/>
        </dgm:presLayoutVars>
      </dgm:prSet>
      <dgm:spPr/>
    </dgm:pt>
    <dgm:pt modelId="{921DF686-3A03-48A5-9E34-816659A86013}" type="pres">
      <dgm:prSet presAssocID="{F4BF1F71-98D8-42A9-8285-FFA31C44848F}" presName="Name8" presStyleCnt="0"/>
      <dgm:spPr/>
    </dgm:pt>
    <dgm:pt modelId="{EAA8AE6A-A5CD-42E7-A37A-DBA364AC7CEB}" type="pres">
      <dgm:prSet presAssocID="{F4BF1F71-98D8-42A9-8285-FFA31C44848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B16C5C-D49A-4191-8B77-C54DE81F8A16}" type="pres">
      <dgm:prSet presAssocID="{F4BF1F71-98D8-42A9-8285-FFA31C4484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D3A6E-EDBB-407A-A4B6-AB20141FA8D1}" type="pres">
      <dgm:prSet presAssocID="{DD02E3DB-50FA-4E51-B50B-BB19FBF0AA7A}" presName="Name8" presStyleCnt="0"/>
      <dgm:spPr/>
    </dgm:pt>
    <dgm:pt modelId="{CFD1AD31-A518-4ABF-8BE6-C5AA74A28E1D}" type="pres">
      <dgm:prSet presAssocID="{DD02E3DB-50FA-4E51-B50B-BB19FBF0AA7A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3ED88-94D6-4CF7-A66A-B2C408D8BBE8}" type="pres">
      <dgm:prSet presAssocID="{DD02E3DB-50FA-4E51-B50B-BB19FBF0AA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0DC9C-852A-453E-B864-1D4D1168CB97}" type="pres">
      <dgm:prSet presAssocID="{1ACF941A-2CA7-4E6F-AE7A-1B0371D8041E}" presName="Name8" presStyleCnt="0"/>
      <dgm:spPr/>
    </dgm:pt>
    <dgm:pt modelId="{26AB5248-75F7-401D-B858-326AB19DFE2D}" type="pres">
      <dgm:prSet presAssocID="{1ACF941A-2CA7-4E6F-AE7A-1B0371D8041E}" presName="level" presStyleLbl="node1" presStyleIdx="2" presStyleCnt="3" custLinFactNeighborY="18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21D100-BCE3-4DA9-94FC-1C602B2448B1}" type="pres">
      <dgm:prSet presAssocID="{1ACF941A-2CA7-4E6F-AE7A-1B0371D8041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7E2CA-17AD-4F18-978E-8EA2F246A85D}" type="presOf" srcId="{1ACF941A-2CA7-4E6F-AE7A-1B0371D8041E}" destId="{26AB5248-75F7-401D-B858-326AB19DFE2D}" srcOrd="0" destOrd="0" presId="urn:microsoft.com/office/officeart/2005/8/layout/pyramid1"/>
    <dgm:cxn modelId="{2A9EB120-D4B6-4BBD-A9E0-366A8B1B1726}" srcId="{9FC81710-0A0D-4B27-B1E3-C2341DA9CD1F}" destId="{F4BF1F71-98D8-42A9-8285-FFA31C44848F}" srcOrd="0" destOrd="0" parTransId="{DEF60264-77AB-45EA-92A9-59C7A1D101FE}" sibTransId="{B3057E95-41E1-492E-9904-7BF9B9316018}"/>
    <dgm:cxn modelId="{F808B641-9A03-44B3-915E-7C4A26C9A635}" type="presOf" srcId="{9FC81710-0A0D-4B27-B1E3-C2341DA9CD1F}" destId="{313BB482-B3AC-4E53-865E-89B0CA0EA240}" srcOrd="0" destOrd="0" presId="urn:microsoft.com/office/officeart/2005/8/layout/pyramid1"/>
    <dgm:cxn modelId="{B93459C8-A4CB-4BBF-97D6-42270A3135EE}" type="presOf" srcId="{F4BF1F71-98D8-42A9-8285-FFA31C44848F}" destId="{80B16C5C-D49A-4191-8B77-C54DE81F8A16}" srcOrd="1" destOrd="0" presId="urn:microsoft.com/office/officeart/2005/8/layout/pyramid1"/>
    <dgm:cxn modelId="{AE457B79-7752-493E-87C5-F88293BE5B1D}" srcId="{9FC81710-0A0D-4B27-B1E3-C2341DA9CD1F}" destId="{DD02E3DB-50FA-4E51-B50B-BB19FBF0AA7A}" srcOrd="1" destOrd="0" parTransId="{79CBCD14-96A8-4A5B-9ED4-7558484E2DDA}" sibTransId="{D912388E-9C1C-4D8C-AFA8-2B56F3B230A4}"/>
    <dgm:cxn modelId="{7834FE60-47E4-4F10-884F-4E93C989ACD7}" type="presOf" srcId="{DD02E3DB-50FA-4E51-B50B-BB19FBF0AA7A}" destId="{CFD1AD31-A518-4ABF-8BE6-C5AA74A28E1D}" srcOrd="0" destOrd="0" presId="urn:microsoft.com/office/officeart/2005/8/layout/pyramid1"/>
    <dgm:cxn modelId="{F1770F79-2636-42B0-9A96-76AA5FD52DF2}" type="presOf" srcId="{1ACF941A-2CA7-4E6F-AE7A-1B0371D8041E}" destId="{7121D100-BCE3-4DA9-94FC-1C602B2448B1}" srcOrd="1" destOrd="0" presId="urn:microsoft.com/office/officeart/2005/8/layout/pyramid1"/>
    <dgm:cxn modelId="{13D60E81-8F8B-4A07-B5E4-C44629656F78}" type="presOf" srcId="{F4BF1F71-98D8-42A9-8285-FFA31C44848F}" destId="{EAA8AE6A-A5CD-42E7-A37A-DBA364AC7CEB}" srcOrd="0" destOrd="0" presId="urn:microsoft.com/office/officeart/2005/8/layout/pyramid1"/>
    <dgm:cxn modelId="{F3C1E2F5-408E-4F42-81B5-798835A14BAC}" srcId="{9FC81710-0A0D-4B27-B1E3-C2341DA9CD1F}" destId="{1ACF941A-2CA7-4E6F-AE7A-1B0371D8041E}" srcOrd="2" destOrd="0" parTransId="{14AC786B-A03E-4FF8-BD4D-CB3BECE1A640}" sibTransId="{632FAAB7-55DC-4DFC-94ED-F92D0FC1BAAB}"/>
    <dgm:cxn modelId="{C1691703-ECCD-4AD1-B78B-486542D237CD}" type="presOf" srcId="{DD02E3DB-50FA-4E51-B50B-BB19FBF0AA7A}" destId="{B2B3ED88-94D6-4CF7-A66A-B2C408D8BBE8}" srcOrd="1" destOrd="0" presId="urn:microsoft.com/office/officeart/2005/8/layout/pyramid1"/>
    <dgm:cxn modelId="{F8335457-7D67-46CD-B909-D7D47F02A413}" type="presParOf" srcId="{313BB482-B3AC-4E53-865E-89B0CA0EA240}" destId="{921DF686-3A03-48A5-9E34-816659A86013}" srcOrd="0" destOrd="0" presId="urn:microsoft.com/office/officeart/2005/8/layout/pyramid1"/>
    <dgm:cxn modelId="{D70F1C6A-7331-4991-B9C8-2178A16C0871}" type="presParOf" srcId="{921DF686-3A03-48A5-9E34-816659A86013}" destId="{EAA8AE6A-A5CD-42E7-A37A-DBA364AC7CEB}" srcOrd="0" destOrd="0" presId="urn:microsoft.com/office/officeart/2005/8/layout/pyramid1"/>
    <dgm:cxn modelId="{525998B7-A786-43DB-BFF0-27F141BB8BA1}" type="presParOf" srcId="{921DF686-3A03-48A5-9E34-816659A86013}" destId="{80B16C5C-D49A-4191-8B77-C54DE81F8A16}" srcOrd="1" destOrd="0" presId="urn:microsoft.com/office/officeart/2005/8/layout/pyramid1"/>
    <dgm:cxn modelId="{46784C8F-C64D-40C0-85DE-C3541CB76556}" type="presParOf" srcId="{313BB482-B3AC-4E53-865E-89B0CA0EA240}" destId="{560D3A6E-EDBB-407A-A4B6-AB20141FA8D1}" srcOrd="1" destOrd="0" presId="urn:microsoft.com/office/officeart/2005/8/layout/pyramid1"/>
    <dgm:cxn modelId="{FE432585-B749-4FEB-B874-CCA25E93D062}" type="presParOf" srcId="{560D3A6E-EDBB-407A-A4B6-AB20141FA8D1}" destId="{CFD1AD31-A518-4ABF-8BE6-C5AA74A28E1D}" srcOrd="0" destOrd="0" presId="urn:microsoft.com/office/officeart/2005/8/layout/pyramid1"/>
    <dgm:cxn modelId="{03D45497-5322-45AE-B09A-A172F8987B03}" type="presParOf" srcId="{560D3A6E-EDBB-407A-A4B6-AB20141FA8D1}" destId="{B2B3ED88-94D6-4CF7-A66A-B2C408D8BBE8}" srcOrd="1" destOrd="0" presId="urn:microsoft.com/office/officeart/2005/8/layout/pyramid1"/>
    <dgm:cxn modelId="{6F946DEB-D9DF-43FE-B21A-E530AC232EDD}" type="presParOf" srcId="{313BB482-B3AC-4E53-865E-89B0CA0EA240}" destId="{9BC0DC9C-852A-453E-B864-1D4D1168CB97}" srcOrd="2" destOrd="0" presId="urn:microsoft.com/office/officeart/2005/8/layout/pyramid1"/>
    <dgm:cxn modelId="{9896FA46-FFE8-468F-B9E6-BEA87F15DEF2}" type="presParOf" srcId="{9BC0DC9C-852A-453E-B864-1D4D1168CB97}" destId="{26AB5248-75F7-401D-B858-326AB19DFE2D}" srcOrd="0" destOrd="0" presId="urn:microsoft.com/office/officeart/2005/8/layout/pyramid1"/>
    <dgm:cxn modelId="{5AC27FA5-1B09-4142-AF12-90ED60409B80}" type="presParOf" srcId="{9BC0DC9C-852A-453E-B864-1D4D1168CB97}" destId="{7121D100-BCE3-4DA9-94FC-1C602B2448B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8B55C2-A6C9-4279-BF88-ECD4B4B779CB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C464F4-B43C-434A-9329-E70BD2816ECF}">
      <dgm:prSet phldrT="[Текст]" custT="1"/>
      <dgm:spPr/>
      <dgm:t>
        <a:bodyPr/>
        <a:lstStyle/>
        <a:p>
          <a:pPr algn="ctr"/>
          <a:r>
            <a:rPr lang="ru-RU" sz="2800" dirty="0" smtClean="0"/>
            <a:t>Использование в работе с семьями, воспитывающими детей-инвалидов, дистанционных  форм работы.</a:t>
          </a:r>
        </a:p>
        <a:p>
          <a:pPr algn="ctr"/>
          <a:endParaRPr lang="ru-RU" sz="2000" dirty="0"/>
        </a:p>
      </dgm:t>
    </dgm:pt>
    <dgm:pt modelId="{633D8E4C-36BD-4ADE-81C9-A15D75B9EDFF}" type="parTrans" cxnId="{57D87156-68DB-473D-922F-2B47752D8F04}">
      <dgm:prSet/>
      <dgm:spPr/>
      <dgm:t>
        <a:bodyPr/>
        <a:lstStyle/>
        <a:p>
          <a:endParaRPr lang="ru-RU"/>
        </a:p>
      </dgm:t>
    </dgm:pt>
    <dgm:pt modelId="{9B87F525-B027-4A06-80E5-21ED67C442F6}" type="sibTrans" cxnId="{57D87156-68DB-473D-922F-2B47752D8F04}">
      <dgm:prSet/>
      <dgm:spPr/>
      <dgm:t>
        <a:bodyPr/>
        <a:lstStyle/>
        <a:p>
          <a:endParaRPr lang="ru-RU"/>
        </a:p>
      </dgm:t>
    </dgm:pt>
    <dgm:pt modelId="{39EC18E4-4CE0-455A-9C7F-AB03D7C8269B}" type="pres">
      <dgm:prSet presAssocID="{E38B55C2-A6C9-4279-BF88-ECD4B4B779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FCE963-DE3F-4085-86B9-CADDDA9D6625}" type="pres">
      <dgm:prSet presAssocID="{8FC464F4-B43C-434A-9329-E70BD2816ECF}" presName="parentLin" presStyleCnt="0"/>
      <dgm:spPr/>
    </dgm:pt>
    <dgm:pt modelId="{75712A4A-9D93-4908-9B69-F0E53AB0E341}" type="pres">
      <dgm:prSet presAssocID="{8FC464F4-B43C-434A-9329-E70BD2816ECF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0F15DF23-FB1B-408F-8D9C-D0209EA804B8}" type="pres">
      <dgm:prSet presAssocID="{8FC464F4-B43C-434A-9329-E70BD2816ECF}" presName="parentText" presStyleLbl="node1" presStyleIdx="0" presStyleCnt="1" custScaleX="142857" custLinFactNeighborX="-2959" custLinFactNeighborY="10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D6004-97C0-4706-9940-6917E89018C6}" type="pres">
      <dgm:prSet presAssocID="{8FC464F4-B43C-434A-9329-E70BD2816ECF}" presName="negativeSpace" presStyleCnt="0"/>
      <dgm:spPr/>
    </dgm:pt>
    <dgm:pt modelId="{DC9E032F-B5AA-4734-9C0B-98433A3D3821}" type="pres">
      <dgm:prSet presAssocID="{8FC464F4-B43C-434A-9329-E70BD2816ECF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D1F1C710-3437-4141-9AD7-24D8ED5FF79F}" type="presOf" srcId="{8FC464F4-B43C-434A-9329-E70BD2816ECF}" destId="{0F15DF23-FB1B-408F-8D9C-D0209EA804B8}" srcOrd="1" destOrd="0" presId="urn:microsoft.com/office/officeart/2005/8/layout/list1"/>
    <dgm:cxn modelId="{83E5B38D-4ECD-47BD-B088-76A78FC8A780}" type="presOf" srcId="{8FC464F4-B43C-434A-9329-E70BD2816ECF}" destId="{75712A4A-9D93-4908-9B69-F0E53AB0E341}" srcOrd="0" destOrd="0" presId="urn:microsoft.com/office/officeart/2005/8/layout/list1"/>
    <dgm:cxn modelId="{F3B2D6E8-C6CD-4EA8-8C3F-BDB1AA72C36A}" type="presOf" srcId="{E38B55C2-A6C9-4279-BF88-ECD4B4B779CB}" destId="{39EC18E4-4CE0-455A-9C7F-AB03D7C8269B}" srcOrd="0" destOrd="0" presId="urn:microsoft.com/office/officeart/2005/8/layout/list1"/>
    <dgm:cxn modelId="{57D87156-68DB-473D-922F-2B47752D8F04}" srcId="{E38B55C2-A6C9-4279-BF88-ECD4B4B779CB}" destId="{8FC464F4-B43C-434A-9329-E70BD2816ECF}" srcOrd="0" destOrd="0" parTransId="{633D8E4C-36BD-4ADE-81C9-A15D75B9EDFF}" sibTransId="{9B87F525-B027-4A06-80E5-21ED67C442F6}"/>
    <dgm:cxn modelId="{D26DBCC6-0C9F-4A25-8BE2-E2C4AE850983}" type="presParOf" srcId="{39EC18E4-4CE0-455A-9C7F-AB03D7C8269B}" destId="{49FCE963-DE3F-4085-86B9-CADDDA9D6625}" srcOrd="0" destOrd="0" presId="urn:microsoft.com/office/officeart/2005/8/layout/list1"/>
    <dgm:cxn modelId="{EA146E97-854F-4F36-817A-5FF0C76EB98F}" type="presParOf" srcId="{49FCE963-DE3F-4085-86B9-CADDDA9D6625}" destId="{75712A4A-9D93-4908-9B69-F0E53AB0E341}" srcOrd="0" destOrd="0" presId="urn:microsoft.com/office/officeart/2005/8/layout/list1"/>
    <dgm:cxn modelId="{653F99C5-E75F-4D44-AC6B-68AB69E7CB74}" type="presParOf" srcId="{49FCE963-DE3F-4085-86B9-CADDDA9D6625}" destId="{0F15DF23-FB1B-408F-8D9C-D0209EA804B8}" srcOrd="1" destOrd="0" presId="urn:microsoft.com/office/officeart/2005/8/layout/list1"/>
    <dgm:cxn modelId="{50162034-15CE-4892-9CF4-AD3D208A64E6}" type="presParOf" srcId="{39EC18E4-4CE0-455A-9C7F-AB03D7C8269B}" destId="{526D6004-97C0-4706-9940-6917E89018C6}" srcOrd="1" destOrd="0" presId="urn:microsoft.com/office/officeart/2005/8/layout/list1"/>
    <dgm:cxn modelId="{971C6F9A-9165-410F-993C-4A39F4A957DE}" type="presParOf" srcId="{39EC18E4-4CE0-455A-9C7F-AB03D7C8269B}" destId="{DC9E032F-B5AA-4734-9C0B-98433A3D382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8FF1E-76CF-44F2-8DBF-6FA9CE840E08}">
      <dsp:nvSpPr>
        <dsp:cNvPr id="0" name=""/>
        <dsp:cNvSpPr/>
      </dsp:nvSpPr>
      <dsp:spPr>
        <a:xfrm rot="5400000">
          <a:off x="-171084" y="175850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1</a:t>
          </a:r>
          <a:endParaRPr lang="ru-RU" sz="2200" kern="1200" dirty="0"/>
        </a:p>
      </dsp:txBody>
      <dsp:txXfrm rot="-5400000">
        <a:off x="1" y="403963"/>
        <a:ext cx="798393" cy="342169"/>
      </dsp:txXfrm>
    </dsp:sp>
    <dsp:sp modelId="{C0831982-6DC6-4055-B673-18D36C07D1D4}">
      <dsp:nvSpPr>
        <dsp:cNvPr id="0" name=""/>
        <dsp:cNvSpPr/>
      </dsp:nvSpPr>
      <dsp:spPr>
        <a:xfrm rot="5400000">
          <a:off x="5495761" y="-4692602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Длительные временные затраты на дорогу  учреждение.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 rot="-5400000">
        <a:off x="798393" y="40956"/>
        <a:ext cx="10099911" cy="668985"/>
      </dsp:txXfrm>
    </dsp:sp>
    <dsp:sp modelId="{85ED339F-0C74-4B00-83A4-7D7CE77CCECF}">
      <dsp:nvSpPr>
        <dsp:cNvPr id="0" name=""/>
        <dsp:cNvSpPr/>
      </dsp:nvSpPr>
      <dsp:spPr>
        <a:xfrm rot="5400000">
          <a:off x="-171084" y="1360998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</a:t>
          </a:r>
          <a:endParaRPr lang="ru-RU" sz="2200" kern="1200" dirty="0"/>
        </a:p>
      </dsp:txBody>
      <dsp:txXfrm rot="-5400000">
        <a:off x="1" y="1589111"/>
        <a:ext cx="798393" cy="342169"/>
      </dsp:txXfrm>
    </dsp:sp>
    <dsp:sp modelId="{D3D0AEBC-8D9B-4536-B3A5-BD6D5BFA8E4E}">
      <dsp:nvSpPr>
        <dsp:cNvPr id="0" name=""/>
        <dsp:cNvSpPr/>
      </dsp:nvSpPr>
      <dsp:spPr>
        <a:xfrm rot="5400000">
          <a:off x="5338421" y="-3489883"/>
          <a:ext cx="105604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Потеря рабочего времени специалиста в виду отказа заявителя от консультации.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 rot="-5400000">
        <a:off x="798393" y="1101697"/>
        <a:ext cx="10084549" cy="952941"/>
      </dsp:txXfrm>
    </dsp:sp>
    <dsp:sp modelId="{A074B1D3-CAAD-47E0-ACEB-4FF1E9A9CCF6}">
      <dsp:nvSpPr>
        <dsp:cNvPr id="0" name=""/>
        <dsp:cNvSpPr/>
      </dsp:nvSpPr>
      <dsp:spPr>
        <a:xfrm rot="5400000">
          <a:off x="-171084" y="2388806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3</a:t>
          </a:r>
          <a:endParaRPr lang="ru-RU" sz="2200" kern="1200" dirty="0"/>
        </a:p>
      </dsp:txBody>
      <dsp:txXfrm rot="-5400000">
        <a:off x="1" y="2616919"/>
        <a:ext cx="798393" cy="342169"/>
      </dsp:txXfrm>
    </dsp:sp>
    <dsp:sp modelId="{4F573650-07DC-4B76-9C22-14CE574C38CD}">
      <dsp:nvSpPr>
        <dsp:cNvPr id="0" name=""/>
        <dsp:cNvSpPr/>
      </dsp:nvSpPr>
      <dsp:spPr>
        <a:xfrm rot="5400000">
          <a:off x="5495761" y="-2479645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Временные затраты на сопровождение заявителя.</a:t>
          </a:r>
          <a:endParaRPr lang="ru-RU" sz="2000" kern="1200" dirty="0" smtClean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 rot="-5400000">
        <a:off x="798393" y="2253913"/>
        <a:ext cx="10099911" cy="668985"/>
      </dsp:txXfrm>
    </dsp:sp>
    <dsp:sp modelId="{914687CF-2BBA-4497-9DCE-212F569E8133}">
      <dsp:nvSpPr>
        <dsp:cNvPr id="0" name=""/>
        <dsp:cNvSpPr/>
      </dsp:nvSpPr>
      <dsp:spPr>
        <a:xfrm rot="5400000">
          <a:off x="-153431" y="3404627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4</a:t>
          </a:r>
          <a:endParaRPr lang="ru-RU" sz="2200" kern="1200" dirty="0"/>
        </a:p>
      </dsp:txBody>
      <dsp:txXfrm rot="-5400000">
        <a:off x="17654" y="3632740"/>
        <a:ext cx="798393" cy="342169"/>
      </dsp:txXfrm>
    </dsp:sp>
    <dsp:sp modelId="{98DE2215-3550-4D3D-B88E-1A959134EC43}">
      <dsp:nvSpPr>
        <dsp:cNvPr id="0" name=""/>
        <dsp:cNvSpPr/>
      </dsp:nvSpPr>
      <dsp:spPr>
        <a:xfrm rot="5400000">
          <a:off x="5495761" y="-1451837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Временные затраты на сопровождение заявителя.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 smtClean="0"/>
        </a:p>
      </dsp:txBody>
      <dsp:txXfrm rot="-5400000">
        <a:off x="798393" y="3281721"/>
        <a:ext cx="10099911" cy="668985"/>
      </dsp:txXfrm>
    </dsp:sp>
    <dsp:sp modelId="{56179D03-05AA-4E32-9026-48598B451CC2}">
      <dsp:nvSpPr>
        <dsp:cNvPr id="0" name=""/>
        <dsp:cNvSpPr/>
      </dsp:nvSpPr>
      <dsp:spPr>
        <a:xfrm rot="5400000">
          <a:off x="-171084" y="4444423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5</a:t>
          </a:r>
          <a:endParaRPr lang="ru-RU" sz="2200" kern="1200" dirty="0"/>
        </a:p>
      </dsp:txBody>
      <dsp:txXfrm rot="-5400000">
        <a:off x="1" y="4672536"/>
        <a:ext cx="798393" cy="342169"/>
      </dsp:txXfrm>
    </dsp:sp>
    <dsp:sp modelId="{C7665D49-CC44-4B39-A885-20C23942BB20}">
      <dsp:nvSpPr>
        <dsp:cNvPr id="0" name=""/>
        <dsp:cNvSpPr/>
      </dsp:nvSpPr>
      <dsp:spPr>
        <a:xfrm rot="5400000">
          <a:off x="5495761" y="-424029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20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Длительные временные затраты на дорогу  от учреждения к дому.</a:t>
          </a:r>
          <a:endParaRPr lang="ru-RU" sz="1900" kern="1200" dirty="0" smtClean="0"/>
        </a:p>
      </dsp:txBody>
      <dsp:txXfrm rot="-5400000">
        <a:off x="798393" y="4309529"/>
        <a:ext cx="10099911" cy="668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8AE6A-A5CD-42E7-A37A-DBA364AC7CEB}">
      <dsp:nvSpPr>
        <dsp:cNvPr id="0" name=""/>
        <dsp:cNvSpPr/>
      </dsp:nvSpPr>
      <dsp:spPr>
        <a:xfrm>
          <a:off x="1612691" y="0"/>
          <a:ext cx="1612691" cy="1806222"/>
        </a:xfrm>
        <a:prstGeom prst="trapezoid">
          <a:avLst>
            <a:gd name="adj" fmla="val 5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Федеральный уровень</a:t>
          </a:r>
          <a:endParaRPr lang="ru-RU" sz="1600" i="1" kern="1200" dirty="0"/>
        </a:p>
      </dsp:txBody>
      <dsp:txXfrm>
        <a:off x="1612691" y="0"/>
        <a:ext cx="1612691" cy="1806222"/>
      </dsp:txXfrm>
    </dsp:sp>
    <dsp:sp modelId="{CFD1AD31-A518-4ABF-8BE6-C5AA74A28E1D}">
      <dsp:nvSpPr>
        <dsp:cNvPr id="0" name=""/>
        <dsp:cNvSpPr/>
      </dsp:nvSpPr>
      <dsp:spPr>
        <a:xfrm>
          <a:off x="806345" y="1806222"/>
          <a:ext cx="3225382" cy="1806222"/>
        </a:xfrm>
        <a:prstGeom prst="trapezoid">
          <a:avLst>
            <a:gd name="adj" fmla="val 44643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Региональный уровень</a:t>
          </a:r>
          <a:endParaRPr lang="ru-RU" sz="1600" i="1" kern="1200" dirty="0"/>
        </a:p>
      </dsp:txBody>
      <dsp:txXfrm>
        <a:off x="1370787" y="1806222"/>
        <a:ext cx="2096498" cy="1806222"/>
      </dsp:txXfrm>
    </dsp:sp>
    <dsp:sp modelId="{26AB5248-75F7-401D-B858-326AB19DFE2D}">
      <dsp:nvSpPr>
        <dsp:cNvPr id="0" name=""/>
        <dsp:cNvSpPr/>
      </dsp:nvSpPr>
      <dsp:spPr>
        <a:xfrm>
          <a:off x="0" y="3612444"/>
          <a:ext cx="4838073" cy="1806222"/>
        </a:xfrm>
        <a:prstGeom prst="trapezoid">
          <a:avLst>
            <a:gd name="adj" fmla="val 44643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Уровень организации</a:t>
          </a:r>
          <a:endParaRPr lang="ru-RU" sz="1600" i="1" kern="1200" dirty="0"/>
        </a:p>
      </dsp:txBody>
      <dsp:txXfrm>
        <a:off x="846662" y="3612444"/>
        <a:ext cx="3144747" cy="18062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E032F-B5AA-4734-9C0B-98433A3D3821}">
      <dsp:nvSpPr>
        <dsp:cNvPr id="0" name=""/>
        <dsp:cNvSpPr/>
      </dsp:nvSpPr>
      <dsp:spPr>
        <a:xfrm>
          <a:off x="0" y="2505508"/>
          <a:ext cx="11006449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5DF23-FB1B-408F-8D9C-D0209EA804B8}">
      <dsp:nvSpPr>
        <dsp:cNvPr id="0" name=""/>
        <dsp:cNvSpPr/>
      </dsp:nvSpPr>
      <dsp:spPr>
        <a:xfrm>
          <a:off x="508483" y="1566524"/>
          <a:ext cx="10479762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Использование в работе с семьями, воспитывающими детей-инвалидов, дистанционных  форм работы.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602151" y="1660192"/>
        <a:ext cx="10292426" cy="1731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0.429268623330848</cdr:x>
      <cdr:y>0.260002133788542</cdr:y>
    </cdr:from>
    <cdr:to>
      <cdr:x>0.731376669152037</cdr:x>
      <cdr:y>0.260108823215619</cdr:y>
    </cdr:to>
    <cdr:sp>
      <cdr:nvSpPr>
        <cdr:cNvPr id="332" name="Прямая соединительная линия 2"/>
        <cdr:cNvSpPr/>
      </cdr:nvSpPr>
      <cdr:spPr>
        <a:xfrm flipH="1">
          <a:off x="2279880" y="877320"/>
          <a:ext cx="1604520" cy="360"/>
        </a:xfrm>
        <a:prstGeom prst="line">
          <a:avLst/>
        </a:prstGeom>
        <a:ln>
          <a:solidFill>
            <a:srgbClr val="000000"/>
          </a:solidFill>
        </a:ln>
      </cdr:spPr>
      <cdr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/>
      </cdr:style>
    </cdr:sp>
  </cdr:relSizeAnchor>
  <cdr:relSizeAnchor>
    <cdr:from>
      <cdr:x>0.699586524774622</cdr:x>
      <cdr:y>0.286034353995519</cdr:y>
    </cdr:from>
    <cdr:to>
      <cdr:x>0.729410967260896</cdr:x>
      <cdr:y>0.594366798250293</cdr:y>
    </cdr:to>
    <cdr:sp>
      <cdr:nvSpPr>
        <cdr:cNvPr id="333" name="Стрелка вниз 10"/>
        <cdr:cNvSpPr/>
      </cdr:nvSpPr>
      <cdr:spPr>
        <a:xfrm>
          <a:off x="3715560" y="965160"/>
          <a:ext cx="158400" cy="1040400"/>
        </a:xfrm>
        <a:prstGeom prst="downArrow">
          <a:avLst>
            <a:gd name="adj1" fmla="val 50000"/>
            <a:gd name="adj2" fmla="val 50000"/>
          </a:avLst>
        </a:prstGeom>
        <a:solidFill>
          <a:srgbClr val="00b050"/>
        </a:solidFill>
        <a:ln>
          <a:solidFill>
            <a:srgbClr val="af5c24"/>
          </a:solidFill>
        </a:ln>
      </cdr:spPr>
      <cdr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/>
      </cdr:style>
    </cdr:sp>
  </cdr:relSizeAnchor>
</c:userShapes>
</file>

<file path=ppt/drawings/drawing2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0.429268623330848</cdr:x>
      <cdr:y>0.260002133788542</cdr:y>
    </cdr:from>
    <cdr:to>
      <cdr:x>0.731376669152037</cdr:x>
      <cdr:y>0.260108823215619</cdr:y>
    </cdr:to>
    <cdr:sp>
      <cdr:nvSpPr>
        <cdr:cNvPr id="338" name="Прямая соединительная линия 2"/>
        <cdr:cNvSpPr/>
      </cdr:nvSpPr>
      <cdr:spPr>
        <a:xfrm flipH="1">
          <a:off x="2279880" y="877320"/>
          <a:ext cx="1604520" cy="360"/>
        </a:xfrm>
        <a:prstGeom prst="line">
          <a:avLst/>
        </a:prstGeom>
        <a:ln>
          <a:solidFill>
            <a:srgbClr val="000000"/>
          </a:solidFill>
        </a:ln>
      </cdr:spPr>
      <cdr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/>
      </cdr:style>
    </cdr:sp>
  </cdr:relSizeAnchor>
  <cdr:relSizeAnchor>
    <cdr:from>
      <cdr:x>0.699586524774622</cdr:x>
      <cdr:y>0.286034353995519</cdr:y>
    </cdr:from>
    <cdr:to>
      <cdr:x>0.729410967260896</cdr:x>
      <cdr:y>0.594366798250293</cdr:y>
    </cdr:to>
    <cdr:sp>
      <cdr:nvSpPr>
        <cdr:cNvPr id="339" name="Стрелка вниз 10"/>
        <cdr:cNvSpPr/>
      </cdr:nvSpPr>
      <cdr:spPr>
        <a:xfrm>
          <a:off x="3715560" y="965160"/>
          <a:ext cx="158400" cy="1040400"/>
        </a:xfrm>
        <a:prstGeom prst="downArrow">
          <a:avLst>
            <a:gd name="adj1" fmla="val 50000"/>
            <a:gd name="adj2" fmla="val 50000"/>
          </a:avLst>
        </a:prstGeom>
        <a:solidFill>
          <a:srgbClr val="00b050"/>
        </a:solidFill>
        <a:ln>
          <a:solidFill>
            <a:srgbClr val="af5c24"/>
          </a:solidFill>
        </a:ln>
      </cdr:spPr>
      <cdr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/>
      </cdr:style>
    </cdr:sp>
  </cdr:relSizeAnchor>
</c:userShape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XO Oriel"/>
              </a:rPr>
              <a:t>Для правки формата примечаний щёлкните мышью</a:t>
            </a:r>
            <a:endParaRPr b="0" lang="ru-RU" sz="2000" spc="-1" strike="noStrike">
              <a:latin typeface="XO Orie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nos"/>
              </a:rPr>
              <a:t>&lt;верхний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ru-RU" sz="1400" spc="-1" strike="noStrike">
                <a:latin typeface="Tinos"/>
              </a:defRPr>
            </a:lvl1pPr>
          </a:lstStyle>
          <a:p>
            <a:pPr algn="r">
              <a:buNone/>
            </a:pPr>
            <a:r>
              <a:rPr b="0" lang="ru-RU" sz="1400" spc="-1" strike="noStrike">
                <a:latin typeface="Tinos"/>
              </a:rPr>
              <a:t>&lt;дата/время&gt;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ru-RU" sz="1400" spc="-1" strike="noStrike">
                <a:latin typeface="Tinos"/>
              </a:defRPr>
            </a:lvl1pPr>
          </a:lstStyle>
          <a:p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ru-RU" sz="1400" spc="-1" strike="noStrike">
                <a:latin typeface="Tinos"/>
              </a:defRPr>
            </a:lvl1pPr>
          </a:lstStyle>
          <a:p>
            <a:pPr algn="r">
              <a:buNone/>
            </a:pPr>
            <a:fld id="{6D6D0726-30DC-4FEC-B8DD-81BECA9EFFCE}" type="slidenum">
              <a:rPr b="0" lang="ru-RU" sz="1400" spc="-1" strike="noStrike">
                <a:latin typeface="Tinos"/>
              </a:rPr>
              <a:t>&lt;номер&gt;</a:t>
            </a:fld>
            <a:endParaRPr b="0" lang="ru-RU" sz="14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XO Orie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429C8C3-703E-4FA4-BF00-B97340A9847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8FAE26D-096E-4668-9577-628CE5DA6DB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02CBD58-E049-401F-BF75-6DC9A4F51EE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D1AD54B-EFA8-4E1E-AFAB-9741A5EFE1C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068F687-5FE5-4754-B36F-6C6AD2B2173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75B63BF-A03E-4FEE-A6EA-D4B32F68A42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080A4DF-6A63-4D4F-8A4B-5BE07E8CF54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D2302B2-32D6-4128-A560-02C52321195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4288B6A-244E-4107-AF04-71645D2CEC8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03FB3BA-92BA-4EA5-B5A8-17EA5A999EE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5F973EE-ABD5-4255-9E08-996074B65C8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F5039FA-226B-4E8B-BC39-8D9D6CA5BA3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542DF84-17A9-4164-AD38-91A4D5DC94F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7A3781D-76DD-482F-A3F1-9CFCE3526D6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553B86D-55DF-44C5-A85F-8F118DDCACE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303630B-525C-470F-9E68-5A28CC6245E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C384DBD-CBEC-4FC8-8223-5928F1EA361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F7B46D2-19C9-4E86-AE1A-48949FC0D36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DE36896-2BAC-4B23-A6DC-6E977D9389F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73FCAA5-CEFC-4560-88E8-3765872300E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6AF168F-E5F8-4C88-A387-87A10EFA2A2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E566328-7DE7-44A6-B5CB-145572BFA3D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F628812-C0EF-4B89-B137-AB8381DE16C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5742AD5-7FD2-4EAE-9CA4-519EA882E57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FF12FBA-02C9-44E6-A3F3-D30D4FA8163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26FBA7A-D13A-4D62-B1E5-7C0E7FB9CE7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CEF5AFE-E919-4BF0-86BC-99E02E2332F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06A6C4E-987E-40D2-B534-87FC23E149C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23B1736-8D5C-4157-A131-41382AEECFC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1A568D5-6711-4F9F-99BD-222434D25A5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0288465-3488-4DA7-86AA-87922C1DF2B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8888AC5-8EFB-4492-9BDB-3FAF0AA5F3A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7DE850B-2DE9-41C5-A11D-43BD82516FA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A9FEF36-23C2-449C-9BC2-2458D705C15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D8FE5F3-CA62-4C7D-91E5-3B11A95C4DD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5AE9934-C9DD-49DE-B00C-8500D889B4D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F415001-CA9E-42F9-8B21-4EC824908DC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F74C378-94AD-421E-829F-CA58906EFDB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B8CD668-57F1-43FD-8194-148C64C7784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BF8178E-2301-4D9B-BD27-7A0F96463B2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F445AB4-FC1F-4B3A-8A1C-A134C259E68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6DFC0D0-88DD-4695-A481-7258EC139A8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5A860A6-D5E3-428D-A1EE-F9085127FEB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F242C08B-A35B-432B-9351-64A9428B865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6566E68-59A4-45AE-8AB2-667A1FC5D39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D3CB134-D4DF-478A-B56E-789668460F3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B7C0747-9D49-41C5-AF6B-550E4E93155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FA1EB21-E33E-4B5E-AAB4-CE626A716FC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8177479-A770-4FF9-A8DC-4D95CF5727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AF5F1A7-B8C3-4DAA-AF98-2749A960300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3F52CEE-11DC-402B-93A6-0CE502B43CC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94716AE-28CB-4DE2-9275-B45EEF5B384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1194602-6FC6-4B5C-A606-E4DE8FCA26E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chart" Target="../charts/chart1.xml"/><Relationship Id="rId3" Type="http://schemas.openxmlformats.org/officeDocument/2006/relationships/image" Target="../media/image32.png"/><Relationship Id="rId4" Type="http://schemas.openxmlformats.org/officeDocument/2006/relationships/chart" Target="../charts/chart2.xml"/><Relationship Id="rId5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3.png"/><Relationship Id="rId8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30.png"/><Relationship Id="rId8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3" descr=""/>
          <p:cNvPicPr/>
          <p:nvPr/>
        </p:nvPicPr>
        <p:blipFill>
          <a:blip r:embed="rId1"/>
          <a:stretch/>
        </p:blipFill>
        <p:spPr>
          <a:xfrm>
            <a:off x="1963440" y="13680"/>
            <a:ext cx="10249560" cy="6888960"/>
          </a:xfrm>
          <a:prstGeom prst="rect">
            <a:avLst/>
          </a:prstGeom>
          <a:ln w="0">
            <a:noFill/>
          </a:ln>
        </p:spPr>
      </p:pic>
      <p:sp>
        <p:nvSpPr>
          <p:cNvPr id="171" name="TextBox 4"/>
          <p:cNvSpPr/>
          <p:nvPr/>
        </p:nvSpPr>
        <p:spPr>
          <a:xfrm>
            <a:off x="612000" y="1978200"/>
            <a:ext cx="859500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3b4555"/>
                </a:solidFill>
                <a:latin typeface="Futura PT"/>
                <a:ea typeface="Futura PT"/>
              </a:rPr>
              <a:t> </a:t>
            </a:r>
            <a:endParaRPr b="0" lang="ru-RU" sz="40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000" spc="-1" strike="noStrike">
              <a:latin typeface="XO Oriel"/>
            </a:endParaRPr>
          </a:p>
        </p:txBody>
      </p:sp>
      <p:pic>
        <p:nvPicPr>
          <p:cNvPr id="172" name="Рисунок 6" descr=""/>
          <p:cNvPicPr/>
          <p:nvPr/>
        </p:nvPicPr>
        <p:blipFill>
          <a:blip r:embed="rId2"/>
          <a:stretch/>
        </p:blipFill>
        <p:spPr>
          <a:xfrm>
            <a:off x="1361160" y="225000"/>
            <a:ext cx="1203840" cy="1008000"/>
          </a:xfrm>
          <a:prstGeom prst="rect">
            <a:avLst/>
          </a:prstGeom>
          <a:ln w="0">
            <a:noFill/>
          </a:ln>
        </p:spPr>
      </p:pic>
      <p:sp>
        <p:nvSpPr>
          <p:cNvPr id="173" name="Прямоугольник 1"/>
          <p:cNvSpPr/>
          <p:nvPr/>
        </p:nvSpPr>
        <p:spPr>
          <a:xfrm>
            <a:off x="430200" y="1744920"/>
            <a:ext cx="8673120" cy="179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Оптимизация процесса предоставления консультативной помощи родителям, воспитывающим детей-инвалидов</a:t>
            </a:r>
            <a:endParaRPr b="0" lang="ru-RU" sz="28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800" spc="-1" strike="noStrike">
              <a:latin typeface="XO Oriel"/>
            </a:endParaRPr>
          </a:p>
        </p:txBody>
      </p:sp>
      <p:pic>
        <p:nvPicPr>
          <p:cNvPr id="174" name="Рисунок 7" descr="сердечко.png"/>
          <p:cNvPicPr/>
          <p:nvPr/>
        </p:nvPicPr>
        <p:blipFill>
          <a:blip r:embed="rId3"/>
          <a:stretch/>
        </p:blipFill>
        <p:spPr>
          <a:xfrm>
            <a:off x="10803240" y="260280"/>
            <a:ext cx="978840" cy="865080"/>
          </a:xfrm>
          <a:prstGeom prst="rect">
            <a:avLst/>
          </a:prstGeom>
          <a:ln w="0">
            <a:noFill/>
          </a:ln>
        </p:spPr>
      </p:pic>
      <p:sp>
        <p:nvSpPr>
          <p:cNvPr id="175" name="Прямоугольник 10"/>
          <p:cNvSpPr/>
          <p:nvPr/>
        </p:nvSpPr>
        <p:spPr>
          <a:xfrm>
            <a:off x="-131760" y="5469120"/>
            <a:ext cx="6095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МКУ «Центр социальной помощи семье и детям» Беловского городского округа</a:t>
            </a:r>
            <a:endParaRPr b="0" lang="ru-RU" sz="1800" spc="-1" strike="noStrike">
              <a:latin typeface="XO Oriel"/>
            </a:endParaRPr>
          </a:p>
        </p:txBody>
      </p:sp>
      <p:pic>
        <p:nvPicPr>
          <p:cNvPr id="176" name="Рисунок 11" descr="БеловоГО-ПП-04"/>
          <p:cNvPicPr/>
          <p:nvPr/>
        </p:nvPicPr>
        <p:blipFill>
          <a:blip r:embed="rId4"/>
          <a:stretch/>
        </p:blipFill>
        <p:spPr>
          <a:xfrm>
            <a:off x="430200" y="117000"/>
            <a:ext cx="752040" cy="111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29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Достигнутые результаты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30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331" name="Диаграмма 6"/>
          <p:cNvGraphicFramePr/>
          <p:nvPr/>
        </p:nvGraphicFramePr>
        <p:xfrm>
          <a:off x="287640" y="1984680"/>
          <a:ext cx="5310720" cy="337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4" name="TextBox 1"/>
          <p:cNvSpPr/>
          <p:nvPr/>
        </p:nvSpPr>
        <p:spPr>
          <a:xfrm>
            <a:off x="596520" y="1184760"/>
            <a:ext cx="8658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Время на оказание консультативной помощи семье, воспитывающей ребенка-инвалида.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335" name="TextBox 7"/>
          <p:cNvSpPr/>
          <p:nvPr/>
        </p:nvSpPr>
        <p:spPr>
          <a:xfrm>
            <a:off x="287640" y="5320800"/>
            <a:ext cx="116323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Высвобожденное время позволило  родителям уделить больше время ребенку.</a:t>
            </a:r>
            <a:endParaRPr b="0" lang="ru-RU" sz="24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У специалистов высвободилось время для выполнения других должностных обязанностей.</a:t>
            </a:r>
            <a:endParaRPr b="0" lang="ru-RU" sz="2400" spc="-1" strike="noStrike">
              <a:latin typeface="XO Oriel"/>
            </a:endParaRPr>
          </a:p>
        </p:txBody>
      </p:sp>
      <p:pic>
        <p:nvPicPr>
          <p:cNvPr id="336" name="Picture 2" descr=""/>
          <p:cNvPicPr/>
          <p:nvPr/>
        </p:nvPicPr>
        <p:blipFill>
          <a:blip r:embed="rId3"/>
          <a:stretch/>
        </p:blipFill>
        <p:spPr>
          <a:xfrm>
            <a:off x="10939320" y="293760"/>
            <a:ext cx="980640" cy="8647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37" name="Диаграмма 11"/>
          <p:cNvGraphicFramePr/>
          <p:nvPr/>
        </p:nvGraphicFramePr>
        <p:xfrm>
          <a:off x="5628240" y="2045880"/>
          <a:ext cx="5310720" cy="337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41" name="TextBox 5"/>
          <p:cNvSpPr/>
          <p:nvPr/>
        </p:nvSpPr>
        <p:spPr>
          <a:xfrm>
            <a:off x="423360" y="-535680"/>
            <a:ext cx="10784520" cy="12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endParaRPr b="0" lang="ru-RU" sz="32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100" spc="-1" strike="noStrike">
              <a:latin typeface="XO Oriel"/>
            </a:endParaRPr>
          </a:p>
        </p:txBody>
      </p:sp>
      <p:sp>
        <p:nvSpPr>
          <p:cNvPr id="342" name="Прямоугольник 2"/>
          <p:cNvSpPr/>
          <p:nvPr/>
        </p:nvSpPr>
        <p:spPr>
          <a:xfrm>
            <a:off x="969480" y="771120"/>
            <a:ext cx="4845960" cy="120852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a0b7ff"/>
                </a:solidFill>
                <a:latin typeface="Futura PT"/>
              </a:rPr>
              <a:t>Было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1400" spc="-1" strike="noStrike">
                <a:solidFill>
                  <a:srgbClr val="a0b7ff"/>
                </a:solidFill>
                <a:latin typeface="Futura PT"/>
              </a:rPr>
              <a:t> 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343" name="Прямоугольник 3"/>
          <p:cNvSpPr/>
          <p:nvPr/>
        </p:nvSpPr>
        <p:spPr>
          <a:xfrm>
            <a:off x="6332760" y="680760"/>
            <a:ext cx="4957560" cy="141804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a0b7ff"/>
                </a:solidFill>
                <a:latin typeface="Futura PT"/>
              </a:rPr>
              <a:t>Стало 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400" spc="-1" strike="noStrike">
              <a:latin typeface="XO Oriel"/>
            </a:endParaRPr>
          </a:p>
        </p:txBody>
      </p:sp>
      <p:pic>
        <p:nvPicPr>
          <p:cNvPr id="344" name="Picture 2" descr=""/>
          <p:cNvPicPr/>
          <p:nvPr/>
        </p:nvPicPr>
        <p:blipFill>
          <a:blip r:embed="rId2"/>
          <a:stretch/>
        </p:blipFill>
        <p:spPr>
          <a:xfrm>
            <a:off x="10938960" y="30600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345" name="Рисунок 1" descr=""/>
          <p:cNvPicPr/>
          <p:nvPr/>
        </p:nvPicPr>
        <p:blipFill>
          <a:blip r:embed="rId3"/>
          <a:stretch/>
        </p:blipFill>
        <p:spPr>
          <a:xfrm>
            <a:off x="596520" y="1783080"/>
            <a:ext cx="2453400" cy="27046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346" name="Рисунок 6" descr=""/>
          <p:cNvPicPr/>
          <p:nvPr/>
        </p:nvPicPr>
        <p:blipFill>
          <a:blip r:embed="rId4"/>
          <a:stretch/>
        </p:blipFill>
        <p:spPr>
          <a:xfrm>
            <a:off x="2980800" y="3978000"/>
            <a:ext cx="3277440" cy="2729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347" name="Рисунок 7" descr=""/>
          <p:cNvPicPr/>
          <p:nvPr/>
        </p:nvPicPr>
        <p:blipFill>
          <a:blip r:embed="rId5"/>
          <a:stretch/>
        </p:blipFill>
        <p:spPr>
          <a:xfrm rot="1023600">
            <a:off x="6130080" y="1551240"/>
            <a:ext cx="4627440" cy="3602520"/>
          </a:xfrm>
          <a:prstGeom prst="rect">
            <a:avLst/>
          </a:prstGeom>
          <a:ln w="0">
            <a:noFill/>
          </a:ln>
        </p:spPr>
      </p:pic>
      <p:pic>
        <p:nvPicPr>
          <p:cNvPr id="348" name="Рисунок 8" descr=""/>
          <p:cNvPicPr/>
          <p:nvPr/>
        </p:nvPicPr>
        <p:blipFill>
          <a:blip r:embed="rId6"/>
          <a:stretch/>
        </p:blipFill>
        <p:spPr>
          <a:xfrm rot="20379600">
            <a:off x="7747920" y="3758760"/>
            <a:ext cx="4495680" cy="362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2" descr=""/>
          <p:cNvPicPr/>
          <p:nvPr/>
        </p:nvPicPr>
        <p:blipFill>
          <a:blip r:embed="rId2"/>
          <a:stretch/>
        </p:blipFill>
        <p:spPr>
          <a:xfrm>
            <a:off x="10938960" y="306000"/>
            <a:ext cx="980640" cy="864720"/>
          </a:xfrm>
          <a:prstGeom prst="rect">
            <a:avLst/>
          </a:prstGeom>
          <a:ln w="0">
            <a:noFill/>
          </a:ln>
        </p:spPr>
      </p:pic>
      <p:sp>
        <p:nvSpPr>
          <p:cNvPr id="351" name="TextBox 1"/>
          <p:cNvSpPr/>
          <p:nvPr/>
        </p:nvSpPr>
        <p:spPr>
          <a:xfrm>
            <a:off x="3111480" y="558360"/>
            <a:ext cx="41914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02060"/>
                </a:solidFill>
                <a:latin typeface="Calibri"/>
              </a:rPr>
              <a:t>Работа над проектом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352" name="Рисунок 2" descr=""/>
          <p:cNvPicPr/>
          <p:nvPr/>
        </p:nvPicPr>
        <p:blipFill>
          <a:blip r:embed="rId3"/>
          <a:stretch/>
        </p:blipFill>
        <p:spPr>
          <a:xfrm>
            <a:off x="32040" y="1635480"/>
            <a:ext cx="5248800" cy="2952360"/>
          </a:xfrm>
          <a:prstGeom prst="rect">
            <a:avLst/>
          </a:prstGeom>
          <a:ln w="0">
            <a:noFill/>
          </a:ln>
        </p:spPr>
      </p:pic>
      <p:pic>
        <p:nvPicPr>
          <p:cNvPr id="353" name="Рисунок 3" descr=""/>
          <p:cNvPicPr/>
          <p:nvPr/>
        </p:nvPicPr>
        <p:blipFill>
          <a:blip r:embed="rId4"/>
          <a:stretch/>
        </p:blipFill>
        <p:spPr>
          <a:xfrm>
            <a:off x="5062680" y="3111840"/>
            <a:ext cx="6366600" cy="358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Рисунок 3" descr=""/>
          <p:cNvPicPr/>
          <p:nvPr/>
        </p:nvPicPr>
        <p:blipFill>
          <a:blip r:embed="rId1"/>
          <a:stretch/>
        </p:blipFill>
        <p:spPr>
          <a:xfrm>
            <a:off x="1848240" y="-31320"/>
            <a:ext cx="10215720" cy="6888960"/>
          </a:xfrm>
          <a:prstGeom prst="rect">
            <a:avLst/>
          </a:prstGeom>
          <a:ln w="0">
            <a:noFill/>
          </a:ln>
        </p:spPr>
      </p:pic>
      <p:sp>
        <p:nvSpPr>
          <p:cNvPr id="355" name="TextBox 4"/>
          <p:cNvSpPr/>
          <p:nvPr/>
        </p:nvSpPr>
        <p:spPr>
          <a:xfrm>
            <a:off x="338400" y="4495320"/>
            <a:ext cx="95497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000" spc="-1" strike="noStrike">
                <a:solidFill>
                  <a:srgbClr val="2f5597"/>
                </a:solidFill>
                <a:latin typeface="Times New Roman"/>
              </a:rPr>
              <a:t>Спасибо за внимание</a:t>
            </a:r>
            <a:r>
              <a:rPr b="1" lang="ru-RU" sz="4000" spc="-1" strike="noStrike" cap="all">
                <a:solidFill>
                  <a:srgbClr val="446ac4"/>
                </a:solidFill>
                <a:latin typeface="Futura PT Light"/>
              </a:rPr>
              <a:t>!</a:t>
            </a:r>
            <a:endParaRPr b="0" lang="ru-RU" sz="4000" spc="-1" strike="noStrike">
              <a:latin typeface="XO Oriel"/>
            </a:endParaRPr>
          </a:p>
        </p:txBody>
      </p:sp>
      <p:pic>
        <p:nvPicPr>
          <p:cNvPr id="356" name="Picture 2" descr=""/>
          <p:cNvPicPr/>
          <p:nvPr/>
        </p:nvPicPr>
        <p:blipFill>
          <a:blip r:embed="rId2"/>
          <a:stretch/>
        </p:blipFill>
        <p:spPr>
          <a:xfrm>
            <a:off x="10832040" y="45432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3" descr=""/>
          <p:cNvPicPr/>
          <p:nvPr/>
        </p:nvPicPr>
        <p:blipFill>
          <a:blip r:embed="rId3"/>
          <a:stretch/>
        </p:blipFill>
        <p:spPr>
          <a:xfrm>
            <a:off x="338400" y="304560"/>
            <a:ext cx="1231200" cy="1280520"/>
          </a:xfrm>
          <a:prstGeom prst="rect">
            <a:avLst/>
          </a:prstGeom>
          <a:ln w="0">
            <a:noFill/>
          </a:ln>
        </p:spPr>
      </p:pic>
      <p:pic>
        <p:nvPicPr>
          <p:cNvPr id="358" name="Рисунок 5" descr="БеловоГО-ПП-04"/>
          <p:cNvPicPr/>
          <p:nvPr/>
        </p:nvPicPr>
        <p:blipFill>
          <a:blip r:embed="rId4"/>
          <a:stretch/>
        </p:blipFill>
        <p:spPr>
          <a:xfrm>
            <a:off x="1848240" y="299520"/>
            <a:ext cx="928440" cy="128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78" name="TextBox 5"/>
          <p:cNvSpPr/>
          <p:nvPr/>
        </p:nvSpPr>
        <p:spPr>
          <a:xfrm>
            <a:off x="803520" y="265680"/>
            <a:ext cx="105843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Паспорт проекта</a:t>
            </a:r>
            <a:endParaRPr b="0" lang="ru-RU" sz="3200" spc="-1" strike="noStrike">
              <a:latin typeface="XO Oriel"/>
            </a:endParaRPr>
          </a:p>
        </p:txBody>
      </p:sp>
      <p:sp>
        <p:nvSpPr>
          <p:cNvPr id="179" name="Прямая соединительная линия 9"/>
          <p:cNvSpPr/>
          <p:nvPr/>
        </p:nvSpPr>
        <p:spPr>
          <a:xfrm>
            <a:off x="3049200" y="89748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Прямоугольник 14"/>
          <p:cNvSpPr/>
          <p:nvPr/>
        </p:nvSpPr>
        <p:spPr>
          <a:xfrm>
            <a:off x="287640" y="163404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2"/>
          <a:stretch/>
        </p:blipFill>
        <p:spPr>
          <a:xfrm>
            <a:off x="11180520" y="11052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82" name="Рисунок 1" descr=""/>
          <p:cNvPicPr/>
          <p:nvPr/>
        </p:nvPicPr>
        <p:blipFill>
          <a:blip r:embed="rId3"/>
          <a:stretch/>
        </p:blipFill>
        <p:spPr>
          <a:xfrm>
            <a:off x="1445400" y="850680"/>
            <a:ext cx="9538560" cy="578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84" name="TextBox 5"/>
          <p:cNvSpPr/>
          <p:nvPr/>
        </p:nvSpPr>
        <p:spPr>
          <a:xfrm>
            <a:off x="1653480" y="179280"/>
            <a:ext cx="8594640" cy="12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Команда проекта</a:t>
            </a:r>
            <a:endParaRPr b="0" lang="ru-RU" sz="32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100" spc="-1" strike="noStrike">
              <a:latin typeface="XO Oriel"/>
            </a:endParaRPr>
          </a:p>
        </p:txBody>
      </p:sp>
      <p:sp>
        <p:nvSpPr>
          <p:cNvPr id="185" name="Прямая соединительная линия 9"/>
          <p:cNvSpPr/>
          <p:nvPr/>
        </p:nvSpPr>
        <p:spPr>
          <a:xfrm>
            <a:off x="2823840" y="82728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6" name="Picture 4" descr=""/>
          <p:cNvPicPr/>
          <p:nvPr/>
        </p:nvPicPr>
        <p:blipFill>
          <a:blip r:embed="rId2"/>
          <a:stretch/>
        </p:blipFill>
        <p:spPr>
          <a:xfrm>
            <a:off x="2339640" y="1360440"/>
            <a:ext cx="552240" cy="552240"/>
          </a:xfrm>
          <a:prstGeom prst="rect">
            <a:avLst/>
          </a:prstGeom>
          <a:ln w="0">
            <a:noFill/>
          </a:ln>
        </p:spPr>
      </p:pic>
      <p:sp>
        <p:nvSpPr>
          <p:cNvPr id="187" name="Прямоугольник 1"/>
          <p:cNvSpPr/>
          <p:nvPr/>
        </p:nvSpPr>
        <p:spPr>
          <a:xfrm>
            <a:off x="3272400" y="1046880"/>
            <a:ext cx="6796800" cy="83664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ffffff"/>
                </a:solidFill>
                <a:latin typeface="Futura PT"/>
              </a:rPr>
              <a:t>  </a:t>
            </a: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Ноговицина Оксана Павловна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, заместитель директора МКУ ЦСПСиД– РУКОВОДИТЕЛЬ ПРОЕКТА  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88" name="Прямоугольник 13"/>
          <p:cNvSpPr/>
          <p:nvPr/>
        </p:nvSpPr>
        <p:spPr>
          <a:xfrm>
            <a:off x="8573040" y="2970360"/>
            <a:ext cx="3067560" cy="61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Тюкина О.А.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специалист по социальной работе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89" name="Прямоугольник 15"/>
          <p:cNvSpPr/>
          <p:nvPr/>
        </p:nvSpPr>
        <p:spPr>
          <a:xfrm>
            <a:off x="3293640" y="4680000"/>
            <a:ext cx="2390040" cy="47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Соловьева Е.Г.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–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заведующий отделением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90" name="Прямоугольник 19"/>
          <p:cNvSpPr/>
          <p:nvPr/>
        </p:nvSpPr>
        <p:spPr>
          <a:xfrm>
            <a:off x="8023320" y="4722120"/>
            <a:ext cx="3782520" cy="43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Сивцова М.Г.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экономист</a:t>
            </a:r>
            <a:endParaRPr b="0" lang="ru-RU" sz="1600" spc="-1" strike="noStrike">
              <a:latin typeface="XO Oriel"/>
            </a:endParaRPr>
          </a:p>
        </p:txBody>
      </p:sp>
      <p:pic>
        <p:nvPicPr>
          <p:cNvPr id="191" name="Picture 6" descr="C:\Users\User\Downloads\IMG_20201102_095538.jpg"/>
          <p:cNvPicPr/>
          <p:nvPr/>
        </p:nvPicPr>
        <p:blipFill>
          <a:blip r:embed="rId3"/>
          <a:srcRect l="0" t="12951" r="0" b="0"/>
          <a:stretch/>
        </p:blipFill>
        <p:spPr>
          <a:xfrm>
            <a:off x="6716880" y="4381200"/>
            <a:ext cx="1855800" cy="215388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2" descr=""/>
          <p:cNvPicPr/>
          <p:nvPr/>
        </p:nvPicPr>
        <p:blipFill>
          <a:blip r:embed="rId4"/>
          <a:stretch/>
        </p:blipFill>
        <p:spPr>
          <a:xfrm>
            <a:off x="10824840" y="35496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8" descr=""/>
          <p:cNvPicPr/>
          <p:nvPr/>
        </p:nvPicPr>
        <p:blipFill>
          <a:blip r:embed="rId5"/>
          <a:stretch/>
        </p:blipFill>
        <p:spPr>
          <a:xfrm>
            <a:off x="976680" y="1046880"/>
            <a:ext cx="2201040" cy="241920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3" descr=""/>
          <p:cNvPicPr/>
          <p:nvPr/>
        </p:nvPicPr>
        <p:blipFill>
          <a:blip r:embed="rId6"/>
          <a:stretch/>
        </p:blipFill>
        <p:spPr>
          <a:xfrm>
            <a:off x="1035000" y="3585960"/>
            <a:ext cx="2096280" cy="302364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6" descr=""/>
          <p:cNvPicPr/>
          <p:nvPr/>
        </p:nvPicPr>
        <p:blipFill>
          <a:blip r:embed="rId7"/>
          <a:srcRect l="12966" t="22583" r="5062" b="1408"/>
          <a:stretch/>
        </p:blipFill>
        <p:spPr>
          <a:xfrm>
            <a:off x="6615360" y="1832760"/>
            <a:ext cx="1778760" cy="2395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4" descr=""/>
          <p:cNvPicPr/>
          <p:nvPr/>
        </p:nvPicPr>
        <p:blipFill>
          <a:blip r:embed="rId1"/>
          <a:stretch/>
        </p:blipFill>
        <p:spPr>
          <a:xfrm>
            <a:off x="-21240" y="-72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97" name="TextBox 5"/>
          <p:cNvSpPr/>
          <p:nvPr/>
        </p:nvSpPr>
        <p:spPr>
          <a:xfrm>
            <a:off x="838080" y="196200"/>
            <a:ext cx="1079172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Карта текущего состояния процесса (сек.)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198" name="Прямая со стрелкой 6"/>
          <p:cNvSpPr/>
          <p:nvPr/>
        </p:nvSpPr>
        <p:spPr>
          <a:xfrm>
            <a:off x="4210920" y="1466640"/>
            <a:ext cx="317160" cy="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9" name="Прямая со стрелкой 7"/>
          <p:cNvSpPr/>
          <p:nvPr/>
        </p:nvSpPr>
        <p:spPr>
          <a:xfrm>
            <a:off x="6503040" y="1366920"/>
            <a:ext cx="450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Прямая со стрелкой 13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Прямая со стрелкой 14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Прямая со стрелкой 15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Прямая со стрелкой 16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Прямая со стрелкой 17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Прямая со стрелкой 18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Прямая со стрелкой 19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Прямая со стрелкой 20"/>
          <p:cNvSpPr/>
          <p:nvPr/>
        </p:nvSpPr>
        <p:spPr>
          <a:xfrm>
            <a:off x="52463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Прямая со стрелкой 22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Прямая со стрелкой 23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Прямая со стрелкой 24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Прямая со стрелкой 25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2" name="Прямая со стрелкой 26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Прямая со стрелкой 27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Прямая со стрелкой 28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Прямая со стрелкой 29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Прямая со стрелкой 30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Прямая со стрелкой 31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Прямая со стрелкой 32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Прямая со стрелкой 33"/>
          <p:cNvSpPr/>
          <p:nvPr/>
        </p:nvSpPr>
        <p:spPr>
          <a:xfrm>
            <a:off x="2129040" y="181620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Блок-схема: процесс 35"/>
          <p:cNvSpPr/>
          <p:nvPr/>
        </p:nvSpPr>
        <p:spPr>
          <a:xfrm>
            <a:off x="4666320" y="892080"/>
            <a:ext cx="1836360" cy="18475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Заявитель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Приезд родителя на очную консультацию.  Дорога от дома до учреждения.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3300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3790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21" name="Прямая со стрелкой 38"/>
          <p:cNvSpPr/>
          <p:nvPr/>
        </p:nvSpPr>
        <p:spPr>
          <a:xfrm>
            <a:off x="10662840" y="2193840"/>
            <a:ext cx="360" cy="329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Прямая со стрелкой 41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Прямая со стрелкой 4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Прямая со стрелкой 4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Прямая со стрелкой 4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Прямая со стрелкой 4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Прямая со стрелкой 4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Прямая со стрелкой 4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Прямая со стрелкой 4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Прямая со стрелкой 4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Прямая со стрелкой 5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Блок-схема: процесс 51"/>
          <p:cNvSpPr/>
          <p:nvPr/>
        </p:nvSpPr>
        <p:spPr>
          <a:xfrm>
            <a:off x="287640" y="1288080"/>
            <a:ext cx="1841040" cy="16063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социальной 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Запрос на консультацию специалиста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420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515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</p:txBody>
      </p:sp>
      <p:sp>
        <p:nvSpPr>
          <p:cNvPr id="233" name="Блок-схема: процесс 52"/>
          <p:cNvSpPr/>
          <p:nvPr/>
        </p:nvSpPr>
        <p:spPr>
          <a:xfrm>
            <a:off x="2446560" y="1031760"/>
            <a:ext cx="1847520" cy="17078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Определение даты и времени проведения очной консультации. Сообщение заявителю.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184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199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4" name="Блок-схема: процесс 53"/>
          <p:cNvSpPr/>
          <p:nvPr/>
        </p:nvSpPr>
        <p:spPr>
          <a:xfrm>
            <a:off x="6997680" y="988560"/>
            <a:ext cx="1834920" cy="15346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Подготовка к консультации, встреча заявителя.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540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598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5" name="Прямая со стрелкой 54"/>
          <p:cNvSpPr/>
          <p:nvPr/>
        </p:nvSpPr>
        <p:spPr>
          <a:xfrm>
            <a:off x="8832600" y="1288080"/>
            <a:ext cx="541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Блок-схема: процесс 55"/>
          <p:cNvSpPr/>
          <p:nvPr/>
        </p:nvSpPr>
        <p:spPr>
          <a:xfrm>
            <a:off x="9374400" y="797760"/>
            <a:ext cx="1834920" cy="13726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Проведение консультации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3600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3640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7" name="Прямая со стрелкой 56"/>
          <p:cNvSpPr/>
          <p:nvPr/>
        </p:nvSpPr>
        <p:spPr>
          <a:xfrm flipH="1" flipV="1">
            <a:off x="9444240" y="4578840"/>
            <a:ext cx="495000" cy="2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8" name="Блок-схема: процесс 58"/>
          <p:cNvSpPr/>
          <p:nvPr/>
        </p:nvSpPr>
        <p:spPr>
          <a:xfrm>
            <a:off x="10007280" y="4095000"/>
            <a:ext cx="1932120" cy="12319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Сопровождение заявителя к выходу. 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420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480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39" name="Блок-схема: процесс 59"/>
          <p:cNvSpPr/>
          <p:nvPr/>
        </p:nvSpPr>
        <p:spPr>
          <a:xfrm>
            <a:off x="4529520" y="3181320"/>
            <a:ext cx="1834920" cy="13975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Заявитель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Не приехал на консультацию. Потеря рабочего  времени специалиста.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40" name="Блок-схема: процесс 60"/>
          <p:cNvSpPr/>
          <p:nvPr/>
        </p:nvSpPr>
        <p:spPr>
          <a:xfrm>
            <a:off x="7609680" y="4095000"/>
            <a:ext cx="1834920" cy="125208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Заявитель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Проезд родителя от учреждения к дому.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3300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3790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41" name="Прямая со стрелкой 6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2" name="Прямая со стрелкой 6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Прямая со стрелкой 6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Прямая со стрелкой 6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Прямая со стрелкой 6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Прямая со стрелкой 6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Прямая со стрелкой 6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Прямая со стрелкой 6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Прямая со стрелкой 7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0" name="Picture 68" descr=""/>
          <p:cNvPicPr/>
          <p:nvPr/>
        </p:nvPicPr>
        <p:blipFill>
          <a:blip r:embed="rId2"/>
          <a:stretch/>
        </p:blipFill>
        <p:spPr>
          <a:xfrm>
            <a:off x="8619120" y="3438000"/>
            <a:ext cx="1315800" cy="92988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69" descr=""/>
          <p:cNvPicPr/>
          <p:nvPr/>
        </p:nvPicPr>
        <p:blipFill>
          <a:blip r:embed="rId3"/>
          <a:stretch/>
        </p:blipFill>
        <p:spPr>
          <a:xfrm>
            <a:off x="5654160" y="2427480"/>
            <a:ext cx="980640" cy="68868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70" descr=""/>
          <p:cNvPicPr/>
          <p:nvPr/>
        </p:nvPicPr>
        <p:blipFill>
          <a:blip r:embed="rId4"/>
          <a:stretch/>
        </p:blipFill>
        <p:spPr>
          <a:xfrm>
            <a:off x="6232320" y="3494880"/>
            <a:ext cx="987120" cy="103644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71" descr=""/>
          <p:cNvPicPr/>
          <p:nvPr/>
        </p:nvPicPr>
        <p:blipFill>
          <a:blip r:embed="rId5"/>
          <a:stretch/>
        </p:blipFill>
        <p:spPr>
          <a:xfrm>
            <a:off x="8231040" y="2206440"/>
            <a:ext cx="993240" cy="69480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72" descr=""/>
          <p:cNvPicPr/>
          <p:nvPr/>
        </p:nvPicPr>
        <p:blipFill>
          <a:blip r:embed="rId6"/>
          <a:stretch/>
        </p:blipFill>
        <p:spPr>
          <a:xfrm>
            <a:off x="10662840" y="3341520"/>
            <a:ext cx="980640" cy="1006200"/>
          </a:xfrm>
          <a:prstGeom prst="rect">
            <a:avLst/>
          </a:prstGeom>
          <a:ln w="0">
            <a:noFill/>
          </a:ln>
        </p:spPr>
      </p:pic>
      <p:sp>
        <p:nvSpPr>
          <p:cNvPr id="255" name="TextBox 2"/>
          <p:cNvSpPr/>
          <p:nvPr/>
        </p:nvSpPr>
        <p:spPr>
          <a:xfrm>
            <a:off x="7102440" y="5761080"/>
            <a:ext cx="1424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11764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13012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56" name="Прямоугольник 3140"/>
          <p:cNvSpPr/>
          <p:nvPr/>
        </p:nvSpPr>
        <p:spPr>
          <a:xfrm>
            <a:off x="502200" y="3147840"/>
            <a:ext cx="379188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Проблемы: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1.Длительные временные затраты на дорогу  учреждение.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2.Потеря рабочего времени специалиста в виду отказа заявителя от консультации.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3 и 4.Временные затраты на сопровождение заявителя.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5. Длительные временные затраты на дорогу  от учреждения к дому.</a:t>
            </a:r>
            <a:endParaRPr b="0" lang="ru-RU" sz="1800" spc="-1" strike="noStrike">
              <a:latin typeface="XO Oriel"/>
            </a:endParaRPr>
          </a:p>
        </p:txBody>
      </p:sp>
      <p:pic>
        <p:nvPicPr>
          <p:cNvPr id="257" name="Рисунок 1" descr=""/>
          <p:cNvPicPr/>
          <p:nvPr/>
        </p:nvPicPr>
        <p:blipFill>
          <a:blip r:embed="rId7"/>
          <a:stretch/>
        </p:blipFill>
        <p:spPr>
          <a:xfrm>
            <a:off x="5186160" y="2792160"/>
            <a:ext cx="164160" cy="41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59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Перечень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60" name="Прямая соединительная линия 9"/>
          <p:cNvSpPr/>
          <p:nvPr/>
        </p:nvSpPr>
        <p:spPr>
          <a:xfrm>
            <a:off x="3078720" y="91620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693275710"/>
              </p:ext>
            </p:extLst>
          </p:nvPr>
        </p:nvGraphicFramePr>
        <p:xfrm>
          <a:off x="596520" y="916200"/>
          <a:ext cx="10934280" cy="541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2" name="Picture 2" descr=""/>
          <p:cNvPicPr/>
          <p:nvPr/>
        </p:nvPicPr>
        <p:blipFill>
          <a:blip r:embed="rId7"/>
          <a:stretch/>
        </p:blipFill>
        <p:spPr>
          <a:xfrm>
            <a:off x="11040480" y="5112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64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Пирамида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65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266" name="Picture 2" descr=""/>
          <p:cNvPicPr/>
          <p:nvPr/>
        </p:nvPicPr>
        <p:blipFill>
          <a:blip r:embed="rId2"/>
          <a:stretch/>
        </p:blipFill>
        <p:spPr>
          <a:xfrm>
            <a:off x="11040480" y="51120"/>
            <a:ext cx="980640" cy="8647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4084791232"/>
              </p:ext>
            </p:extLst>
          </p:nvPr>
        </p:nvGraphicFramePr>
        <p:xfrm>
          <a:off x="803520" y="719640"/>
          <a:ext cx="4837680" cy="541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7" name="Пятно 1 8"/>
          <p:cNvSpPr/>
          <p:nvPr/>
        </p:nvSpPr>
        <p:spPr>
          <a:xfrm>
            <a:off x="1518120" y="449532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1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68" name="Пятно 1 10"/>
          <p:cNvSpPr/>
          <p:nvPr/>
        </p:nvSpPr>
        <p:spPr>
          <a:xfrm>
            <a:off x="4103280" y="436500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2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69" name="Пятно 1 11"/>
          <p:cNvSpPr/>
          <p:nvPr/>
        </p:nvSpPr>
        <p:spPr>
          <a:xfrm>
            <a:off x="1351440" y="538848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3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70" name="Пятно 1 12"/>
          <p:cNvSpPr/>
          <p:nvPr/>
        </p:nvSpPr>
        <p:spPr>
          <a:xfrm>
            <a:off x="2932920" y="558612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4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71" name="Пятно 1 13"/>
          <p:cNvSpPr/>
          <p:nvPr/>
        </p:nvSpPr>
        <p:spPr>
          <a:xfrm>
            <a:off x="4422600" y="5388480"/>
            <a:ext cx="637920" cy="551880"/>
          </a:xfrm>
          <a:prstGeom prst="irregularSeal1">
            <a:avLst/>
          </a:prstGeom>
          <a:solidFill>
            <a:srgbClr val="ff000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Calibri"/>
              </a:rPr>
              <a:t>5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272" name="Прямоугольник 16"/>
          <p:cNvSpPr/>
          <p:nvPr/>
        </p:nvSpPr>
        <p:spPr>
          <a:xfrm>
            <a:off x="6495840" y="1910160"/>
            <a:ext cx="5408280" cy="37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 u="sng">
                <a:solidFill>
                  <a:srgbClr val="c00000"/>
                </a:solidFill>
                <a:uFillTx/>
                <a:latin typeface="Calibri"/>
              </a:rPr>
              <a:t>Проблемы уровня организации: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1.Длительные временные затраты на дорогу  учреждение.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2.Потеря рабочего времени специалиста в виду отказа заявителя от очной консультации.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3 и 4.Временные затраты на сопровождение заявителя.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5. Длительные временные затраты на дорогу  от учреждения к дому.</a:t>
            </a:r>
            <a:endParaRPr b="0" lang="ru-RU" sz="2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0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Рисунок 4" descr=""/>
          <p:cNvPicPr/>
          <p:nvPr/>
        </p:nvPicPr>
        <p:blipFill>
          <a:blip r:embed="rId1"/>
          <a:stretch/>
        </p:blipFill>
        <p:spPr>
          <a:xfrm>
            <a:off x="-21240" y="-72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274" name="TextBox 5"/>
          <p:cNvSpPr/>
          <p:nvPr/>
        </p:nvSpPr>
        <p:spPr>
          <a:xfrm>
            <a:off x="838080" y="196200"/>
            <a:ext cx="1079172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Карта целевого  состояния процесса (сек.)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275" name="Прямая со стрелкой 6"/>
          <p:cNvSpPr/>
          <p:nvPr/>
        </p:nvSpPr>
        <p:spPr>
          <a:xfrm>
            <a:off x="6234120" y="1942920"/>
            <a:ext cx="317160" cy="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Прямая со стрелкой 13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Прямая со стрелкой 14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Прямая со стрелкой 15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Прямая со стрелкой 16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Прямая со стрелкой 17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Прямая со стрелкой 18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Прямая со стрелкой 19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Прямая со стрелкой 20"/>
          <p:cNvSpPr/>
          <p:nvPr/>
        </p:nvSpPr>
        <p:spPr>
          <a:xfrm>
            <a:off x="52463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Прямая со стрелкой 22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Прямая со стрелкой 23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Прямая со стрелкой 24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Прямая со стрелкой 25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Прямая со стрелкой 26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Прямая со стрелкой 27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Прямая со стрелкой 28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Прямая со стрелкой 29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Прямая со стрелкой 30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Прямая со стрелкой 31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Прямая со стрелкой 32"/>
          <p:cNvSpPr/>
          <p:nvPr/>
        </p:nvSpPr>
        <p:spPr>
          <a:xfrm>
            <a:off x="50304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Прямая со стрелкой 33"/>
          <p:cNvSpPr/>
          <p:nvPr/>
        </p:nvSpPr>
        <p:spPr>
          <a:xfrm>
            <a:off x="2129040" y="181620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Блок-схема: процесс 35"/>
          <p:cNvSpPr/>
          <p:nvPr/>
        </p:nvSpPr>
        <p:spPr>
          <a:xfrm>
            <a:off x="6628320" y="1101960"/>
            <a:ext cx="1836360" cy="18475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МКУ ЦСПСиД Предоставление консультации в дистанционной форме.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2820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2912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297" name="Прямая со стрелкой 41"/>
          <p:cNvSpPr/>
          <p:nvPr/>
        </p:nvSpPr>
        <p:spPr>
          <a:xfrm>
            <a:off x="28714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Прямая со стрелкой 4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Прямая со стрелкой 4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Прямая со стрелкой 4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Прямая со стрелкой 4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Прямая со стрелкой 4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Прямая со стрелкой 4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4" name="Прямая со стрелкой 4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Прямая со стрелкой 4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6" name="Прямая со стрелкой 5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Блок-схема: процесс 51"/>
          <p:cNvSpPr/>
          <p:nvPr/>
        </p:nvSpPr>
        <p:spPr>
          <a:xfrm>
            <a:off x="287640" y="1288080"/>
            <a:ext cx="1841040" cy="160632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социальной 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Запрос на консультацию специалиста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420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515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</p:txBody>
      </p:sp>
      <p:sp>
        <p:nvSpPr>
          <p:cNvPr id="308" name="Блок-схема: процесс 52"/>
          <p:cNvSpPr/>
          <p:nvPr/>
        </p:nvSpPr>
        <p:spPr>
          <a:xfrm>
            <a:off x="3613320" y="1237320"/>
            <a:ext cx="1847520" cy="1707840"/>
          </a:xfrm>
          <a:prstGeom prst="flowChartProcess">
            <a:avLst/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54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Специалист по соц.работе -  МКУ ЦСПСиД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Определение даты и времени проведения консультации. Сообщение заявителю. 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min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184</a:t>
            </a:r>
            <a:endParaRPr b="0" lang="ru-RU" sz="11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100" spc="-1" strike="noStrike">
                <a:solidFill>
                  <a:srgbClr val="000000"/>
                </a:solidFill>
                <a:latin typeface="Calibri"/>
              </a:rPr>
              <a:t>199</a:t>
            </a:r>
            <a:endParaRPr b="0" lang="ru-RU" sz="1100" spc="-1" strike="noStrike">
              <a:latin typeface="XO Oriel"/>
            </a:endParaRPr>
          </a:p>
        </p:txBody>
      </p:sp>
      <p:sp>
        <p:nvSpPr>
          <p:cNvPr id="309" name="Прямая со стрелкой 62"/>
          <p:cNvSpPr/>
          <p:nvPr/>
        </p:nvSpPr>
        <p:spPr>
          <a:xfrm>
            <a:off x="308736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Прямая со стрелкой 63"/>
          <p:cNvSpPr/>
          <p:nvPr/>
        </p:nvSpPr>
        <p:spPr>
          <a:xfrm>
            <a:off x="330328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1" name="Прямая со стрелкой 64"/>
          <p:cNvSpPr/>
          <p:nvPr/>
        </p:nvSpPr>
        <p:spPr>
          <a:xfrm>
            <a:off x="3519180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2" name="Прямая со стрелкой 65"/>
          <p:cNvSpPr/>
          <p:nvPr/>
        </p:nvSpPr>
        <p:spPr>
          <a:xfrm>
            <a:off x="3735072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Прямая со стрелкой 66"/>
          <p:cNvSpPr/>
          <p:nvPr/>
        </p:nvSpPr>
        <p:spPr>
          <a:xfrm>
            <a:off x="395096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4" name="Прямая со стрелкой 67"/>
          <p:cNvSpPr/>
          <p:nvPr/>
        </p:nvSpPr>
        <p:spPr>
          <a:xfrm>
            <a:off x="416685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5" name="Прямая со стрелкой 68"/>
          <p:cNvSpPr/>
          <p:nvPr/>
        </p:nvSpPr>
        <p:spPr>
          <a:xfrm>
            <a:off x="4382784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Прямая со стрелкой 69"/>
          <p:cNvSpPr/>
          <p:nvPr/>
        </p:nvSpPr>
        <p:spPr>
          <a:xfrm>
            <a:off x="4598676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7" name="Прямая со стрелкой 70"/>
          <p:cNvSpPr/>
          <p:nvPr/>
        </p:nvSpPr>
        <p:spPr>
          <a:xfrm>
            <a:off x="48145680" y="5761080"/>
            <a:ext cx="31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8" name="TextBox 2"/>
          <p:cNvSpPr/>
          <p:nvPr/>
        </p:nvSpPr>
        <p:spPr>
          <a:xfrm>
            <a:off x="7102440" y="5761080"/>
            <a:ext cx="1424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Min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3424</a:t>
            </a:r>
            <a:endParaRPr b="0" lang="ru-RU" sz="18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Max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3626</a:t>
            </a:r>
            <a:endParaRPr b="0" lang="ru-RU" sz="18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20" name="TextBox 5"/>
          <p:cNvSpPr/>
          <p:nvPr/>
        </p:nvSpPr>
        <p:spPr>
          <a:xfrm>
            <a:off x="803520" y="297720"/>
            <a:ext cx="10584360" cy="91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000" spc="-1" strike="noStrike">
                <a:solidFill>
                  <a:srgbClr val="2f5597"/>
                </a:solidFill>
                <a:latin typeface="Times New Roman"/>
              </a:rPr>
              <a:t>План мероприятий по устранению проблем</a:t>
            </a:r>
            <a:endParaRPr b="0" lang="ru-RU" sz="30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21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322" name="Таблица 6"/>
          <p:cNvGraphicFramePr/>
          <p:nvPr/>
        </p:nvGraphicFramePr>
        <p:xfrm>
          <a:off x="596520" y="879840"/>
          <a:ext cx="10791720" cy="3651480"/>
        </p:xfrm>
        <a:graphic>
          <a:graphicData uri="http://schemas.openxmlformats.org/drawingml/2006/table">
            <a:tbl>
              <a:tblPr/>
              <a:tblGrid>
                <a:gridCol w="2158200"/>
                <a:gridCol w="2158200"/>
                <a:gridCol w="2936520"/>
                <a:gridCol w="1820160"/>
                <a:gridCol w="1718640"/>
              </a:tblGrid>
              <a:tr h="7070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Проблема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Причина проблемы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Мероприятие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Ответственный исполнитель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Срок реализации мероприятия</a:t>
                      </a:r>
                      <a:endParaRPr b="0" lang="ru-RU" sz="16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13694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 Длительные временные затраты на дорогу  учреждение.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Особенность территориального расположения учреждения. Удаленность учреждения от места проживания семей.                                             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Использование в работе с заявителями дистанционных форм работы.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Е.Г. Соловьева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20.11.2022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5519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2. Потеря рабочего времени специалиста в виду отказа заявителя от консультации.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Наличие в семье, воспитывающей ребенка-инвалида, сложностей, обусловленных заболеванием ребенка или жизненной ситуацией и невозможностью приехать на очное консультирование.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Использование в работе с заявителями дистанционных форм работы.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Е.Г. Соловьева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20.11.2022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82188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3и4. Временные затраты на сопровождение заявителя.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Необходимость встречи, регистрация при входе в учреждение, сопровождение в кабинет.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Использование в работе с заявителями дистанционных форм работы.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Е.Г. Соловьева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20.11.2022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00440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5. Длительные временные затраты на дорогу  от учреждения к дому.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Требование  законодательства.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Использование в работе с заявителями дистанционных форм работы.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Заведующий отделением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Е.Г. Соловьева</a:t>
                      </a:r>
                      <a:endParaRPr b="0" lang="ru-RU" sz="1200" spc="-1" strike="noStrike">
                        <a:latin typeface="XO Orie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20.11.2022</a:t>
                      </a:r>
                      <a:endParaRPr b="0" lang="ru-RU" sz="1200" spc="-1" strike="noStrike">
                        <a:latin typeface="XO Orie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  <p:pic>
        <p:nvPicPr>
          <p:cNvPr id="323" name="Picture 2" descr=""/>
          <p:cNvPicPr/>
          <p:nvPr/>
        </p:nvPicPr>
        <p:blipFill>
          <a:blip r:embed="rId2"/>
          <a:stretch/>
        </p:blipFill>
        <p:spPr>
          <a:xfrm>
            <a:off x="11021760" y="5112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325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Мероприятия по устранению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326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2341552538"/>
              </p:ext>
            </p:extLst>
          </p:nvPr>
        </p:nvGraphicFramePr>
        <p:xfrm>
          <a:off x="171360" y="916200"/>
          <a:ext cx="11005920" cy="568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7" name="Picture 2" descr=""/>
          <p:cNvPicPr/>
          <p:nvPr/>
        </p:nvPicPr>
        <p:blipFill>
          <a:blip r:embed="rId7"/>
          <a:stretch/>
        </p:blipFill>
        <p:spPr>
          <a:xfrm>
            <a:off x="11159640" y="48384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2400</TotalTime>
  <Application>Редактор_презентаций/2.3.0.0$Linux_X86_64 LibreOffice_project/01ffa5329b2b028a19d4810c8ae7e18fece27084</Application>
  <AppVersion>15.0000</AppVersion>
  <Words>634</Words>
  <Paragraphs>163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2019-04-02T07:58:05Z</dcterms:created>
  <dc:creator>Microsoft Office User</dc:creator>
  <dc:description/>
  <dc:language>ru-RU</dc:language>
  <cp:lastModifiedBy>User</cp:lastModifiedBy>
  <cp:lastPrinted>2021-10-08T10:09:00Z</cp:lastPrinted>
  <dcterms:modified xsi:type="dcterms:W3CDTF">2023-04-11T10:57:03Z</dcterms:modified>
  <cp:revision>162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13</vt:i4>
  </property>
</Properties>
</file>