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drawings/drawing1.xml" ContentType="application/vnd.openxmlformats-officedocument.drawingml.chartshapes+xml"/>
  <Override PartName="/ppt/notesSlides/_rels/notesSlide8.xml.rels" ContentType="application/vnd.openxmlformats-package.relationships+xml"/>
  <Override PartName="/ppt/notesSlides/notesSlide8.xml" ContentType="application/vnd.openxmlformats-officedocument.presentationml.notesSlide+xml"/>
  <Override PartName="/ppt/charts/_rels/chart1.xml.rels" ContentType="application/vnd.openxmlformats-package.relationships+xml"/>
  <Override PartName="/ppt/charts/chart1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ata3.xml" ContentType="application/vnd.openxmlformats-officedocument.drawingml.diagramData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3.jpeg" ContentType="image/jpeg"/>
  <Override PartName="/ppt/media/image31.jpeg" ContentType="image/jpeg"/>
  <Override PartName="/ppt/media/image29.jpeg" ContentType="image/jpeg"/>
  <Override PartName="/ppt/media/image26.png" ContentType="image/png"/>
  <Override PartName="/ppt/media/image27.jpeg" ContentType="image/jpeg"/>
  <Override PartName="/ppt/media/image5.jpeg" ContentType="image/jpeg"/>
  <Override PartName="/ppt/media/image25.jpeg" ContentType="image/jpeg"/>
  <Override PartName="/ppt/media/image23.jpeg" ContentType="image/jpeg"/>
  <Override PartName="/ppt/media/image1.jpeg" ContentType="image/jpeg"/>
  <Override PartName="/ppt/media/image4.jpeg" ContentType="image/jpeg"/>
  <Override PartName="/ppt/media/image16.png" ContentType="image/png"/>
  <Override PartName="/ppt/media/image39.png" ContentType="image/png"/>
  <Override PartName="/ppt/media/image12.png" ContentType="image/png"/>
  <Override PartName="/ppt/media/image37.png" ContentType="image/png"/>
  <Override PartName="/ppt/media/image44.png" ContentType="image/png"/>
  <Override PartName="/ppt/media/image43.png" ContentType="image/png"/>
  <Override PartName="/ppt/media/image40.png" ContentType="image/png"/>
  <Override PartName="/ppt/media/image41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4.png" ContentType="image/png"/>
  <Override PartName="/ppt/media/image28.png" ContentType="image/png"/>
  <Override PartName="/ppt/media/image30.png" ContentType="image/png"/>
  <Override PartName="/ppt/media/image32.png" ContentType="image/png"/>
  <Override PartName="/ppt/media/image34.png" ContentType="image/png"/>
  <Override PartName="/ppt/media/image35.png" ContentType="image/png"/>
  <Override PartName="/ppt/media/image11.png" ContentType="image/png"/>
  <Override PartName="/ppt/media/image8.jpeg" ContentType="image/jpeg"/>
  <Override PartName="/ppt/media/image36.png" ContentType="image/png"/>
  <Override PartName="/ppt/media/image13.jpeg" ContentType="image/jpeg"/>
  <Override PartName="/ppt/media/image10.jpeg" ContentType="image/jpeg"/>
  <Override PartName="/ppt/media/image15.jpeg" ContentType="image/jpeg"/>
  <Override PartName="/ppt/media/image14.jpeg" ContentType="image/jpeg"/>
  <Override PartName="/ppt/media/image38.jpeg" ContentType="image/jpeg"/>
  <Override PartName="/ppt/media/image45.jpeg" ContentType="image/jpeg"/>
  <Override PartName="/ppt/media/image42.jpeg" ContentType="image/jpeg"/>
  <Override PartName="/ppt/media/image9.png" ContentType="image/png"/>
  <Override PartName="/ppt/media/image7.png" ContentType="image/png"/>
  <Override PartName="/ppt/media/image2.png" ContentType="image/png"/>
  <Override PartName="/ppt/media/image6.png" ContentType="image/png"/>
  <Override PartName="/ppt/media/image3.png" ContentType="image/png"/>
  <Override PartName="/ppt/media/image21.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presProps" Target="presProps.xml"/>
</Relationships>
</file>

<file path=ppt/charts/_rels/chart1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8411848437606"/>
          <c:y val="0.174970660407554"/>
          <c:w val="0.938249847488646"/>
          <c:h val="0.6310679611650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f5597"/>
            </a:solidFill>
            <a:ln w="255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Lbls>
            <c:numFmt formatCode="0" sourceLinked="0"/>
            <c:dLbl>
              <c:idx val="0"/>
              <c:layout>
                <c:manualLayout>
                  <c:x val="-0.00893173033163726"/>
                  <c:y val="-0.00752748272087086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27299 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–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34003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04587067518767"/>
                  <c:y val="-0.109209845473227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4041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сек.</a:t>
                    </a:r>
                  </a:p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до 4864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</c:ser>
        <c:gapWidth val="150"/>
        <c:overlap val="0"/>
        <c:axId val="84378825"/>
        <c:axId val="49534656"/>
      </c:barChart>
      <c:catAx>
        <c:axId val="8437882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49534656"/>
        <c:crosses val="autoZero"/>
        <c:auto val="1"/>
        <c:lblAlgn val="ctr"/>
        <c:lblOffset val="100"/>
        <c:noMultiLvlLbl val="0"/>
      </c:catAx>
      <c:valAx>
        <c:axId val="49534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84378825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  <c:userShapes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000" dirty="0" smtClean="0"/>
            <a:t>Длительный период передачи информационного письма в работу отделения</a:t>
          </a:r>
          <a:endParaRPr lang="ru-RU" sz="20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r>
            <a:rPr lang="ru-RU" sz="2000" dirty="0" smtClean="0"/>
            <a:t>Большое количество семей, распределяемых для </a:t>
          </a:r>
          <a:r>
            <a:rPr lang="ru-RU" sz="2000" dirty="0" err="1" smtClean="0"/>
            <a:t>обзвона</a:t>
          </a:r>
          <a:r>
            <a:rPr lang="ru-RU" sz="2000" dirty="0" smtClean="0"/>
            <a:t> на 1-го специалиста.</a:t>
          </a:r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64D1016A-A76D-408B-BB77-126C4DA576DE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C4D6143-6669-4539-8B67-A714C01B7966}" type="sibTrans" cxnId="{1641E7E9-E2D7-48C6-8A38-623F284F54CD}">
      <dgm:prSet/>
      <dgm:spPr/>
      <dgm:t>
        <a:bodyPr/>
        <a:lstStyle/>
        <a:p>
          <a:endParaRPr lang="ru-RU"/>
        </a:p>
      </dgm:t>
    </dgm:pt>
    <dgm:pt modelId="{BD00D0D9-AA0C-47CD-94B2-9006445DFFF8}" type="parTrans" cxnId="{1641E7E9-E2D7-48C6-8A38-623F284F54CD}">
      <dgm:prSet/>
      <dgm:spPr/>
      <dgm:t>
        <a:bodyPr/>
        <a:lstStyle/>
        <a:p>
          <a:endParaRPr lang="ru-RU"/>
        </a:p>
      </dgm:t>
    </dgm:pt>
    <dgm:pt modelId="{66E88FD3-72A6-4CC8-873C-3FE79C5E0E0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6D45708-8928-4792-B358-74EECD4AEC01}" type="sibTrans" cxnId="{D0DDE3A2-EB31-46EA-BAAB-CB3BEC8A0AA7}">
      <dgm:prSet/>
      <dgm:spPr/>
      <dgm:t>
        <a:bodyPr/>
        <a:lstStyle/>
        <a:p>
          <a:endParaRPr lang="ru-RU"/>
        </a:p>
      </dgm:t>
    </dgm:pt>
    <dgm:pt modelId="{B1F31FA8-4A61-4D27-A6FD-19602FD6CFB9}" type="parTrans" cxnId="{D0DDE3A2-EB31-46EA-BAAB-CB3BEC8A0AA7}">
      <dgm:prSet/>
      <dgm:spPr/>
      <dgm:t>
        <a:bodyPr/>
        <a:lstStyle/>
        <a:p>
          <a:endParaRPr lang="ru-RU"/>
        </a:p>
      </dgm:t>
    </dgm:pt>
    <dgm:pt modelId="{BCE9868A-A55A-4758-9FD1-C1936C71DC2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dirty="0" smtClean="0"/>
            <a:t> Наличие семей, не получивших информацию о благотворительной акции.</a:t>
          </a:r>
          <a:endParaRPr lang="ru-RU" sz="2000" dirty="0"/>
        </a:p>
      </dgm:t>
    </dgm:pt>
    <dgm:pt modelId="{55858D9C-A14E-4D6A-B432-16341901DE58}" type="sibTrans" cxnId="{E8F23591-D8A5-42E2-B59D-0715295E86F8}">
      <dgm:prSet/>
      <dgm:spPr/>
      <dgm:t>
        <a:bodyPr/>
        <a:lstStyle/>
        <a:p>
          <a:endParaRPr lang="ru-RU"/>
        </a:p>
      </dgm:t>
    </dgm:pt>
    <dgm:pt modelId="{4F042B6A-ED56-42C7-8A37-7249C76AF6B1}" type="parTrans" cxnId="{E8F23591-D8A5-42E2-B59D-0715295E86F8}">
      <dgm:prSet/>
      <dgm:spPr/>
      <dgm:t>
        <a:bodyPr/>
        <a:lstStyle/>
        <a:p>
          <a:endParaRPr lang="ru-RU"/>
        </a:p>
      </dgm:t>
    </dgm:pt>
    <dgm:pt modelId="{00365B5E-D1F2-4B75-8936-7C69C986BCD0}">
      <dgm:prSet phldrT="[Текст]" custT="1"/>
      <dgm:spPr/>
      <dgm:t>
        <a:bodyPr/>
        <a:lstStyle/>
        <a:p>
          <a:r>
            <a:rPr lang="ru-RU" sz="2000" dirty="0" smtClean="0"/>
            <a:t>Не до всех семей специалист может дозвониться (не отвечает, телефон недоступен).</a:t>
          </a:r>
          <a:endParaRPr lang="ru-RU" sz="2000" dirty="0"/>
        </a:p>
      </dgm:t>
    </dgm:pt>
    <dgm:pt modelId="{C0D57C78-F7AA-41F3-9663-B0FFC78DBDC1}" type="sibTrans" cxnId="{24F26454-8118-47DE-87C4-E2D85B731828}">
      <dgm:prSet/>
      <dgm:spPr/>
      <dgm:t>
        <a:bodyPr/>
        <a:lstStyle/>
        <a:p>
          <a:endParaRPr lang="ru-RU"/>
        </a:p>
      </dgm:t>
    </dgm:pt>
    <dgm:pt modelId="{86B8B32E-4358-447A-89D9-B9FDAE6044A7}" type="parTrans" cxnId="{24F26454-8118-47DE-87C4-E2D85B731828}">
      <dgm:prSet/>
      <dgm:spPr/>
      <dgm:t>
        <a:bodyPr/>
        <a:lstStyle/>
        <a:p>
          <a:endParaRPr lang="ru-RU"/>
        </a:p>
      </dgm:t>
    </dgm:pt>
    <dgm:pt modelId="{9B83476A-B3E5-45F9-BC66-0165294E854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8792FFB-BB4C-4BCC-8490-852FE9D678D1}" type="sibTrans" cxnId="{C17411F6-3BCD-4D7B-9FC2-9EC70B43BE90}">
      <dgm:prSet/>
      <dgm:spPr/>
      <dgm:t>
        <a:bodyPr/>
        <a:lstStyle/>
        <a:p>
          <a:endParaRPr lang="ru-RU"/>
        </a:p>
      </dgm:t>
    </dgm:pt>
    <dgm:pt modelId="{DF27582C-EC57-46DB-B83E-8EEB6B131A29}" type="parTrans" cxnId="{C17411F6-3BCD-4D7B-9FC2-9EC70B43BE90}">
      <dgm:prSet/>
      <dgm:spPr/>
      <dgm:t>
        <a:bodyPr/>
        <a:lstStyle/>
        <a:p>
          <a:endParaRPr lang="ru-RU"/>
        </a:p>
      </dgm:t>
    </dgm:pt>
    <dgm:pt modelId="{BF408E61-CBE6-467A-BE00-A7C2330A8C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Большие временные затраты специалиста на телефонные разговоры с семьями.</a:t>
          </a:r>
          <a:endParaRPr lang="ru-RU" sz="1400" dirty="0"/>
        </a:p>
      </dgm:t>
    </dgm:pt>
    <dgm:pt modelId="{61601EBE-18CE-4AB0-A8CF-638A19921158}" type="sibTrans" cxnId="{1717E736-894E-4544-BF57-D2835BA63865}">
      <dgm:prSet/>
      <dgm:spPr/>
      <dgm:t>
        <a:bodyPr/>
        <a:lstStyle/>
        <a:p>
          <a:endParaRPr lang="ru-RU"/>
        </a:p>
      </dgm:t>
    </dgm:pt>
    <dgm:pt modelId="{A7651DF5-D86C-49EE-9B65-4D2CF43B8907}" type="parTrans" cxnId="{1717E736-894E-4544-BF57-D2835BA63865}">
      <dgm:prSet/>
      <dgm:spPr/>
      <dgm:t>
        <a:bodyPr/>
        <a:lstStyle/>
        <a:p>
          <a:endParaRPr lang="ru-RU"/>
        </a:p>
      </dgm:t>
    </dgm:pt>
    <dgm:pt modelId="{12F2EA73-0720-4956-8FB4-853923316C95}">
      <dgm:prSet custT="1"/>
      <dgm:spPr/>
      <dgm:t>
        <a:bodyPr/>
        <a:lstStyle/>
        <a:p>
          <a:endParaRPr lang="ru-RU" sz="2000" dirty="0" smtClean="0"/>
        </a:p>
      </dgm:t>
    </dgm:pt>
    <dgm:pt modelId="{BF14E990-8905-450D-B82E-5A67686CAEA4}" type="parTrans" cxnId="{23835D13-E5BD-4BDE-B304-9DEED704ECFA}">
      <dgm:prSet/>
      <dgm:spPr/>
      <dgm:t>
        <a:bodyPr/>
        <a:lstStyle/>
        <a:p>
          <a:endParaRPr lang="ru-RU"/>
        </a:p>
      </dgm:t>
    </dgm:pt>
    <dgm:pt modelId="{FBB37C74-893E-42FD-9048-28F5730C7A0A}" type="sibTrans" cxnId="{23835D13-E5BD-4BDE-B304-9DEED704ECFA}">
      <dgm:prSet/>
      <dgm:spPr/>
      <dgm:t>
        <a:bodyPr/>
        <a:lstStyle/>
        <a:p>
          <a:endParaRPr lang="ru-RU"/>
        </a:p>
      </dgm:t>
    </dgm:pt>
    <dgm:pt modelId="{B6E2B720-1CE2-492D-B093-6C881B2A53D8}">
      <dgm:prSet custT="1"/>
      <dgm:spPr/>
      <dgm:t>
        <a:bodyPr/>
        <a:lstStyle/>
        <a:p>
          <a:endParaRPr lang="ru-RU" sz="2000" dirty="0" smtClean="0"/>
        </a:p>
      </dgm:t>
    </dgm:pt>
    <dgm:pt modelId="{31F771B2-3CC7-4921-8BE3-A621C07C2C2A}" type="parTrans" cxnId="{06CF2036-0EAF-44CC-889B-9E6974DF0B02}">
      <dgm:prSet/>
      <dgm:spPr/>
      <dgm:t>
        <a:bodyPr/>
        <a:lstStyle/>
        <a:p>
          <a:endParaRPr lang="ru-RU"/>
        </a:p>
      </dgm:t>
    </dgm:pt>
    <dgm:pt modelId="{AC8AC1D9-8E5F-4EFB-BC39-1D8FC50757F3}" type="sibTrans" cxnId="{06CF2036-0EAF-44CC-889B-9E6974DF0B02}">
      <dgm:prSet/>
      <dgm:spPr/>
      <dgm:t>
        <a:bodyPr/>
        <a:lstStyle/>
        <a:p>
          <a:endParaRPr lang="ru-RU"/>
        </a:p>
      </dgm:t>
    </dgm:pt>
    <dgm:pt modelId="{ECE76C2E-81DF-44AE-9410-16E2F0D4E87C}">
      <dgm:prSet custT="1"/>
      <dgm:spPr/>
      <dgm:t>
        <a:bodyPr/>
        <a:lstStyle/>
        <a:p>
          <a:endParaRPr lang="ru-RU" sz="2000" dirty="0" smtClean="0"/>
        </a:p>
      </dgm:t>
    </dgm:pt>
    <dgm:pt modelId="{1B6F9015-799E-4EDE-83F7-0EE41B690B6D}" type="parTrans" cxnId="{C8131B44-9794-4CAC-8847-17D9B12F5FBC}">
      <dgm:prSet/>
      <dgm:spPr/>
      <dgm:t>
        <a:bodyPr/>
        <a:lstStyle/>
        <a:p>
          <a:endParaRPr lang="ru-RU"/>
        </a:p>
      </dgm:t>
    </dgm:pt>
    <dgm:pt modelId="{927477B0-C342-4BA7-8A6E-23F4B3AA1679}" type="sibTrans" cxnId="{C8131B44-9794-4CAC-8847-17D9B12F5FBC}">
      <dgm:prSet/>
      <dgm:spPr/>
      <dgm:t>
        <a:bodyPr/>
        <a:lstStyle/>
        <a:p>
          <a:endParaRPr lang="ru-RU"/>
        </a:p>
      </dgm:t>
    </dgm:pt>
    <dgm:pt modelId="{BF8FE472-E9A6-4838-86D6-6C3079778F2B}">
      <dgm:prSet custT="1"/>
      <dgm:spPr/>
      <dgm:t>
        <a:bodyPr/>
        <a:lstStyle/>
        <a:p>
          <a:endParaRPr lang="ru-RU" sz="2000" dirty="0" smtClean="0"/>
        </a:p>
      </dgm:t>
    </dgm:pt>
    <dgm:pt modelId="{DF7AB37B-DC7D-4534-A9EC-FCE65372CE5B}" type="parTrans" cxnId="{36592460-ED3B-4645-8A37-19375E98547D}">
      <dgm:prSet/>
      <dgm:spPr/>
      <dgm:t>
        <a:bodyPr/>
        <a:lstStyle/>
        <a:p>
          <a:endParaRPr lang="ru-RU"/>
        </a:p>
      </dgm:t>
    </dgm:pt>
    <dgm:pt modelId="{DAC00593-6983-4E92-8E8F-9CF3A2E0E575}" type="sibTrans" cxnId="{36592460-ED3B-4645-8A37-19375E98547D}">
      <dgm:prSet/>
      <dgm:spPr/>
      <dgm:t>
        <a:bodyPr/>
        <a:lstStyle/>
        <a:p>
          <a:endParaRPr lang="ru-RU"/>
        </a:p>
      </dgm:t>
    </dgm:pt>
    <dgm:pt modelId="{A4157D4F-3DEA-4980-8645-A10B112C6FBB}">
      <dgm:prSet custT="1"/>
      <dgm:spPr/>
      <dgm:t>
        <a:bodyPr/>
        <a:lstStyle/>
        <a:p>
          <a:endParaRPr lang="ru-RU" sz="2000" dirty="0" smtClean="0"/>
        </a:p>
      </dgm:t>
    </dgm:pt>
    <dgm:pt modelId="{D96D7693-D51A-4379-95B3-CDB01C75140B}" type="parTrans" cxnId="{E6A59810-E942-4FA2-BA9A-F2C83FD7F066}">
      <dgm:prSet/>
      <dgm:spPr/>
      <dgm:t>
        <a:bodyPr/>
        <a:lstStyle/>
        <a:p>
          <a:endParaRPr lang="ru-RU"/>
        </a:p>
      </dgm:t>
    </dgm:pt>
    <dgm:pt modelId="{0961692F-944A-4835-B335-24EFF431743D}" type="sibTrans" cxnId="{E6A59810-E942-4FA2-BA9A-F2C83FD7F066}">
      <dgm:prSet/>
      <dgm:spPr/>
      <dgm:t>
        <a:bodyPr/>
        <a:lstStyle/>
        <a:p>
          <a:endParaRPr lang="ru-RU"/>
        </a:p>
      </dgm:t>
    </dgm:pt>
    <dgm:pt modelId="{17A136A2-8758-4C18-9665-B3F50D9EC403}">
      <dgm:prSet phldrT="[Текст]" custT="1"/>
      <dgm:spPr/>
      <dgm:t>
        <a:bodyPr/>
        <a:lstStyle/>
        <a:p>
          <a:endParaRPr lang="ru-RU" sz="2000" dirty="0"/>
        </a:p>
      </dgm:t>
    </dgm:pt>
    <dgm:pt modelId="{FFB32833-9583-4341-904A-F63831BFD389}" type="parTrans" cxnId="{585F5A6B-0ED9-47C4-880E-29EB839591EF}">
      <dgm:prSet/>
      <dgm:spPr/>
    </dgm:pt>
    <dgm:pt modelId="{AC494BB4-F926-4689-AFF7-470C38378BF5}" type="sibTrans" cxnId="{585F5A6B-0ED9-47C4-880E-29EB839591EF}">
      <dgm:prSet/>
      <dgm:spPr/>
    </dgm:pt>
    <dgm:pt modelId="{60AD8CA0-679C-4CDD-8E96-B3ECB0CEC532}">
      <dgm:prSet custT="1"/>
      <dgm:spPr/>
      <dgm:t>
        <a:bodyPr/>
        <a:lstStyle/>
        <a:p>
          <a:endParaRPr lang="ru-RU" sz="1900" dirty="0" smtClean="0"/>
        </a:p>
      </dgm:t>
    </dgm:pt>
    <dgm:pt modelId="{84AAE3DA-17E0-46B6-8AD1-1D70A59BEF4F}" type="parTrans" cxnId="{C677730D-0032-453A-A66B-5A1FD45FA790}">
      <dgm:prSet/>
      <dgm:spPr/>
      <dgm:t>
        <a:bodyPr/>
        <a:lstStyle/>
        <a:p>
          <a:endParaRPr lang="ru-RU"/>
        </a:p>
      </dgm:t>
    </dgm:pt>
    <dgm:pt modelId="{E764323B-03A8-4442-82E4-8370FC012392}" type="sibTrans" cxnId="{C677730D-0032-453A-A66B-5A1FD45FA790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5" custScaleY="14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ACCFD5F4-FCF2-4029-8DF1-057B3E20044F}" type="pres">
      <dgm:prSet presAssocID="{9B83476A-B3E5-45F9-BC66-0165294E8542}" presName="composite" presStyleCnt="0"/>
      <dgm:spPr/>
    </dgm:pt>
    <dgm:pt modelId="{A074B1D3-CAAD-47E0-ACEB-4FF1E9A9CCF6}" type="pres">
      <dgm:prSet presAssocID="{9B83476A-B3E5-45F9-BC66-0165294E854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3650-07DC-4B76-9C22-14CE574C38CD}" type="pres">
      <dgm:prSet presAssocID="{9B83476A-B3E5-45F9-BC66-0165294E854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68440-0A89-4A49-A3E8-33EE8C196F6B}" type="pres">
      <dgm:prSet presAssocID="{28792FFB-BB4C-4BCC-8490-852FE9D678D1}" presName="sp" presStyleCnt="0"/>
      <dgm:spPr/>
    </dgm:pt>
    <dgm:pt modelId="{5C206851-C94C-4A07-8E68-4875C0B3664E}" type="pres">
      <dgm:prSet presAssocID="{66E88FD3-72A6-4CC8-873C-3FE79C5E0E05}" presName="composite" presStyleCnt="0"/>
      <dgm:spPr/>
    </dgm:pt>
    <dgm:pt modelId="{914687CF-2BBA-4497-9DCE-212F569E8133}" type="pres">
      <dgm:prSet presAssocID="{66E88FD3-72A6-4CC8-873C-3FE79C5E0E05}" presName="parentText" presStyleLbl="alignNode1" presStyleIdx="3" presStyleCnt="5" custLinFactNeighborX="2211" custLinFactNeighborY="-10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E2215-3550-4D3D-B88E-1A959134EC43}" type="pres">
      <dgm:prSet presAssocID="{66E88FD3-72A6-4CC8-873C-3FE79C5E0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F0D7-65FF-433D-A75F-330C72750CDE}" type="pres">
      <dgm:prSet presAssocID="{D6D45708-8928-4792-B358-74EECD4AEC01}" presName="sp" presStyleCnt="0"/>
      <dgm:spPr/>
    </dgm:pt>
    <dgm:pt modelId="{85E0FC06-9514-4D6A-9378-FC5B8599FC7B}" type="pres">
      <dgm:prSet presAssocID="{64D1016A-A76D-408B-BB77-126C4DA576DE}" presName="composite" presStyleCnt="0"/>
      <dgm:spPr/>
    </dgm:pt>
    <dgm:pt modelId="{56179D03-05AA-4E32-9026-48598B451CC2}" type="pres">
      <dgm:prSet presAssocID="{64D1016A-A76D-408B-BB77-126C4DA576D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65D49-CC44-4B39-A885-20C23942BB20}" type="pres">
      <dgm:prSet presAssocID="{64D1016A-A76D-408B-BB77-126C4DA576D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DDE3A2-EB31-46EA-BAAB-CB3BEC8A0AA7}" srcId="{C0089275-BE5B-4C63-A427-96CB6891C4E0}" destId="{66E88FD3-72A6-4CC8-873C-3FE79C5E0E05}" srcOrd="3" destOrd="0" parTransId="{B1F31FA8-4A61-4D27-A6FD-19602FD6CFB9}" sibTransId="{D6D45708-8928-4792-B358-74EECD4AEC01}"/>
    <dgm:cxn modelId="{A83E821F-CE17-4AC4-B8E9-0DF321F805A1}" type="presOf" srcId="{BF8FE472-E9A6-4838-86D6-6C3079778F2B}" destId="{4F573650-07DC-4B76-9C22-14CE574C38CD}" srcOrd="0" destOrd="1" presId="urn:microsoft.com/office/officeart/2005/8/layout/chevron2"/>
    <dgm:cxn modelId="{36592460-ED3B-4645-8A37-19375E98547D}" srcId="{9B83476A-B3E5-45F9-BC66-0165294E8542}" destId="{BF8FE472-E9A6-4838-86D6-6C3079778F2B}" srcOrd="1" destOrd="0" parTransId="{DF7AB37B-DC7D-4534-A9EC-FCE65372CE5B}" sibTransId="{DAC00593-6983-4E92-8E8F-9CF3A2E0E575}"/>
    <dgm:cxn modelId="{FD62E49A-13AB-46C0-8CDF-740A5E7C47D5}" type="presOf" srcId="{17A136A2-8758-4C18-9665-B3F50D9EC403}" destId="{98DE2215-3550-4D3D-B88E-1A959134EC43}" srcOrd="0" destOrd="0" presId="urn:microsoft.com/office/officeart/2005/8/layout/chevron2"/>
    <dgm:cxn modelId="{71A4019E-B5F9-4BE3-A802-3CC2AC1EE234}" type="presOf" srcId="{BF408E61-CBE6-467A-BE00-A7C2330A8CBF}" destId="{4F573650-07DC-4B76-9C22-14CE574C38CD}" srcOrd="0" destOrd="0" presId="urn:microsoft.com/office/officeart/2005/8/layout/chevron2"/>
    <dgm:cxn modelId="{AAD2AC9A-7295-45CF-B293-01BAA3B0855D}" type="presOf" srcId="{66E88FD3-72A6-4CC8-873C-3FE79C5E0E05}" destId="{914687CF-2BBA-4497-9DCE-212F569E8133}" srcOrd="0" destOrd="0" presId="urn:microsoft.com/office/officeart/2005/8/layout/chevron2"/>
    <dgm:cxn modelId="{45A3A807-9777-476F-9F4D-AE54D52DBCED}" type="presOf" srcId="{ECE76C2E-81DF-44AE-9410-16E2F0D4E87C}" destId="{D3D0AEBC-8D9B-4536-B3A5-BD6D5BFA8E4E}" srcOrd="0" destOrd="1" presId="urn:microsoft.com/office/officeart/2005/8/layout/chevron2"/>
    <dgm:cxn modelId="{E6A59810-E942-4FA2-BA9A-F2C83FD7F066}" srcId="{66E88FD3-72A6-4CC8-873C-3FE79C5E0E05}" destId="{A4157D4F-3DEA-4980-8645-A10B112C6FBB}" srcOrd="2" destOrd="0" parTransId="{D96D7693-D51A-4379-95B3-CDB01C75140B}" sibTransId="{0961692F-944A-4835-B335-24EFF431743D}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9BB3B82B-44CC-440D-BFE2-396D537E3CDB}" type="presOf" srcId="{12F2EA73-0720-4956-8FB4-853923316C95}" destId="{D3D0AEBC-8D9B-4536-B3A5-BD6D5BFA8E4E}" srcOrd="0" destOrd="2" presId="urn:microsoft.com/office/officeart/2005/8/layout/chevron2"/>
    <dgm:cxn modelId="{7EA27FFD-41CC-42FE-B62E-A38FB5C45D83}" type="presOf" srcId="{00365B5E-D1F2-4B75-8936-7C69C986BCD0}" destId="{98DE2215-3550-4D3D-B88E-1A959134EC43}" srcOrd="0" destOrd="1" presId="urn:microsoft.com/office/officeart/2005/8/layout/chevron2"/>
    <dgm:cxn modelId="{DE99C4C3-FF10-4E9B-9F6E-3BA8C2612065}" type="presOf" srcId="{60AD8CA0-679C-4CDD-8E96-B3ECB0CEC532}" destId="{C7665D49-CC44-4B39-A885-20C23942BB20}" srcOrd="0" destOrd="1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C17411F6-3BCD-4D7B-9FC2-9EC70B43BE90}" srcId="{C0089275-BE5B-4C63-A427-96CB6891C4E0}" destId="{9B83476A-B3E5-45F9-BC66-0165294E8542}" srcOrd="2" destOrd="0" parTransId="{DF27582C-EC57-46DB-B83E-8EEB6B131A29}" sibTransId="{28792FFB-BB4C-4BCC-8490-852FE9D678D1}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24F26454-8118-47DE-87C4-E2D85B731828}" srcId="{66E88FD3-72A6-4CC8-873C-3FE79C5E0E05}" destId="{00365B5E-D1F2-4B75-8936-7C69C986BCD0}" srcOrd="1" destOrd="0" parTransId="{86B8B32E-4358-447A-89D9-B9FDAE6044A7}" sibTransId="{C0D57C78-F7AA-41F3-9663-B0FFC78DBDC1}"/>
    <dgm:cxn modelId="{1717E736-894E-4544-BF57-D2835BA63865}" srcId="{9B83476A-B3E5-45F9-BC66-0165294E8542}" destId="{BF408E61-CBE6-467A-BE00-A7C2330A8CBF}" srcOrd="0" destOrd="0" parTransId="{A7651DF5-D86C-49EE-9B65-4D2CF43B8907}" sibTransId="{61601EBE-18CE-4AB0-A8CF-638A19921158}"/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D50AE3FF-7E3C-45E2-8C22-52237E32711A}" type="presOf" srcId="{B6E2B720-1CE2-492D-B093-6C881B2A53D8}" destId="{98DE2215-3550-4D3D-B88E-1A959134EC43}" srcOrd="0" destOrd="3" presId="urn:microsoft.com/office/officeart/2005/8/layout/chevron2"/>
    <dgm:cxn modelId="{C8131B44-9794-4CAC-8847-17D9B12F5FBC}" srcId="{19D8C322-6236-4393-B27D-55105BC52B1A}" destId="{ECE76C2E-81DF-44AE-9410-16E2F0D4E87C}" srcOrd="1" destOrd="0" parTransId="{1B6F9015-799E-4EDE-83F7-0EE41B690B6D}" sibTransId="{927477B0-C342-4BA7-8A6E-23F4B3AA1679}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C677730D-0032-453A-A66B-5A1FD45FA790}" srcId="{64D1016A-A76D-408B-BB77-126C4DA576DE}" destId="{60AD8CA0-679C-4CDD-8E96-B3ECB0CEC532}" srcOrd="1" destOrd="0" parTransId="{84AAE3DA-17E0-46B6-8AD1-1D70A59BEF4F}" sibTransId="{E764323B-03A8-4442-82E4-8370FC012392}"/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360782B6-2BAB-4F77-BC64-DF6BDD26889D}" type="presOf" srcId="{64D1016A-A76D-408B-BB77-126C4DA576DE}" destId="{56179D03-05AA-4E32-9026-48598B451CC2}" srcOrd="0" destOrd="0" presId="urn:microsoft.com/office/officeart/2005/8/layout/chevron2"/>
    <dgm:cxn modelId="{23835D13-E5BD-4BDE-B304-9DEED704ECFA}" srcId="{19D8C322-6236-4393-B27D-55105BC52B1A}" destId="{12F2EA73-0720-4956-8FB4-853923316C95}" srcOrd="2" destOrd="0" parTransId="{BF14E990-8905-450D-B82E-5A67686CAEA4}" sibTransId="{FBB37C74-893E-42FD-9048-28F5730C7A0A}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06CF2036-0EAF-44CC-889B-9E6974DF0B02}" srcId="{66E88FD3-72A6-4CC8-873C-3FE79C5E0E05}" destId="{B6E2B720-1CE2-492D-B093-6C881B2A53D8}" srcOrd="3" destOrd="0" parTransId="{31F771B2-3CC7-4921-8BE3-A621C07C2C2A}" sibTransId="{AC8AC1D9-8E5F-4EFB-BC39-1D8FC50757F3}"/>
    <dgm:cxn modelId="{288D13C0-D1EE-422E-8A7E-0C94C4F99B02}" type="presOf" srcId="{BCE9868A-A55A-4758-9FD1-C1936C71DC28}" destId="{C7665D49-CC44-4B39-A885-20C23942BB20}" srcOrd="0" destOrd="0" presId="urn:microsoft.com/office/officeart/2005/8/layout/chevron2"/>
    <dgm:cxn modelId="{2DBACD94-FFAE-45BE-89EA-9413A6677842}" type="presOf" srcId="{9B83476A-B3E5-45F9-BC66-0165294E8542}" destId="{A074B1D3-CAAD-47E0-ACEB-4FF1E9A9CCF6}" srcOrd="0" destOrd="0" presId="urn:microsoft.com/office/officeart/2005/8/layout/chevron2"/>
    <dgm:cxn modelId="{DAEECF61-D930-4037-9B28-76648F4655EA}" type="presOf" srcId="{A4157D4F-3DEA-4980-8645-A10B112C6FBB}" destId="{98DE2215-3550-4D3D-B88E-1A959134EC43}" srcOrd="0" destOrd="2" presId="urn:microsoft.com/office/officeart/2005/8/layout/chevron2"/>
    <dgm:cxn modelId="{E8F23591-D8A5-42E2-B59D-0715295E86F8}" srcId="{64D1016A-A76D-408B-BB77-126C4DA576DE}" destId="{BCE9868A-A55A-4758-9FD1-C1936C71DC28}" srcOrd="0" destOrd="0" parTransId="{4F042B6A-ED56-42C7-8A37-7249C76AF6B1}" sibTransId="{55858D9C-A14E-4D6A-B432-16341901DE58}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1641E7E9-E2D7-48C6-8A38-623F284F54CD}" srcId="{C0089275-BE5B-4C63-A427-96CB6891C4E0}" destId="{64D1016A-A76D-408B-BB77-126C4DA576DE}" srcOrd="4" destOrd="0" parTransId="{BD00D0D9-AA0C-47CD-94B2-9006445DFFF8}" sibTransId="{5C4D6143-6669-4539-8B67-A714C01B7966}"/>
    <dgm:cxn modelId="{585F5A6B-0ED9-47C4-880E-29EB839591EF}" srcId="{66E88FD3-72A6-4CC8-873C-3FE79C5E0E05}" destId="{17A136A2-8758-4C18-9665-B3F50D9EC403}" srcOrd="0" destOrd="0" parTransId="{FFB32833-9583-4341-904A-F63831BFD389}" sibTransId="{AC494BB4-F926-4689-AFF7-470C38378BF5}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9E922253-D808-482B-9BCB-A62AE94D40A0}" type="presParOf" srcId="{3A7B3A8F-AA77-4444-AC0D-C2B12D6F38C1}" destId="{51FCC7A6-995D-4D35-B2D3-28F95AE031A9}" srcOrd="3" destOrd="0" presId="urn:microsoft.com/office/officeart/2005/8/layout/chevron2"/>
    <dgm:cxn modelId="{F1A6B67B-066F-4867-801B-2F59DB933695}" type="presParOf" srcId="{3A7B3A8F-AA77-4444-AC0D-C2B12D6F38C1}" destId="{ACCFD5F4-FCF2-4029-8DF1-057B3E20044F}" srcOrd="4" destOrd="0" presId="urn:microsoft.com/office/officeart/2005/8/layout/chevron2"/>
    <dgm:cxn modelId="{2CF074F3-A014-42FC-BDBA-ED0C94D56430}" type="presParOf" srcId="{ACCFD5F4-FCF2-4029-8DF1-057B3E20044F}" destId="{A074B1D3-CAAD-47E0-ACEB-4FF1E9A9CCF6}" srcOrd="0" destOrd="0" presId="urn:microsoft.com/office/officeart/2005/8/layout/chevron2"/>
    <dgm:cxn modelId="{1448C568-290C-4495-AE8C-B7C18C42F92F}" type="presParOf" srcId="{ACCFD5F4-FCF2-4029-8DF1-057B3E20044F}" destId="{4F573650-07DC-4B76-9C22-14CE574C38CD}" srcOrd="1" destOrd="0" presId="urn:microsoft.com/office/officeart/2005/8/layout/chevron2"/>
    <dgm:cxn modelId="{C08BCFD9-C441-47C1-A10E-89465A59BF4F}" type="presParOf" srcId="{3A7B3A8F-AA77-4444-AC0D-C2B12D6F38C1}" destId="{C3168440-0A89-4A49-A3E8-33EE8C196F6B}" srcOrd="5" destOrd="0" presId="urn:microsoft.com/office/officeart/2005/8/layout/chevron2"/>
    <dgm:cxn modelId="{E59E92C4-80AC-4836-9A36-7FC1C1A377E7}" type="presParOf" srcId="{3A7B3A8F-AA77-4444-AC0D-C2B12D6F38C1}" destId="{5C206851-C94C-4A07-8E68-4875C0B3664E}" srcOrd="6" destOrd="0" presId="urn:microsoft.com/office/officeart/2005/8/layout/chevron2"/>
    <dgm:cxn modelId="{F9F7CEB3-9B76-4A11-9BBC-E2DD0BEFC539}" type="presParOf" srcId="{5C206851-C94C-4A07-8E68-4875C0B3664E}" destId="{914687CF-2BBA-4497-9DCE-212F569E8133}" srcOrd="0" destOrd="0" presId="urn:microsoft.com/office/officeart/2005/8/layout/chevron2"/>
    <dgm:cxn modelId="{F77F8D0D-4A38-491F-9287-71608EBCFA92}" type="presParOf" srcId="{5C206851-C94C-4A07-8E68-4875C0B3664E}" destId="{98DE2215-3550-4D3D-B88E-1A959134EC43}" srcOrd="1" destOrd="0" presId="urn:microsoft.com/office/officeart/2005/8/layout/chevron2"/>
    <dgm:cxn modelId="{83D961CB-E223-416B-A120-FCB3C5CFDAC9}" type="presParOf" srcId="{3A7B3A8F-AA77-4444-AC0D-C2B12D6F38C1}" destId="{EAF0F0D7-65FF-433D-A75F-330C72750CDE}" srcOrd="7" destOrd="0" presId="urn:microsoft.com/office/officeart/2005/8/layout/chevron2"/>
    <dgm:cxn modelId="{258B6E86-94FE-423B-ADF1-1CBFB8E15A06}" type="presParOf" srcId="{3A7B3A8F-AA77-4444-AC0D-C2B12D6F38C1}" destId="{85E0FC06-9514-4D6A-9378-FC5B8599FC7B}" srcOrd="8" destOrd="0" presId="urn:microsoft.com/office/officeart/2005/8/layout/chevron2"/>
    <dgm:cxn modelId="{D803C6DE-F5F0-44A1-8DD9-EA88623C85D9}" type="presParOf" srcId="{85E0FC06-9514-4D6A-9378-FC5B8599FC7B}" destId="{56179D03-05AA-4E32-9026-48598B451CC2}" srcOrd="0" destOrd="0" presId="urn:microsoft.com/office/officeart/2005/8/layout/chevron2"/>
    <dgm:cxn modelId="{44901628-8945-4366-B3DF-AF88E1B2F9E9}" type="presParOf" srcId="{85E0FC06-9514-4D6A-9378-FC5B8599FC7B}" destId="{C7665D49-CC44-4B39-A885-20C23942BB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81710-0A0D-4B27-B1E3-C2341DA9CD1F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F4BF1F71-98D8-42A9-8285-FFA31C44848F}">
      <dgm:prSet phldrT="[Текст]" custT="1"/>
      <dgm:spPr/>
      <dgm:t>
        <a:bodyPr/>
        <a:lstStyle/>
        <a:p>
          <a:r>
            <a:rPr lang="ru-RU" sz="1600" i="1" dirty="0" smtClean="0"/>
            <a:t>Федеральный уровень</a:t>
          </a:r>
          <a:endParaRPr lang="ru-RU" sz="1600" i="1" dirty="0"/>
        </a:p>
      </dgm:t>
    </dgm:pt>
    <dgm:pt modelId="{DEF60264-77AB-45EA-92A9-59C7A1D101FE}" type="parTrans" cxnId="{2A9EB120-D4B6-4BBD-A9E0-366A8B1B1726}">
      <dgm:prSet/>
      <dgm:spPr/>
      <dgm:t>
        <a:bodyPr/>
        <a:lstStyle/>
        <a:p>
          <a:endParaRPr lang="ru-RU"/>
        </a:p>
      </dgm:t>
    </dgm:pt>
    <dgm:pt modelId="{B3057E95-41E1-492E-9904-7BF9B9316018}" type="sibTrans" cxnId="{2A9EB120-D4B6-4BBD-A9E0-366A8B1B1726}">
      <dgm:prSet/>
      <dgm:spPr/>
      <dgm:t>
        <a:bodyPr/>
        <a:lstStyle/>
        <a:p>
          <a:endParaRPr lang="ru-RU"/>
        </a:p>
      </dgm:t>
    </dgm:pt>
    <dgm:pt modelId="{DD02E3DB-50FA-4E51-B50B-BB19FBF0AA7A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i="1" dirty="0" smtClean="0"/>
            <a:t>Региональный уровень</a:t>
          </a:r>
          <a:endParaRPr lang="ru-RU" sz="1600" i="1" dirty="0"/>
        </a:p>
      </dgm:t>
    </dgm:pt>
    <dgm:pt modelId="{79CBCD14-96A8-4A5B-9ED4-7558484E2DDA}" type="parTrans" cxnId="{AE457B79-7752-493E-87C5-F88293BE5B1D}">
      <dgm:prSet/>
      <dgm:spPr/>
      <dgm:t>
        <a:bodyPr/>
        <a:lstStyle/>
        <a:p>
          <a:endParaRPr lang="ru-RU"/>
        </a:p>
      </dgm:t>
    </dgm:pt>
    <dgm:pt modelId="{D912388E-9C1C-4D8C-AFA8-2B56F3B230A4}" type="sibTrans" cxnId="{AE457B79-7752-493E-87C5-F88293BE5B1D}">
      <dgm:prSet/>
      <dgm:spPr/>
      <dgm:t>
        <a:bodyPr/>
        <a:lstStyle/>
        <a:p>
          <a:endParaRPr lang="ru-RU"/>
        </a:p>
      </dgm:t>
    </dgm:pt>
    <dgm:pt modelId="{1ACF941A-2CA7-4E6F-AE7A-1B0371D8041E}">
      <dgm:prSet phldrT="[Текст]" custT="1"/>
      <dgm:spPr/>
      <dgm:t>
        <a:bodyPr/>
        <a:lstStyle/>
        <a:p>
          <a:r>
            <a:rPr lang="ru-RU" sz="1600" i="1" dirty="0" smtClean="0"/>
            <a:t>Уровень организации</a:t>
          </a:r>
          <a:endParaRPr lang="ru-RU" sz="1600" i="1" dirty="0"/>
        </a:p>
      </dgm:t>
    </dgm:pt>
    <dgm:pt modelId="{14AC786B-A03E-4FF8-BD4D-CB3BECE1A640}" type="parTrans" cxnId="{F3C1E2F5-408E-4F42-81B5-798835A14BAC}">
      <dgm:prSet/>
      <dgm:spPr/>
      <dgm:t>
        <a:bodyPr/>
        <a:lstStyle/>
        <a:p>
          <a:endParaRPr lang="ru-RU"/>
        </a:p>
      </dgm:t>
    </dgm:pt>
    <dgm:pt modelId="{632FAAB7-55DC-4DFC-94ED-F92D0FC1BAAB}" type="sibTrans" cxnId="{F3C1E2F5-408E-4F42-81B5-798835A14BAC}">
      <dgm:prSet/>
      <dgm:spPr/>
      <dgm:t>
        <a:bodyPr/>
        <a:lstStyle/>
        <a:p>
          <a:endParaRPr lang="ru-RU"/>
        </a:p>
      </dgm:t>
    </dgm:pt>
    <dgm:pt modelId="{313BB482-B3AC-4E53-865E-89B0CA0EA240}" type="pres">
      <dgm:prSet presAssocID="{9FC81710-0A0D-4B27-B1E3-C2341DA9CD1F}" presName="Name0" presStyleCnt="0">
        <dgm:presLayoutVars>
          <dgm:dir/>
          <dgm:animLvl val="lvl"/>
          <dgm:resizeHandles val="exact"/>
        </dgm:presLayoutVars>
      </dgm:prSet>
      <dgm:spPr/>
    </dgm:pt>
    <dgm:pt modelId="{921DF686-3A03-48A5-9E34-816659A86013}" type="pres">
      <dgm:prSet presAssocID="{F4BF1F71-98D8-42A9-8285-FFA31C44848F}" presName="Name8" presStyleCnt="0"/>
      <dgm:spPr/>
    </dgm:pt>
    <dgm:pt modelId="{EAA8AE6A-A5CD-42E7-A37A-DBA364AC7CEB}" type="pres">
      <dgm:prSet presAssocID="{F4BF1F71-98D8-42A9-8285-FFA31C44848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16C5C-D49A-4191-8B77-C54DE81F8A16}" type="pres">
      <dgm:prSet presAssocID="{F4BF1F71-98D8-42A9-8285-FFA31C4484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D3A6E-EDBB-407A-A4B6-AB20141FA8D1}" type="pres">
      <dgm:prSet presAssocID="{DD02E3DB-50FA-4E51-B50B-BB19FBF0AA7A}" presName="Name8" presStyleCnt="0"/>
      <dgm:spPr/>
    </dgm:pt>
    <dgm:pt modelId="{CFD1AD31-A518-4ABF-8BE6-C5AA74A28E1D}" type="pres">
      <dgm:prSet presAssocID="{DD02E3DB-50FA-4E51-B50B-BB19FBF0AA7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ED88-94D6-4CF7-A66A-B2C408D8BBE8}" type="pres">
      <dgm:prSet presAssocID="{DD02E3DB-50FA-4E51-B50B-BB19FBF0AA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DC9C-852A-453E-B864-1D4D1168CB97}" type="pres">
      <dgm:prSet presAssocID="{1ACF941A-2CA7-4E6F-AE7A-1B0371D8041E}" presName="Name8" presStyleCnt="0"/>
      <dgm:spPr/>
    </dgm:pt>
    <dgm:pt modelId="{26AB5248-75F7-401D-B858-326AB19DFE2D}" type="pres">
      <dgm:prSet presAssocID="{1ACF941A-2CA7-4E6F-AE7A-1B0371D8041E}" presName="level" presStyleLbl="node1" presStyleIdx="2" presStyleCnt="3" custLinFactNeighborY="1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1D100-BCE3-4DA9-94FC-1C602B2448B1}" type="pres">
      <dgm:prSet presAssocID="{1ACF941A-2CA7-4E6F-AE7A-1B0371D804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7E2CA-17AD-4F18-978E-8EA2F246A85D}" type="presOf" srcId="{1ACF941A-2CA7-4E6F-AE7A-1B0371D8041E}" destId="{26AB5248-75F7-401D-B858-326AB19DFE2D}" srcOrd="0" destOrd="0" presId="urn:microsoft.com/office/officeart/2005/8/layout/pyramid1"/>
    <dgm:cxn modelId="{2A9EB120-D4B6-4BBD-A9E0-366A8B1B1726}" srcId="{9FC81710-0A0D-4B27-B1E3-C2341DA9CD1F}" destId="{F4BF1F71-98D8-42A9-8285-FFA31C44848F}" srcOrd="0" destOrd="0" parTransId="{DEF60264-77AB-45EA-92A9-59C7A1D101FE}" sibTransId="{B3057E95-41E1-492E-9904-7BF9B9316018}"/>
    <dgm:cxn modelId="{F808B641-9A03-44B3-915E-7C4A26C9A635}" type="presOf" srcId="{9FC81710-0A0D-4B27-B1E3-C2341DA9CD1F}" destId="{313BB482-B3AC-4E53-865E-89B0CA0EA240}" srcOrd="0" destOrd="0" presId="urn:microsoft.com/office/officeart/2005/8/layout/pyramid1"/>
    <dgm:cxn modelId="{B93459C8-A4CB-4BBF-97D6-42270A3135EE}" type="presOf" srcId="{F4BF1F71-98D8-42A9-8285-FFA31C44848F}" destId="{80B16C5C-D49A-4191-8B77-C54DE81F8A16}" srcOrd="1" destOrd="0" presId="urn:microsoft.com/office/officeart/2005/8/layout/pyramid1"/>
    <dgm:cxn modelId="{AE457B79-7752-493E-87C5-F88293BE5B1D}" srcId="{9FC81710-0A0D-4B27-B1E3-C2341DA9CD1F}" destId="{DD02E3DB-50FA-4E51-B50B-BB19FBF0AA7A}" srcOrd="1" destOrd="0" parTransId="{79CBCD14-96A8-4A5B-9ED4-7558484E2DDA}" sibTransId="{D912388E-9C1C-4D8C-AFA8-2B56F3B230A4}"/>
    <dgm:cxn modelId="{7834FE60-47E4-4F10-884F-4E93C989ACD7}" type="presOf" srcId="{DD02E3DB-50FA-4E51-B50B-BB19FBF0AA7A}" destId="{CFD1AD31-A518-4ABF-8BE6-C5AA74A28E1D}" srcOrd="0" destOrd="0" presId="urn:microsoft.com/office/officeart/2005/8/layout/pyramid1"/>
    <dgm:cxn modelId="{F1770F79-2636-42B0-9A96-76AA5FD52DF2}" type="presOf" srcId="{1ACF941A-2CA7-4E6F-AE7A-1B0371D8041E}" destId="{7121D100-BCE3-4DA9-94FC-1C602B2448B1}" srcOrd="1" destOrd="0" presId="urn:microsoft.com/office/officeart/2005/8/layout/pyramid1"/>
    <dgm:cxn modelId="{13D60E81-8F8B-4A07-B5E4-C44629656F78}" type="presOf" srcId="{F4BF1F71-98D8-42A9-8285-FFA31C44848F}" destId="{EAA8AE6A-A5CD-42E7-A37A-DBA364AC7CEB}" srcOrd="0" destOrd="0" presId="urn:microsoft.com/office/officeart/2005/8/layout/pyramid1"/>
    <dgm:cxn modelId="{F3C1E2F5-408E-4F42-81B5-798835A14BAC}" srcId="{9FC81710-0A0D-4B27-B1E3-C2341DA9CD1F}" destId="{1ACF941A-2CA7-4E6F-AE7A-1B0371D8041E}" srcOrd="2" destOrd="0" parTransId="{14AC786B-A03E-4FF8-BD4D-CB3BECE1A640}" sibTransId="{632FAAB7-55DC-4DFC-94ED-F92D0FC1BAAB}"/>
    <dgm:cxn modelId="{C1691703-ECCD-4AD1-B78B-486542D237CD}" type="presOf" srcId="{DD02E3DB-50FA-4E51-B50B-BB19FBF0AA7A}" destId="{B2B3ED88-94D6-4CF7-A66A-B2C408D8BBE8}" srcOrd="1" destOrd="0" presId="urn:microsoft.com/office/officeart/2005/8/layout/pyramid1"/>
    <dgm:cxn modelId="{F8335457-7D67-46CD-B909-D7D47F02A413}" type="presParOf" srcId="{313BB482-B3AC-4E53-865E-89B0CA0EA240}" destId="{921DF686-3A03-48A5-9E34-816659A86013}" srcOrd="0" destOrd="0" presId="urn:microsoft.com/office/officeart/2005/8/layout/pyramid1"/>
    <dgm:cxn modelId="{D70F1C6A-7331-4991-B9C8-2178A16C0871}" type="presParOf" srcId="{921DF686-3A03-48A5-9E34-816659A86013}" destId="{EAA8AE6A-A5CD-42E7-A37A-DBA364AC7CEB}" srcOrd="0" destOrd="0" presId="urn:microsoft.com/office/officeart/2005/8/layout/pyramid1"/>
    <dgm:cxn modelId="{525998B7-A786-43DB-BFF0-27F141BB8BA1}" type="presParOf" srcId="{921DF686-3A03-48A5-9E34-816659A86013}" destId="{80B16C5C-D49A-4191-8B77-C54DE81F8A16}" srcOrd="1" destOrd="0" presId="urn:microsoft.com/office/officeart/2005/8/layout/pyramid1"/>
    <dgm:cxn modelId="{46784C8F-C64D-40C0-85DE-C3541CB76556}" type="presParOf" srcId="{313BB482-B3AC-4E53-865E-89B0CA0EA240}" destId="{560D3A6E-EDBB-407A-A4B6-AB20141FA8D1}" srcOrd="1" destOrd="0" presId="urn:microsoft.com/office/officeart/2005/8/layout/pyramid1"/>
    <dgm:cxn modelId="{FE432585-B749-4FEB-B874-CCA25E93D062}" type="presParOf" srcId="{560D3A6E-EDBB-407A-A4B6-AB20141FA8D1}" destId="{CFD1AD31-A518-4ABF-8BE6-C5AA74A28E1D}" srcOrd="0" destOrd="0" presId="urn:microsoft.com/office/officeart/2005/8/layout/pyramid1"/>
    <dgm:cxn modelId="{03D45497-5322-45AE-B09A-A172F8987B03}" type="presParOf" srcId="{560D3A6E-EDBB-407A-A4B6-AB20141FA8D1}" destId="{B2B3ED88-94D6-4CF7-A66A-B2C408D8BBE8}" srcOrd="1" destOrd="0" presId="urn:microsoft.com/office/officeart/2005/8/layout/pyramid1"/>
    <dgm:cxn modelId="{6F946DEB-D9DF-43FE-B21A-E530AC232EDD}" type="presParOf" srcId="{313BB482-B3AC-4E53-865E-89B0CA0EA240}" destId="{9BC0DC9C-852A-453E-B864-1D4D1168CB97}" srcOrd="2" destOrd="0" presId="urn:microsoft.com/office/officeart/2005/8/layout/pyramid1"/>
    <dgm:cxn modelId="{9896FA46-FFE8-468F-B9E6-BEA87F15DEF2}" type="presParOf" srcId="{9BC0DC9C-852A-453E-B864-1D4D1168CB97}" destId="{26AB5248-75F7-401D-B858-326AB19DFE2D}" srcOrd="0" destOrd="0" presId="urn:microsoft.com/office/officeart/2005/8/layout/pyramid1"/>
    <dgm:cxn modelId="{5AC27FA5-1B09-4142-AF12-90ED60409B80}" type="presParOf" srcId="{9BC0DC9C-852A-453E-B864-1D4D1168CB97}" destId="{7121D100-BCE3-4DA9-94FC-1C602B2448B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F1EA-5BC1-4AB9-9723-9DD2B1B11F07}">
      <dgm:prSet phldrT="[Текст]" custT="1"/>
      <dgm:spPr/>
      <dgm:t>
        <a:bodyPr/>
        <a:lstStyle/>
        <a:p>
          <a:r>
            <a:rPr lang="ru-RU" sz="1800" dirty="0" smtClean="0"/>
            <a:t>Размещение информации о благотворительных акциях на сайте учреждения, в СМИ.</a:t>
          </a:r>
        </a:p>
        <a:p>
          <a:endParaRPr lang="ru-RU" sz="1400" dirty="0"/>
        </a:p>
      </dgm:t>
    </dgm:pt>
    <dgm:pt modelId="{D42E9B99-F554-47D3-99C5-93A3BB3CF02C}" type="sibTrans" cxnId="{A7A8BB4E-8EC0-4686-8508-631246DDE0A8}">
      <dgm:prSet/>
      <dgm:spPr/>
      <dgm:t>
        <a:bodyPr/>
        <a:lstStyle/>
        <a:p>
          <a:endParaRPr lang="ru-RU"/>
        </a:p>
      </dgm:t>
    </dgm:pt>
    <dgm:pt modelId="{0A75671C-9671-41F5-AC66-F2D19C43300D}" type="parTrans" cxnId="{A7A8BB4E-8EC0-4686-8508-631246DDE0A8}">
      <dgm:prSet/>
      <dgm:spPr/>
      <dgm:t>
        <a:bodyPr/>
        <a:lstStyle/>
        <a:p>
          <a:endParaRPr lang="ru-RU"/>
        </a:p>
      </dgm:t>
    </dgm:pt>
    <dgm:pt modelId="{35E30B5D-7D2F-4777-946D-0181F3FE8B87}">
      <dgm:prSet phldrT="[Текст]" custT="1"/>
      <dgm:spPr/>
      <dgm:t>
        <a:bodyPr/>
        <a:lstStyle/>
        <a:p>
          <a:r>
            <a:rPr lang="ru-RU" sz="1800" dirty="0" smtClean="0"/>
            <a:t>Организация рассылка информационных сообщений в чат семей, имеющих право на получение адресной помощи.</a:t>
          </a:r>
          <a:endParaRPr lang="ru-RU" sz="1800" dirty="0"/>
        </a:p>
      </dgm:t>
    </dgm:pt>
    <dgm:pt modelId="{29A27FFF-5FF1-43DB-9531-6F9F86F48E1F}" type="sibTrans" cxnId="{02A14834-3231-4DA3-A9CB-DB448D09B4C0}">
      <dgm:prSet/>
      <dgm:spPr/>
      <dgm:t>
        <a:bodyPr/>
        <a:lstStyle/>
        <a:p>
          <a:endParaRPr lang="ru-RU"/>
        </a:p>
      </dgm:t>
    </dgm:pt>
    <dgm:pt modelId="{3FDE8685-0BAF-44F6-9226-89F7D9EBB5F1}" type="parTrans" cxnId="{02A14834-3231-4DA3-A9CB-DB448D09B4C0}">
      <dgm:prSet/>
      <dgm:spPr/>
      <dgm:t>
        <a:bodyPr/>
        <a:lstStyle/>
        <a:p>
          <a:endParaRPr lang="ru-RU"/>
        </a:p>
      </dgm:t>
    </dgm:pt>
    <dgm:pt modelId="{BC6F5E2D-B9C5-4E7F-BDFA-4880B9BE0715}">
      <dgm:prSet phldrT="[Текст]" custT="1"/>
      <dgm:spPr/>
      <dgm:t>
        <a:bodyPr/>
        <a:lstStyle/>
        <a:p>
          <a:r>
            <a:rPr lang="ru-RU" sz="1800" dirty="0" smtClean="0"/>
            <a:t>Создание чатов семей, имеющих право на получение адресной помощи, для рассылки сообщений.</a:t>
          </a:r>
        </a:p>
        <a:p>
          <a:endParaRPr lang="ru-RU" sz="1400" dirty="0"/>
        </a:p>
      </dgm:t>
    </dgm:pt>
    <dgm:pt modelId="{9EB934B0-193D-4C47-BAA5-4AFD182829CA}" type="sibTrans" cxnId="{42D4430B-449F-4ECF-A498-EABE978F119F}">
      <dgm:prSet/>
      <dgm:spPr/>
      <dgm:t>
        <a:bodyPr/>
        <a:lstStyle/>
        <a:p>
          <a:endParaRPr lang="ru-RU"/>
        </a:p>
      </dgm:t>
    </dgm:pt>
    <dgm:pt modelId="{F76B0968-DF41-4010-9F43-4DBC469D4947}" type="parTrans" cxnId="{42D4430B-449F-4ECF-A498-EABE978F119F}">
      <dgm:prSet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endParaRPr lang="ru-RU" sz="1800" dirty="0" smtClean="0"/>
        </a:p>
        <a:p>
          <a:r>
            <a:rPr lang="ru-RU" sz="1800" dirty="0" smtClean="0"/>
            <a:t> Внедрение процесса передачи писем ответственным исполнителям через рабочий чат.</a:t>
          </a:r>
        </a:p>
        <a:p>
          <a:endParaRPr lang="ru-RU" sz="1800" dirty="0" smtClean="0"/>
        </a:p>
        <a:p>
          <a:endParaRPr lang="ru-RU" sz="1400" dirty="0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4" custScaleX="142857" custLinFactNeighborX="-2959" custLinFactNeighborY="1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4">
        <dgm:presLayoutVars>
          <dgm:bulletEnabled val="1"/>
        </dgm:presLayoutVars>
      </dgm:prSet>
      <dgm:spPr/>
    </dgm:pt>
    <dgm:pt modelId="{8B45E545-184E-466C-AA6C-031EA9DBC530}" type="pres">
      <dgm:prSet presAssocID="{9B87F525-B027-4A06-80E5-21ED67C442F6}" presName="spaceBetweenRectangles" presStyleCnt="0"/>
      <dgm:spPr/>
    </dgm:pt>
    <dgm:pt modelId="{9B802BBB-57A8-49E9-90C6-C31CDF8927B7}" type="pres">
      <dgm:prSet presAssocID="{BC6F5E2D-B9C5-4E7F-BDFA-4880B9BE0715}" presName="parentLin" presStyleCnt="0"/>
      <dgm:spPr/>
    </dgm:pt>
    <dgm:pt modelId="{170C70F9-BFA3-459D-B5D7-E7C013BA2AEC}" type="pres">
      <dgm:prSet presAssocID="{BC6F5E2D-B9C5-4E7F-BDFA-4880B9BE071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1E2D1C0-D768-4104-BDC9-9B1EB66A14B1}" type="pres">
      <dgm:prSet presAssocID="{BC6F5E2D-B9C5-4E7F-BDFA-4880B9BE0715}" presName="parentText" presStyleLbl="node1" presStyleIdx="1" presStyleCnt="4" custScaleX="142857" custScaleY="135622" custLinFactNeighborX="14869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F2E1F-6479-4AC7-87A6-048A0EE9B780}" type="pres">
      <dgm:prSet presAssocID="{BC6F5E2D-B9C5-4E7F-BDFA-4880B9BE0715}" presName="negativeSpace" presStyleCnt="0"/>
      <dgm:spPr/>
    </dgm:pt>
    <dgm:pt modelId="{5ADC3F72-B857-4564-9851-9F350099DBD2}" type="pres">
      <dgm:prSet presAssocID="{BC6F5E2D-B9C5-4E7F-BDFA-4880B9BE0715}" presName="childText" presStyleLbl="conFgAcc1" presStyleIdx="1" presStyleCnt="4">
        <dgm:presLayoutVars>
          <dgm:bulletEnabled val="1"/>
        </dgm:presLayoutVars>
      </dgm:prSet>
      <dgm:spPr/>
    </dgm:pt>
    <dgm:pt modelId="{E1E99A66-90EA-4225-B99E-8EDAA9C68E9B}" type="pres">
      <dgm:prSet presAssocID="{9EB934B0-193D-4C47-BAA5-4AFD182829CA}" presName="spaceBetweenRectangles" presStyleCnt="0"/>
      <dgm:spPr/>
    </dgm:pt>
    <dgm:pt modelId="{6BC30654-3283-4015-977A-B1B49AECADDE}" type="pres">
      <dgm:prSet presAssocID="{35E30B5D-7D2F-4777-946D-0181F3FE8B87}" presName="parentLin" presStyleCnt="0"/>
      <dgm:spPr/>
    </dgm:pt>
    <dgm:pt modelId="{4F959A82-C61A-4FAB-95F9-8D3970963647}" type="pres">
      <dgm:prSet presAssocID="{35E30B5D-7D2F-4777-946D-0181F3FE8B8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0FF589E-B10A-406A-AEB6-4525411AB44A}" type="pres">
      <dgm:prSet presAssocID="{35E30B5D-7D2F-4777-946D-0181F3FE8B87}" presName="parentText" presStyleLbl="node1" presStyleIdx="2" presStyleCnt="4" custScaleX="142857" custScaleY="129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AA150-066B-475F-9987-95C8410ECC0A}" type="pres">
      <dgm:prSet presAssocID="{35E30B5D-7D2F-4777-946D-0181F3FE8B87}" presName="negativeSpace" presStyleCnt="0"/>
      <dgm:spPr/>
    </dgm:pt>
    <dgm:pt modelId="{97AC3DF6-3F7D-4760-B0BD-CE90DA77D50E}" type="pres">
      <dgm:prSet presAssocID="{35E30B5D-7D2F-4777-946D-0181F3FE8B87}" presName="childText" presStyleLbl="conFgAcc1" presStyleIdx="2" presStyleCnt="4">
        <dgm:presLayoutVars>
          <dgm:bulletEnabled val="1"/>
        </dgm:presLayoutVars>
      </dgm:prSet>
      <dgm:spPr/>
    </dgm:pt>
    <dgm:pt modelId="{DE11FF35-60EB-4660-B418-25A7CB75E14B}" type="pres">
      <dgm:prSet presAssocID="{29A27FFF-5FF1-43DB-9531-6F9F86F48E1F}" presName="spaceBetweenRectangles" presStyleCnt="0"/>
      <dgm:spPr/>
    </dgm:pt>
    <dgm:pt modelId="{07A3A056-AED7-4928-B072-33DB3D8ADAB4}" type="pres">
      <dgm:prSet presAssocID="{408EF1EA-5BC1-4AB9-9723-9DD2B1B11F07}" presName="parentLin" presStyleCnt="0"/>
      <dgm:spPr/>
    </dgm:pt>
    <dgm:pt modelId="{BD18E422-743A-4836-991F-ECA6D86CBC23}" type="pres">
      <dgm:prSet presAssocID="{408EF1EA-5BC1-4AB9-9723-9DD2B1B11F0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0BD9C16-02D3-4DF6-B1AA-BC759E65403A}" type="pres">
      <dgm:prSet presAssocID="{408EF1EA-5BC1-4AB9-9723-9DD2B1B11F07}" presName="parentText" presStyleLbl="node1" presStyleIdx="3" presStyleCnt="4" custScaleX="142857" custLinFactNeighborX="515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D34A3-FDF2-4755-A9DB-AE88BA1DDC82}" type="pres">
      <dgm:prSet presAssocID="{408EF1EA-5BC1-4AB9-9723-9DD2B1B11F07}" presName="negativeSpace" presStyleCnt="0"/>
      <dgm:spPr/>
    </dgm:pt>
    <dgm:pt modelId="{F29E8CC5-6004-478D-B237-A741A482A3A5}" type="pres">
      <dgm:prSet presAssocID="{408EF1EA-5BC1-4AB9-9723-9DD2B1B11F0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43368C5-20BD-49D7-B6E7-A054A8BBFE5B}" type="presOf" srcId="{35E30B5D-7D2F-4777-946D-0181F3FE8B87}" destId="{50FF589E-B10A-406A-AEB6-4525411AB44A}" srcOrd="1" destOrd="0" presId="urn:microsoft.com/office/officeart/2005/8/layout/list1"/>
    <dgm:cxn modelId="{ED8B66E2-69B5-4B4B-8FA2-530E7438E854}" type="presOf" srcId="{BC6F5E2D-B9C5-4E7F-BDFA-4880B9BE0715}" destId="{C1E2D1C0-D768-4104-BDC9-9B1EB66A14B1}" srcOrd="1" destOrd="0" presId="urn:microsoft.com/office/officeart/2005/8/layout/list1"/>
    <dgm:cxn modelId="{02A14834-3231-4DA3-A9CB-DB448D09B4C0}" srcId="{E38B55C2-A6C9-4279-BF88-ECD4B4B779CB}" destId="{35E30B5D-7D2F-4777-946D-0181F3FE8B87}" srcOrd="2" destOrd="0" parTransId="{3FDE8685-0BAF-44F6-9226-89F7D9EBB5F1}" sibTransId="{29A27FFF-5FF1-43DB-9531-6F9F86F48E1F}"/>
    <dgm:cxn modelId="{42D4430B-449F-4ECF-A498-EABE978F119F}" srcId="{E38B55C2-A6C9-4279-BF88-ECD4B4B779CB}" destId="{BC6F5E2D-B9C5-4E7F-BDFA-4880B9BE0715}" srcOrd="1" destOrd="0" parTransId="{F76B0968-DF41-4010-9F43-4DBC469D4947}" sibTransId="{9EB934B0-193D-4C47-BAA5-4AFD182829CA}"/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A7A8BB4E-8EC0-4686-8508-631246DDE0A8}" srcId="{E38B55C2-A6C9-4279-BF88-ECD4B4B779CB}" destId="{408EF1EA-5BC1-4AB9-9723-9DD2B1B11F07}" srcOrd="3" destOrd="0" parTransId="{0A75671C-9671-41F5-AC66-F2D19C43300D}" sibTransId="{D42E9B99-F554-47D3-99C5-93A3BB3CF02C}"/>
    <dgm:cxn modelId="{F10182C1-3077-4276-A6F5-9575F80DC66C}" type="presOf" srcId="{408EF1EA-5BC1-4AB9-9723-9DD2B1B11F07}" destId="{A0BD9C16-02D3-4DF6-B1AA-BC759E65403A}" srcOrd="1" destOrd="0" presId="urn:microsoft.com/office/officeart/2005/8/layout/list1"/>
    <dgm:cxn modelId="{759963FC-D31B-4484-8148-7F58A51E3D5E}" type="presOf" srcId="{408EF1EA-5BC1-4AB9-9723-9DD2B1B11F07}" destId="{BD18E422-743A-4836-991F-ECA6D86CBC23}" srcOrd="0" destOrd="0" presId="urn:microsoft.com/office/officeart/2005/8/layout/list1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EFD6CA20-5A71-47B0-BF82-D9910CDF128C}" type="presOf" srcId="{BC6F5E2D-B9C5-4E7F-BDFA-4880B9BE0715}" destId="{170C70F9-BFA3-459D-B5D7-E7C013BA2AEC}" srcOrd="0" destOrd="0" presId="urn:microsoft.com/office/officeart/2005/8/layout/list1"/>
    <dgm:cxn modelId="{D92AE932-BA7F-44CC-AE19-6285099812CC}" type="presOf" srcId="{35E30B5D-7D2F-4777-946D-0181F3FE8B87}" destId="{4F959A82-C61A-4FAB-95F9-8D3970963647}" srcOrd="0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  <dgm:cxn modelId="{ED3E339F-4873-4F0A-BF8A-5A0329760C77}" type="presParOf" srcId="{39EC18E4-4CE0-455A-9C7F-AB03D7C8269B}" destId="{8B45E545-184E-466C-AA6C-031EA9DBC530}" srcOrd="3" destOrd="0" presId="urn:microsoft.com/office/officeart/2005/8/layout/list1"/>
    <dgm:cxn modelId="{C9C49B17-B259-475A-9446-9DB54EFF6427}" type="presParOf" srcId="{39EC18E4-4CE0-455A-9C7F-AB03D7C8269B}" destId="{9B802BBB-57A8-49E9-90C6-C31CDF8927B7}" srcOrd="4" destOrd="0" presId="urn:microsoft.com/office/officeart/2005/8/layout/list1"/>
    <dgm:cxn modelId="{841B89A5-6A89-492D-9C39-9522DBB12115}" type="presParOf" srcId="{9B802BBB-57A8-49E9-90C6-C31CDF8927B7}" destId="{170C70F9-BFA3-459D-B5D7-E7C013BA2AEC}" srcOrd="0" destOrd="0" presId="urn:microsoft.com/office/officeart/2005/8/layout/list1"/>
    <dgm:cxn modelId="{F55FBCD1-3234-47A9-A060-5CA4237DE3C4}" type="presParOf" srcId="{9B802BBB-57A8-49E9-90C6-C31CDF8927B7}" destId="{C1E2D1C0-D768-4104-BDC9-9B1EB66A14B1}" srcOrd="1" destOrd="0" presId="urn:microsoft.com/office/officeart/2005/8/layout/list1"/>
    <dgm:cxn modelId="{3136AEB0-AA6F-412A-B958-8EAC1C1555AF}" type="presParOf" srcId="{39EC18E4-4CE0-455A-9C7F-AB03D7C8269B}" destId="{F15F2E1F-6479-4AC7-87A6-048A0EE9B780}" srcOrd="5" destOrd="0" presId="urn:microsoft.com/office/officeart/2005/8/layout/list1"/>
    <dgm:cxn modelId="{461F4EFF-3143-4B42-A02C-401B4FB4195F}" type="presParOf" srcId="{39EC18E4-4CE0-455A-9C7F-AB03D7C8269B}" destId="{5ADC3F72-B857-4564-9851-9F350099DBD2}" srcOrd="6" destOrd="0" presId="urn:microsoft.com/office/officeart/2005/8/layout/list1"/>
    <dgm:cxn modelId="{68DDBC5A-8A29-49B3-BF97-27C46682DFFE}" type="presParOf" srcId="{39EC18E4-4CE0-455A-9C7F-AB03D7C8269B}" destId="{E1E99A66-90EA-4225-B99E-8EDAA9C68E9B}" srcOrd="7" destOrd="0" presId="urn:microsoft.com/office/officeart/2005/8/layout/list1"/>
    <dgm:cxn modelId="{8B2A206B-89DC-4FFE-8143-151D9A47989D}" type="presParOf" srcId="{39EC18E4-4CE0-455A-9C7F-AB03D7C8269B}" destId="{6BC30654-3283-4015-977A-B1B49AECADDE}" srcOrd="8" destOrd="0" presId="urn:microsoft.com/office/officeart/2005/8/layout/list1"/>
    <dgm:cxn modelId="{24BB2EFF-C5F8-476C-B791-25AFF23440E0}" type="presParOf" srcId="{6BC30654-3283-4015-977A-B1B49AECADDE}" destId="{4F959A82-C61A-4FAB-95F9-8D3970963647}" srcOrd="0" destOrd="0" presId="urn:microsoft.com/office/officeart/2005/8/layout/list1"/>
    <dgm:cxn modelId="{4C0E2306-AD8F-475A-8451-7BB8619C9170}" type="presParOf" srcId="{6BC30654-3283-4015-977A-B1B49AECADDE}" destId="{50FF589E-B10A-406A-AEB6-4525411AB44A}" srcOrd="1" destOrd="0" presId="urn:microsoft.com/office/officeart/2005/8/layout/list1"/>
    <dgm:cxn modelId="{FFFC34DC-8EA0-4F06-8224-E4ADE37C29C3}" type="presParOf" srcId="{39EC18E4-4CE0-455A-9C7F-AB03D7C8269B}" destId="{05CAA150-066B-475F-9987-95C8410ECC0A}" srcOrd="9" destOrd="0" presId="urn:microsoft.com/office/officeart/2005/8/layout/list1"/>
    <dgm:cxn modelId="{001EE6AB-E17D-4C8E-B181-97A553470CF4}" type="presParOf" srcId="{39EC18E4-4CE0-455A-9C7F-AB03D7C8269B}" destId="{97AC3DF6-3F7D-4760-B0BD-CE90DA77D50E}" srcOrd="10" destOrd="0" presId="urn:microsoft.com/office/officeart/2005/8/layout/list1"/>
    <dgm:cxn modelId="{B75A1D74-4C4C-402B-A22F-073F103EA875}" type="presParOf" srcId="{39EC18E4-4CE0-455A-9C7F-AB03D7C8269B}" destId="{DE11FF35-60EB-4660-B418-25A7CB75E14B}" srcOrd="11" destOrd="0" presId="urn:microsoft.com/office/officeart/2005/8/layout/list1"/>
    <dgm:cxn modelId="{216F5BFC-D262-4087-8FC7-98AE0AB80625}" type="presParOf" srcId="{39EC18E4-4CE0-455A-9C7F-AB03D7C8269B}" destId="{07A3A056-AED7-4928-B072-33DB3D8ADAB4}" srcOrd="12" destOrd="0" presId="urn:microsoft.com/office/officeart/2005/8/layout/list1"/>
    <dgm:cxn modelId="{3814F369-B193-41AB-B620-12B710E3DD9D}" type="presParOf" srcId="{07A3A056-AED7-4928-B072-33DB3D8ADAB4}" destId="{BD18E422-743A-4836-991F-ECA6D86CBC23}" srcOrd="0" destOrd="0" presId="urn:microsoft.com/office/officeart/2005/8/layout/list1"/>
    <dgm:cxn modelId="{778B2425-A6AC-4C7C-894E-367954E72BF6}" type="presParOf" srcId="{07A3A056-AED7-4928-B072-33DB3D8ADAB4}" destId="{A0BD9C16-02D3-4DF6-B1AA-BC759E65403A}" srcOrd="1" destOrd="0" presId="urn:microsoft.com/office/officeart/2005/8/layout/list1"/>
    <dgm:cxn modelId="{D4B0DCF8-DCED-4C05-A18B-497037EFCF81}" type="presParOf" srcId="{39EC18E4-4CE0-455A-9C7F-AB03D7C8269B}" destId="{26BD34A3-FDF2-4755-A9DB-AE88BA1DDC82}" srcOrd="13" destOrd="0" presId="urn:microsoft.com/office/officeart/2005/8/layout/list1"/>
    <dgm:cxn modelId="{8FD3AD33-93FB-41B2-8FD9-03AD1C42ACEA}" type="presParOf" srcId="{39EC18E4-4CE0-455A-9C7F-AB03D7C8269B}" destId="{F29E8CC5-6004-478D-B237-A741A482A3A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171084" y="175850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3963"/>
        <a:ext cx="798393" cy="342169"/>
      </dsp:txXfrm>
    </dsp:sp>
    <dsp:sp modelId="{C0831982-6DC6-4055-B673-18D36C07D1D4}">
      <dsp:nvSpPr>
        <dsp:cNvPr id="0" name=""/>
        <dsp:cNvSpPr/>
      </dsp:nvSpPr>
      <dsp:spPr>
        <a:xfrm rot="5400000">
          <a:off x="5495761" y="-4692602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Длительный период передачи информационного письма в работу отделения</a:t>
          </a:r>
          <a:endParaRPr lang="ru-RU" sz="2000" kern="1200" dirty="0"/>
        </a:p>
      </dsp:txBody>
      <dsp:txXfrm rot="-5400000">
        <a:off x="798393" y="40956"/>
        <a:ext cx="10099911" cy="668985"/>
      </dsp:txXfrm>
    </dsp:sp>
    <dsp:sp modelId="{85ED339F-0C74-4B00-83A4-7D7CE77CCECF}">
      <dsp:nvSpPr>
        <dsp:cNvPr id="0" name=""/>
        <dsp:cNvSpPr/>
      </dsp:nvSpPr>
      <dsp:spPr>
        <a:xfrm rot="5400000">
          <a:off x="-171084" y="1360998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589111"/>
        <a:ext cx="798393" cy="342169"/>
      </dsp:txXfrm>
    </dsp:sp>
    <dsp:sp modelId="{D3D0AEBC-8D9B-4536-B3A5-BD6D5BFA8E4E}">
      <dsp:nvSpPr>
        <dsp:cNvPr id="0" name=""/>
        <dsp:cNvSpPr/>
      </dsp:nvSpPr>
      <dsp:spPr>
        <a:xfrm rot="5400000">
          <a:off x="5338421" y="-3507453"/>
          <a:ext cx="105604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Большое количество семей, распределяемых для </a:t>
          </a:r>
          <a:r>
            <a:rPr lang="ru-RU" sz="2000" kern="1200" dirty="0" err="1" smtClean="0"/>
            <a:t>обзвона</a:t>
          </a:r>
          <a:r>
            <a:rPr lang="ru-RU" sz="2000" kern="1200" dirty="0" smtClean="0"/>
            <a:t> на 1-го специалиста.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1084127"/>
        <a:ext cx="10084549" cy="952941"/>
      </dsp:txXfrm>
    </dsp:sp>
    <dsp:sp modelId="{A074B1D3-CAAD-47E0-ACEB-4FF1E9A9CCF6}">
      <dsp:nvSpPr>
        <dsp:cNvPr id="0" name=""/>
        <dsp:cNvSpPr/>
      </dsp:nvSpPr>
      <dsp:spPr>
        <a:xfrm rot="5400000">
          <a:off x="-171084" y="2388806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616919"/>
        <a:ext cx="798393" cy="342169"/>
      </dsp:txXfrm>
    </dsp:sp>
    <dsp:sp modelId="{4F573650-07DC-4B76-9C22-14CE574C38CD}">
      <dsp:nvSpPr>
        <dsp:cNvPr id="0" name=""/>
        <dsp:cNvSpPr/>
      </dsp:nvSpPr>
      <dsp:spPr>
        <a:xfrm rot="5400000">
          <a:off x="5495761" y="-2479645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Большие временные затраты специалиста на телефонные разговоры с семьями.</a:t>
          </a:r>
          <a:endParaRPr lang="ru-RU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2253913"/>
        <a:ext cx="10099911" cy="668985"/>
      </dsp:txXfrm>
    </dsp:sp>
    <dsp:sp modelId="{914687CF-2BBA-4497-9DCE-212F569E8133}">
      <dsp:nvSpPr>
        <dsp:cNvPr id="0" name=""/>
        <dsp:cNvSpPr/>
      </dsp:nvSpPr>
      <dsp:spPr>
        <a:xfrm rot="5400000">
          <a:off x="-153431" y="3404627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7654" y="3632740"/>
        <a:ext cx="798393" cy="342169"/>
      </dsp:txXfrm>
    </dsp:sp>
    <dsp:sp modelId="{98DE2215-3550-4D3D-B88E-1A959134EC43}">
      <dsp:nvSpPr>
        <dsp:cNvPr id="0" name=""/>
        <dsp:cNvSpPr/>
      </dsp:nvSpPr>
      <dsp:spPr>
        <a:xfrm rot="5400000">
          <a:off x="5495761" y="-1451837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Не до всех семей специалист может дозвониться (не отвечает, телефон недоступен).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3281721"/>
        <a:ext cx="10099911" cy="668985"/>
      </dsp:txXfrm>
    </dsp:sp>
    <dsp:sp modelId="{56179D03-05AA-4E32-9026-48598B451CC2}">
      <dsp:nvSpPr>
        <dsp:cNvPr id="0" name=""/>
        <dsp:cNvSpPr/>
      </dsp:nvSpPr>
      <dsp:spPr>
        <a:xfrm rot="5400000">
          <a:off x="-171084" y="4444423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1" y="4672536"/>
        <a:ext cx="798393" cy="342169"/>
      </dsp:txXfrm>
    </dsp:sp>
    <dsp:sp modelId="{C7665D49-CC44-4B39-A885-20C23942BB20}">
      <dsp:nvSpPr>
        <dsp:cNvPr id="0" name=""/>
        <dsp:cNvSpPr/>
      </dsp:nvSpPr>
      <dsp:spPr>
        <a:xfrm rot="5400000">
          <a:off x="5495761" y="-424029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900" kern="1200" dirty="0" smtClean="0"/>
            <a:t> Наличие семей, не получивших информацию о благотворительной акции.</a:t>
          </a:r>
          <a:endParaRPr lang="ru-RU" sz="20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 smtClean="0"/>
        </a:p>
      </dsp:txBody>
      <dsp:txXfrm rot="-5400000">
        <a:off x="798393" y="4309529"/>
        <a:ext cx="10099911" cy="66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AE6A-A5CD-42E7-A37A-DBA364AC7CEB}">
      <dsp:nvSpPr>
        <dsp:cNvPr id="0" name=""/>
        <dsp:cNvSpPr/>
      </dsp:nvSpPr>
      <dsp:spPr>
        <a:xfrm>
          <a:off x="1612691" y="0"/>
          <a:ext cx="1612691" cy="1806222"/>
        </a:xfrm>
        <a:prstGeom prst="trapezoid">
          <a:avLst>
            <a:gd name="adj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Федеральный уровень</a:t>
          </a:r>
          <a:endParaRPr lang="ru-RU" sz="1600" i="1" kern="1200" dirty="0"/>
        </a:p>
      </dsp:txBody>
      <dsp:txXfrm>
        <a:off x="1612691" y="0"/>
        <a:ext cx="1612691" cy="1806222"/>
      </dsp:txXfrm>
    </dsp:sp>
    <dsp:sp modelId="{CFD1AD31-A518-4ABF-8BE6-C5AA74A28E1D}">
      <dsp:nvSpPr>
        <dsp:cNvPr id="0" name=""/>
        <dsp:cNvSpPr/>
      </dsp:nvSpPr>
      <dsp:spPr>
        <a:xfrm>
          <a:off x="806345" y="1806222"/>
          <a:ext cx="3225382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Региональный уровень</a:t>
          </a:r>
          <a:endParaRPr lang="ru-RU" sz="1600" i="1" kern="1200" dirty="0"/>
        </a:p>
      </dsp:txBody>
      <dsp:txXfrm>
        <a:off x="1370787" y="1806222"/>
        <a:ext cx="2096498" cy="1806222"/>
      </dsp:txXfrm>
    </dsp:sp>
    <dsp:sp modelId="{26AB5248-75F7-401D-B858-326AB19DFE2D}">
      <dsp:nvSpPr>
        <dsp:cNvPr id="0" name=""/>
        <dsp:cNvSpPr/>
      </dsp:nvSpPr>
      <dsp:spPr>
        <a:xfrm>
          <a:off x="0" y="3612444"/>
          <a:ext cx="4838073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Уровень организации</a:t>
          </a:r>
          <a:endParaRPr lang="ru-RU" sz="1600" i="1" kern="1200" dirty="0"/>
        </a:p>
      </dsp:txBody>
      <dsp:txXfrm>
        <a:off x="846662" y="3612444"/>
        <a:ext cx="3144747" cy="1806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439932"/>
          <a:ext cx="1100644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08483" y="21000"/>
          <a:ext cx="1047976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Внедрение процесса передачи писем ответственным исполнителям через рабочий чат.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50273" y="62790"/>
        <a:ext cx="10396182" cy="772500"/>
      </dsp:txXfrm>
    </dsp:sp>
    <dsp:sp modelId="{5ADC3F72-B857-4564-9851-9F350099DBD2}">
      <dsp:nvSpPr>
        <dsp:cNvPr id="0" name=""/>
        <dsp:cNvSpPr/>
      </dsp:nvSpPr>
      <dsp:spPr>
        <a:xfrm>
          <a:off x="0" y="2060325"/>
          <a:ext cx="1100644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2D1C0-D768-4104-BDC9-9B1EB66A14B1}">
      <dsp:nvSpPr>
        <dsp:cNvPr id="0" name=""/>
        <dsp:cNvSpPr/>
      </dsp:nvSpPr>
      <dsp:spPr>
        <a:xfrm>
          <a:off x="526686" y="1316280"/>
          <a:ext cx="10479762" cy="11610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Создание чатов семей, имеющих право на получение адресной помощи, для рассылки сообщений.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83363" y="1372957"/>
        <a:ext cx="10366408" cy="1047678"/>
      </dsp:txXfrm>
    </dsp:sp>
    <dsp:sp modelId="{97AC3DF6-3F7D-4760-B0BD-CE90DA77D50E}">
      <dsp:nvSpPr>
        <dsp:cNvPr id="0" name=""/>
        <dsp:cNvSpPr/>
      </dsp:nvSpPr>
      <dsp:spPr>
        <a:xfrm>
          <a:off x="0" y="3631484"/>
          <a:ext cx="1100644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589E-B10A-406A-AEB6-4525411AB44A}">
      <dsp:nvSpPr>
        <dsp:cNvPr id="0" name=""/>
        <dsp:cNvSpPr/>
      </dsp:nvSpPr>
      <dsp:spPr>
        <a:xfrm>
          <a:off x="523988" y="2947725"/>
          <a:ext cx="10479762" cy="111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Организация рассылка информационных сообщений в чат семей, имеющих право на получение адресной помощи.</a:t>
          </a:r>
          <a:endParaRPr lang="ru-RU" sz="1800" kern="1200" dirty="0"/>
        </a:p>
      </dsp:txBody>
      <dsp:txXfrm>
        <a:off x="578262" y="3001999"/>
        <a:ext cx="10371214" cy="1003251"/>
      </dsp:txXfrm>
    </dsp:sp>
    <dsp:sp modelId="{F29E8CC5-6004-478D-B237-A741A482A3A5}">
      <dsp:nvSpPr>
        <dsp:cNvPr id="0" name=""/>
        <dsp:cNvSpPr/>
      </dsp:nvSpPr>
      <dsp:spPr>
        <a:xfrm>
          <a:off x="0" y="4946924"/>
          <a:ext cx="1100644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D9C16-02D3-4DF6-B1AA-BC759E65403A}">
      <dsp:nvSpPr>
        <dsp:cNvPr id="0" name=""/>
        <dsp:cNvSpPr/>
      </dsp:nvSpPr>
      <dsp:spPr>
        <a:xfrm>
          <a:off x="526686" y="4507832"/>
          <a:ext cx="1047976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информации о благотворительных акциях на сайте учреждения, в СМИ.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68476" y="4549622"/>
        <a:ext cx="10396182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0.429268623330848</cdr:x>
      <cdr:y>0.260002133788542</cdr:y>
    </cdr:from>
    <cdr:to>
      <cdr:x>0.731376669152037</cdr:x>
      <cdr:y>0.260108823215619</cdr:y>
    </cdr:to>
    <cdr:sp>
      <cdr:nvSpPr>
        <cdr:cNvPr id="339" name="Прямая соединительная линия 2"/>
        <cdr:cNvSpPr/>
      </cdr:nvSpPr>
      <cdr:spPr>
        <a:xfrm flipH="1">
          <a:off x="2279880" y="877320"/>
          <a:ext cx="1604520" cy="360"/>
        </a:xfrm>
        <a:prstGeom prst="line">
          <a:avLst/>
        </a:prstGeom>
        <a:ln>
          <a:solidFill>
            <a:srgbClr val="000000"/>
          </a:solidFill>
        </a:ln>
      </cdr:spPr>
      <cdr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/>
      </cdr:style>
    </cdr:sp>
  </cdr:relSizeAnchor>
  <cdr:relSizeAnchor>
    <cdr:from>
      <cdr:x>0.699586524774622</cdr:x>
      <cdr:y>0.286034353995519</cdr:y>
    </cdr:from>
    <cdr:to>
      <cdr:x>0.729410967260896</cdr:x>
      <cdr:y>0.594366798250293</cdr:y>
    </cdr:to>
    <cdr:sp>
      <cdr:nvSpPr>
        <cdr:cNvPr id="340" name="Стрелка вниз 10"/>
        <cdr:cNvSpPr/>
      </cdr:nvSpPr>
      <cdr:spPr>
        <a:xfrm>
          <a:off x="3715560" y="965160"/>
          <a:ext cx="158400" cy="1040400"/>
        </a:xfrm>
        <a:prstGeom prst="downArrow">
          <a:avLst>
            <a:gd name="adj1" fmla="val 50000"/>
            <a:gd name="adj2" fmla="val 50000"/>
          </a:avLst>
        </a:prstGeom>
        <a:solidFill>
          <a:srgbClr val="00b050"/>
        </a:solidFill>
        <a:ln>
          <a:solidFill>
            <a:srgbClr val="af5c24"/>
          </a:solidFill>
        </a:ln>
      </cdr:spPr>
      <cdr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/>
      </cdr:style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nos"/>
              </a:rPr>
              <a:t>&lt;верхний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nos"/>
              </a:rPr>
              <a:t>&lt;дата/время&gt;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nos"/>
              </a:defRPr>
            </a:lvl1pPr>
          </a:lstStyle>
          <a:p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fld id="{A57711FC-B500-40DD-83C3-15AAE27A7743}" type="slidenum">
              <a:rPr b="0" lang="ru-RU" sz="1400" spc="-1" strike="noStrike">
                <a:latin typeface="Tinos"/>
              </a:rPr>
              <a:t>&lt;номер&gt;</a:t>
            </a:fld>
            <a:endParaRPr b="0" lang="ru-RU" sz="14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D7E51C4-6D28-422C-99A4-7735F990A5F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09BD4F-D3F3-4D01-816A-488D50A1B6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CF2618-3FA3-4266-9AB5-A9FFF896FEA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3A2F964-D8E9-4244-AF75-DE078233C17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BB7A57-031C-4DC6-92AC-11EE6FA3549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CFBD2A3-83DE-4AF1-AA75-1E346BE5F1C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315CEBE-543E-4DEE-8D6C-3C920712F7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6851D3E-02FA-4C95-A236-D6CAAF75FC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FEEF4AF-E4A5-48BF-94C7-94B287E2C8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6BAE786-6CE6-4A77-BC8B-D03DFB9CCC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7DE701C-8C6D-413E-BD48-38FD7F8702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95ADB4E-ED21-4D4C-A175-8FEA1864470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16E7FC6-2D0E-41BB-9027-42012236DA8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CC5993A-2D57-4D55-B262-2635C698D8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245D6B1-56A3-4CDA-93D5-9BE3B6EBA9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AFC0982-2C98-4B1C-948E-D2C6ACE4B22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0A748D3-4424-425A-B8CE-FE60CB4AAEE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D94F62A-5E7E-409C-A00C-4B85892C49A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1628275-6034-40F5-BE04-4D13BE5C83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545E83B-DEBE-41E1-A9C2-51F64A0361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0B93BAB-33C4-4B9E-86BF-4F6B5436451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BB8287-CBD9-4D10-8B21-ABA580B0E4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C522B26-4BDB-487E-9F08-C589DC63EB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6C682E-993F-4349-9C7C-1BA6A1BF5F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C752ABF-FC05-4450-AB11-7BDC777339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D4E71A9-F78A-4C6E-8CE9-828D54EC9C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F002F2D-273B-4042-B68F-6F750E8A89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B2F1B70-441E-4DB6-BB1C-BF93896FC08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C656CD4-FD92-4E65-BE72-9CBB9CE169F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7AE767B-CA79-49D1-9CBC-CAFD0C9DC78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936E822-0A7B-4694-BBF0-49A44AAC8AB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04C5161-04FB-4084-8221-EFE5033411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27BC8E3-9621-4E65-B95E-DB8F4FC0C37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426E7AC-8AD8-4D78-A954-E22CCF1B508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AFFEEB-B339-41A8-BBE5-EC3702DD20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AE312AA-A83B-472A-BFAE-9B25E8B15CC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04AC36A-1D72-4047-9584-3BA74385152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16F6FB8-019B-4539-AE9A-920864B3AEC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8CFD623-DF2D-4E83-8091-C94462F4E55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59E432A-6C1B-4408-B44F-C13C818CF8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EC2254C-28D8-4803-87F5-EF25019B28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0AA51EA-B843-4617-ACFB-7E329D7D870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BA511EC-064A-463D-A023-B2A59B8978F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017B741-50AC-408A-884D-7BDF2FF915F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A8EC4D-65F9-44E6-B326-48CE3354F2A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BCA7DB-D0E1-447D-B84A-45AC6F999C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BE5E9C-F0B2-423D-AB3A-2DB1FB9B14B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C66952-07FA-4B03-8A28-5845BE1F32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0C7FAC1-C70F-4265-BE1B-F73D021C7E6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ец 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заголо</a:t>
            </a: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7BE7B45-580D-4E8C-9295-DCC63C99131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482667E-CFE4-41C0-A02B-7A25DFCD07A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A3B564D-CF3F-4FBC-8D12-2A9FD99F5C6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6A6BBDB-B912-4B89-8FB6-66B0E7A549D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chart" Target="../charts/chart1.xml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0.pn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 descr=""/>
          <p:cNvPicPr/>
          <p:nvPr/>
        </p:nvPicPr>
        <p:blipFill>
          <a:blip r:embed="rId1"/>
          <a:stretch/>
        </p:blipFill>
        <p:spPr>
          <a:xfrm>
            <a:off x="1963440" y="13680"/>
            <a:ext cx="10249560" cy="6888960"/>
          </a:xfrm>
          <a:prstGeom prst="rect">
            <a:avLst/>
          </a:prstGeom>
          <a:ln w="0">
            <a:noFill/>
          </a:ln>
        </p:spPr>
      </p:pic>
      <p:sp>
        <p:nvSpPr>
          <p:cNvPr id="171" name="TextBox 4"/>
          <p:cNvSpPr/>
          <p:nvPr/>
        </p:nvSpPr>
        <p:spPr>
          <a:xfrm>
            <a:off x="612000" y="1978200"/>
            <a:ext cx="85950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3b4555"/>
                </a:solidFill>
                <a:latin typeface="Futura PT"/>
                <a:ea typeface="Futura PT"/>
              </a:rPr>
              <a:t> 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000" spc="-1" strike="noStrike">
              <a:latin typeface="XO Oriel"/>
            </a:endParaRPr>
          </a:p>
        </p:txBody>
      </p:sp>
      <p:pic>
        <p:nvPicPr>
          <p:cNvPr id="172" name="Рисунок 6" descr=""/>
          <p:cNvPicPr/>
          <p:nvPr/>
        </p:nvPicPr>
        <p:blipFill>
          <a:blip r:embed="rId2"/>
          <a:stretch/>
        </p:blipFill>
        <p:spPr>
          <a:xfrm>
            <a:off x="1361160" y="225000"/>
            <a:ext cx="1203840" cy="100800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"/>
          <p:cNvSpPr/>
          <p:nvPr/>
        </p:nvSpPr>
        <p:spPr>
          <a:xfrm>
            <a:off x="430200" y="1744920"/>
            <a:ext cx="867312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Оптимизация процесса информирования граждан о предоставлении адресной помощи в рамках областной благотворительной акции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174" name="Рисунок 7" descr="сердечко.png"/>
          <p:cNvPicPr/>
          <p:nvPr/>
        </p:nvPicPr>
        <p:blipFill>
          <a:blip r:embed="rId3"/>
          <a:stretch/>
        </p:blipFill>
        <p:spPr>
          <a:xfrm>
            <a:off x="10803240" y="260280"/>
            <a:ext cx="978840" cy="86508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0"/>
          <p:cNvSpPr/>
          <p:nvPr/>
        </p:nvSpPr>
        <p:spPr>
          <a:xfrm>
            <a:off x="-131760" y="54691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МКУ «Центр социальной помощи семье и детям» Беловского городского округа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76" name="Рисунок 11" descr="БеловоГО-ПП-04"/>
          <p:cNvPicPr/>
          <p:nvPr/>
        </p:nvPicPr>
        <p:blipFill>
          <a:blip r:embed="rId4"/>
          <a:stretch/>
        </p:blipFill>
        <p:spPr>
          <a:xfrm>
            <a:off x="430200" y="117000"/>
            <a:ext cx="752040" cy="11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36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Достигнутые результаты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37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38" name="Диаграмма 6"/>
          <p:cNvGraphicFramePr/>
          <p:nvPr/>
        </p:nvGraphicFramePr>
        <p:xfrm>
          <a:off x="287640" y="1984680"/>
          <a:ext cx="5310720" cy="337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1" name="TextBox 1"/>
          <p:cNvSpPr/>
          <p:nvPr/>
        </p:nvSpPr>
        <p:spPr>
          <a:xfrm>
            <a:off x="596520" y="1184760"/>
            <a:ext cx="8658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Время затраченное на информирование семей сократилось.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42" name="TextBox 7"/>
          <p:cNvSpPr/>
          <p:nvPr/>
        </p:nvSpPr>
        <p:spPr>
          <a:xfrm>
            <a:off x="287640" y="5320800"/>
            <a:ext cx="11632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Высвобожденное время позволило  специалистам освободить время для выполнения другой деятельности.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343" name="Picture 2" descr=""/>
          <p:cNvPicPr/>
          <p:nvPr/>
        </p:nvPicPr>
        <p:blipFill>
          <a:blip r:embed="rId3"/>
          <a:stretch/>
        </p:blipFill>
        <p:spPr>
          <a:xfrm>
            <a:off x="10939320" y="29376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45" name="Прямоугольник 2"/>
          <p:cNvSpPr/>
          <p:nvPr/>
        </p:nvSpPr>
        <p:spPr>
          <a:xfrm>
            <a:off x="921600" y="1035000"/>
            <a:ext cx="4845960" cy="120852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Было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Обзвон семей для передачи  информации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a0b7ff"/>
                </a:solidFill>
                <a:latin typeface="Futura PT"/>
              </a:rPr>
              <a:t> 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46" name="Прямоугольник 3"/>
          <p:cNvSpPr/>
          <p:nvPr/>
        </p:nvSpPr>
        <p:spPr>
          <a:xfrm>
            <a:off x="6376680" y="1033920"/>
            <a:ext cx="4957560" cy="14180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Стало 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000000"/>
                </a:solidFill>
                <a:latin typeface="Futura PT"/>
              </a:rPr>
              <a:t>Создание чатов семей. Рассылка информационных сообщений.</a:t>
            </a:r>
            <a:endParaRPr b="0" lang="ru-RU" sz="1400" spc="-1" strike="noStrike">
              <a:latin typeface="XO Oriel"/>
            </a:endParaRPr>
          </a:p>
        </p:txBody>
      </p:sp>
      <p:pic>
        <p:nvPicPr>
          <p:cNvPr id="347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48" name="Рисунок 1" descr=""/>
          <p:cNvPicPr/>
          <p:nvPr/>
        </p:nvPicPr>
        <p:blipFill>
          <a:blip r:embed="rId3"/>
          <a:stretch/>
        </p:blipFill>
        <p:spPr>
          <a:xfrm>
            <a:off x="287640" y="2668680"/>
            <a:ext cx="3094920" cy="2321280"/>
          </a:xfrm>
          <a:prstGeom prst="rect">
            <a:avLst/>
          </a:prstGeom>
          <a:ln w="0">
            <a:noFill/>
          </a:ln>
        </p:spPr>
      </p:pic>
      <p:pic>
        <p:nvPicPr>
          <p:cNvPr id="349" name="Рисунок 7" descr=""/>
          <p:cNvPicPr/>
          <p:nvPr/>
        </p:nvPicPr>
        <p:blipFill>
          <a:blip r:embed="rId4"/>
          <a:stretch/>
        </p:blipFill>
        <p:spPr>
          <a:xfrm>
            <a:off x="2875680" y="4451040"/>
            <a:ext cx="3209040" cy="240660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8" descr=""/>
          <p:cNvPicPr/>
          <p:nvPr/>
        </p:nvPicPr>
        <p:blipFill>
          <a:blip r:embed="rId5"/>
          <a:stretch/>
        </p:blipFill>
        <p:spPr>
          <a:xfrm>
            <a:off x="7292160" y="3197520"/>
            <a:ext cx="3920760" cy="294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sp>
        <p:nvSpPr>
          <p:cNvPr id="353" name="TextBox 1"/>
          <p:cNvSpPr/>
          <p:nvPr/>
        </p:nvSpPr>
        <p:spPr>
          <a:xfrm>
            <a:off x="3111480" y="558360"/>
            <a:ext cx="41914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alibri"/>
              </a:rPr>
              <a:t>Работа над проектом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354" name="Рисунок 2" descr=""/>
          <p:cNvPicPr/>
          <p:nvPr/>
        </p:nvPicPr>
        <p:blipFill>
          <a:blip r:embed="rId3"/>
          <a:stretch/>
        </p:blipFill>
        <p:spPr>
          <a:xfrm>
            <a:off x="426240" y="1590120"/>
            <a:ext cx="4953600" cy="3715200"/>
          </a:xfrm>
          <a:prstGeom prst="rect">
            <a:avLst/>
          </a:prstGeom>
          <a:ln w="0">
            <a:noFill/>
          </a:ln>
        </p:spPr>
      </p:pic>
      <p:pic>
        <p:nvPicPr>
          <p:cNvPr id="355" name="Рисунок 3" descr=""/>
          <p:cNvPicPr/>
          <p:nvPr/>
        </p:nvPicPr>
        <p:blipFill>
          <a:blip r:embed="rId4"/>
          <a:stretch/>
        </p:blipFill>
        <p:spPr>
          <a:xfrm>
            <a:off x="6617520" y="1622160"/>
            <a:ext cx="5002920" cy="375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Рисунок 3" descr=""/>
          <p:cNvPicPr/>
          <p:nvPr/>
        </p:nvPicPr>
        <p:blipFill>
          <a:blip r:embed="rId1"/>
          <a:stretch/>
        </p:blipFill>
        <p:spPr>
          <a:xfrm>
            <a:off x="1848240" y="-31320"/>
            <a:ext cx="10215720" cy="6888960"/>
          </a:xfrm>
          <a:prstGeom prst="rect">
            <a:avLst/>
          </a:prstGeom>
          <a:ln w="0">
            <a:noFill/>
          </a:ln>
        </p:spPr>
      </p:pic>
      <p:sp>
        <p:nvSpPr>
          <p:cNvPr id="357" name="TextBox 4"/>
          <p:cNvSpPr/>
          <p:nvPr/>
        </p:nvSpPr>
        <p:spPr>
          <a:xfrm>
            <a:off x="338400" y="4495320"/>
            <a:ext cx="95497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2f5597"/>
                </a:solidFill>
                <a:latin typeface="Times New Roman"/>
              </a:rPr>
              <a:t>Спасибо за внимание</a:t>
            </a:r>
            <a:r>
              <a:rPr b="1" lang="ru-RU" sz="4000" spc="-1" strike="noStrike" cap="all">
                <a:solidFill>
                  <a:srgbClr val="446ac4"/>
                </a:solidFill>
                <a:latin typeface="Futura PT Light"/>
              </a:rPr>
              <a:t>!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2"/>
          <a:stretch/>
        </p:blipFill>
        <p:spPr>
          <a:xfrm>
            <a:off x="10832040" y="4543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3" descr=""/>
          <p:cNvPicPr/>
          <p:nvPr/>
        </p:nvPicPr>
        <p:blipFill>
          <a:blip r:embed="rId3"/>
          <a:stretch/>
        </p:blipFill>
        <p:spPr>
          <a:xfrm>
            <a:off x="338400" y="304560"/>
            <a:ext cx="1231200" cy="1280520"/>
          </a:xfrm>
          <a:prstGeom prst="rect">
            <a:avLst/>
          </a:prstGeom>
          <a:ln w="0">
            <a:noFill/>
          </a:ln>
        </p:spPr>
      </p:pic>
      <p:pic>
        <p:nvPicPr>
          <p:cNvPr id="360" name="Рисунок 5" descr="БеловоГО-ПП-04"/>
          <p:cNvPicPr/>
          <p:nvPr/>
        </p:nvPicPr>
        <p:blipFill>
          <a:blip r:embed="rId4"/>
          <a:stretch/>
        </p:blipFill>
        <p:spPr>
          <a:xfrm>
            <a:off x="1848240" y="299520"/>
            <a:ext cx="928440" cy="128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78" name="TextBox 5"/>
          <p:cNvSpPr/>
          <p:nvPr/>
        </p:nvSpPr>
        <p:spPr>
          <a:xfrm>
            <a:off x="803520" y="265680"/>
            <a:ext cx="105843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Паспорт проекта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179" name="Прямая соединительная линия 9"/>
          <p:cNvSpPr/>
          <p:nvPr/>
        </p:nvSpPr>
        <p:spPr>
          <a:xfrm>
            <a:off x="3049200" y="8974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1180520" y="1105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2" descr=""/>
          <p:cNvPicPr/>
          <p:nvPr/>
        </p:nvPicPr>
        <p:blipFill>
          <a:blip r:embed="rId3"/>
          <a:stretch/>
        </p:blipFill>
        <p:spPr>
          <a:xfrm>
            <a:off x="941040" y="747360"/>
            <a:ext cx="9812880" cy="611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84" name="TextBox 5"/>
          <p:cNvSpPr/>
          <p:nvPr/>
        </p:nvSpPr>
        <p:spPr>
          <a:xfrm>
            <a:off x="1653480" y="179280"/>
            <a:ext cx="859464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Команда проекта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85" name="Прямая соединительная линия 9"/>
          <p:cNvSpPr/>
          <p:nvPr/>
        </p:nvSpPr>
        <p:spPr>
          <a:xfrm>
            <a:off x="2823840" y="8272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Picture 4" descr=""/>
          <p:cNvPicPr/>
          <p:nvPr/>
        </p:nvPicPr>
        <p:blipFill>
          <a:blip r:embed="rId2"/>
          <a:stretch/>
        </p:blipFill>
        <p:spPr>
          <a:xfrm>
            <a:off x="2339640" y="1360440"/>
            <a:ext cx="552240" cy="552240"/>
          </a:xfrm>
          <a:prstGeom prst="rect">
            <a:avLst/>
          </a:prstGeom>
          <a:ln w="0">
            <a:noFill/>
          </a:ln>
        </p:spPr>
      </p:pic>
      <p:sp>
        <p:nvSpPr>
          <p:cNvPr id="187" name="Прямоугольник 1"/>
          <p:cNvSpPr/>
          <p:nvPr/>
        </p:nvSpPr>
        <p:spPr>
          <a:xfrm>
            <a:off x="3272400" y="1046880"/>
            <a:ext cx="6796800" cy="8366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ffffff"/>
                </a:solidFill>
                <a:latin typeface="Futura PT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Ноговицина Оксана Павловна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, заместитель директора МКУ ЦСПСиД– РУКОВОДИТЕЛЬ ПРОЕКТА 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8" name="Прямоугольник 13"/>
          <p:cNvSpPr/>
          <p:nvPr/>
        </p:nvSpPr>
        <p:spPr>
          <a:xfrm>
            <a:off x="8573040" y="2970360"/>
            <a:ext cx="3067560" cy="61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Зуева О.А.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специалист по социальной работе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9" name="Прямоугольник 15"/>
          <p:cNvSpPr/>
          <p:nvPr/>
        </p:nvSpPr>
        <p:spPr>
          <a:xfrm>
            <a:off x="3293640" y="4680000"/>
            <a:ext cx="2390040" cy="47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Кобзева З.С.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–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90" name="Прямоугольник 19"/>
          <p:cNvSpPr/>
          <p:nvPr/>
        </p:nvSpPr>
        <p:spPr>
          <a:xfrm>
            <a:off x="8023320" y="4722120"/>
            <a:ext cx="3782520" cy="43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Сивцова М.Г.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экономист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91" name="Picture 6" descr="C:\Users\User\Downloads\IMG_20201102_095538.jpg"/>
          <p:cNvPicPr/>
          <p:nvPr/>
        </p:nvPicPr>
        <p:blipFill>
          <a:blip r:embed="rId3"/>
          <a:srcRect l="0" t="12951" r="0" b="0"/>
          <a:stretch/>
        </p:blipFill>
        <p:spPr>
          <a:xfrm>
            <a:off x="6716880" y="4284720"/>
            <a:ext cx="1855800" cy="215388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" descr=""/>
          <p:cNvPicPr/>
          <p:nvPr/>
        </p:nvPicPr>
        <p:blipFill>
          <a:blip r:embed="rId4"/>
          <a:stretch/>
        </p:blipFill>
        <p:spPr>
          <a:xfrm>
            <a:off x="10824840" y="35496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2" descr=""/>
          <p:cNvPicPr/>
          <p:nvPr/>
        </p:nvPicPr>
        <p:blipFill>
          <a:blip r:embed="rId5"/>
          <a:srcRect l="0" t="0" r="0" b="18403"/>
          <a:stretch/>
        </p:blipFill>
        <p:spPr>
          <a:xfrm>
            <a:off x="976680" y="3612240"/>
            <a:ext cx="2327760" cy="254016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8" descr=""/>
          <p:cNvPicPr/>
          <p:nvPr/>
        </p:nvPicPr>
        <p:blipFill>
          <a:blip r:embed="rId6"/>
          <a:stretch/>
        </p:blipFill>
        <p:spPr>
          <a:xfrm>
            <a:off x="976680" y="973080"/>
            <a:ext cx="2201040" cy="241920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10" descr=""/>
          <p:cNvPicPr/>
          <p:nvPr/>
        </p:nvPicPr>
        <p:blipFill>
          <a:blip r:embed="rId7"/>
          <a:stretch/>
        </p:blipFill>
        <p:spPr>
          <a:xfrm>
            <a:off x="6716880" y="1783080"/>
            <a:ext cx="1770840" cy="221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97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текущего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98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Заведующий отделением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Информирование специалистов о начале акции, распределение обязанностей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720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21" name="Прямая со стрелкой 38"/>
          <p:cNvSpPr/>
          <p:nvPr/>
        </p:nvSpPr>
        <p:spPr>
          <a:xfrm>
            <a:off x="10662840" y="2193840"/>
            <a:ext cx="36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Директор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Получение письменной информации о дате начала благотворительной акции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260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33" name="Блок-схема: процесс 52"/>
          <p:cNvSpPr/>
          <p:nvPr/>
        </p:nvSpPr>
        <p:spPr>
          <a:xfrm>
            <a:off x="2446560" y="1031760"/>
            <a:ext cx="1847520" cy="1407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Директор-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Отписывает письмо заведующему отделением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780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3600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4" name="Блок-схема: процесс 53"/>
          <p:cNvSpPr/>
          <p:nvPr/>
        </p:nvSpPr>
        <p:spPr>
          <a:xfrm>
            <a:off x="6997680" y="98856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Составление текста для информирования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360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384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5" name="Прямая со стрелкой 54"/>
          <p:cNvSpPr/>
          <p:nvPr/>
        </p:nvSpPr>
        <p:spPr>
          <a:xfrm>
            <a:off x="8832600" y="1288080"/>
            <a:ext cx="54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Блок-схема: процесс 55"/>
          <p:cNvSpPr/>
          <p:nvPr/>
        </p:nvSpPr>
        <p:spPr>
          <a:xfrm>
            <a:off x="9374400" y="797760"/>
            <a:ext cx="1834920" cy="1641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Заведующий отделением-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Распределение общего количества семей (510) по 6-ти специалистам. На каждого 85 семей.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159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189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7" name="Прямая со стрелкой 56"/>
          <p:cNvSpPr/>
          <p:nvPr/>
        </p:nvSpPr>
        <p:spPr>
          <a:xfrm flipH="1" flipV="1">
            <a:off x="9444240" y="4578840"/>
            <a:ext cx="495000" cy="2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Блок-схема: процесс 58"/>
          <p:cNvSpPr/>
          <p:nvPr/>
        </p:nvSpPr>
        <p:spPr>
          <a:xfrm>
            <a:off x="10007280" y="4095000"/>
            <a:ext cx="1932120" cy="1516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Специалисты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Информирование семей посредствам телефона, одновременно 6 специалистов.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25400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25550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9" name="Блок-схема: процесс 60"/>
          <p:cNvSpPr/>
          <p:nvPr/>
        </p:nvSpPr>
        <p:spPr>
          <a:xfrm>
            <a:off x="7609680" y="4095000"/>
            <a:ext cx="1834920" cy="1252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Осуществление повторного звонка семьям, до которых не дозвонились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2400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3300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0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9" name="Picture 68" descr=""/>
          <p:cNvPicPr/>
          <p:nvPr/>
        </p:nvPicPr>
        <p:blipFill>
          <a:blip r:embed="rId2"/>
          <a:stretch/>
        </p:blipFill>
        <p:spPr>
          <a:xfrm>
            <a:off x="7414920" y="3239640"/>
            <a:ext cx="1315800" cy="9298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69" descr=""/>
          <p:cNvPicPr/>
          <p:nvPr/>
        </p:nvPicPr>
        <p:blipFill>
          <a:blip r:embed="rId3"/>
          <a:stretch/>
        </p:blipFill>
        <p:spPr>
          <a:xfrm>
            <a:off x="2287800" y="2257200"/>
            <a:ext cx="980640" cy="6886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0" descr=""/>
          <p:cNvPicPr/>
          <p:nvPr/>
        </p:nvPicPr>
        <p:blipFill>
          <a:blip r:embed="rId4"/>
          <a:stretch/>
        </p:blipFill>
        <p:spPr>
          <a:xfrm>
            <a:off x="10662840" y="2077560"/>
            <a:ext cx="987120" cy="10364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1" descr=""/>
          <p:cNvPicPr/>
          <p:nvPr/>
        </p:nvPicPr>
        <p:blipFill>
          <a:blip r:embed="rId5"/>
          <a:stretch/>
        </p:blipFill>
        <p:spPr>
          <a:xfrm>
            <a:off x="10855440" y="3508920"/>
            <a:ext cx="993240" cy="69480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2" descr=""/>
          <p:cNvPicPr/>
          <p:nvPr/>
        </p:nvPicPr>
        <p:blipFill>
          <a:blip r:embed="rId6"/>
          <a:stretch/>
        </p:blipFill>
        <p:spPr>
          <a:xfrm>
            <a:off x="9861480" y="3289320"/>
            <a:ext cx="980640" cy="1006200"/>
          </a:xfrm>
          <a:prstGeom prst="rect">
            <a:avLst/>
          </a:prstGeom>
          <a:ln w="0">
            <a:noFill/>
          </a:ln>
        </p:spPr>
      </p:pic>
      <p:sp>
        <p:nvSpPr>
          <p:cNvPr id="254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27299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34003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55" name="Прямоугольник 3140"/>
          <p:cNvSpPr/>
          <p:nvPr/>
        </p:nvSpPr>
        <p:spPr>
          <a:xfrm>
            <a:off x="502200" y="3147840"/>
            <a:ext cx="3791880" cy="377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Проблемы: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1.Длительный период передачи информационного письма в работу отделения.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2.Большое количество семей, распределяемых для обзвона на 1-го специалиста.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3. Большие временные затраты специалиста на телефонные разговоры с семьями.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4. Не до всех семей специалист может дозвониться (не отвечает, телефон недоступен).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5.Наличие семей, не получивших информацию о благотворительной акции</a:t>
            </a:r>
            <a:endParaRPr b="0" lang="ru-RU" sz="16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57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Перечень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58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567638334"/>
              </p:ext>
            </p:extLst>
          </p:nvPr>
        </p:nvGraphicFramePr>
        <p:xfrm>
          <a:off x="596520" y="916200"/>
          <a:ext cx="109342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0" name="Picture 2" descr=""/>
          <p:cNvPicPr/>
          <p:nvPr/>
        </p:nvPicPr>
        <p:blipFill>
          <a:blip r:embed="rId7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62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Пирамида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63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264" name="Picture 2" descr=""/>
          <p:cNvPicPr/>
          <p:nvPr/>
        </p:nvPicPr>
        <p:blipFill>
          <a:blip r:embed="rId2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155260831"/>
              </p:ext>
            </p:extLst>
          </p:nvPr>
        </p:nvGraphicFramePr>
        <p:xfrm>
          <a:off x="803520" y="719640"/>
          <a:ext cx="48376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5" name="Пятно 1 8"/>
          <p:cNvSpPr/>
          <p:nvPr/>
        </p:nvSpPr>
        <p:spPr>
          <a:xfrm>
            <a:off x="1518120" y="44953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6" name="Пятно 1 10"/>
          <p:cNvSpPr/>
          <p:nvPr/>
        </p:nvSpPr>
        <p:spPr>
          <a:xfrm>
            <a:off x="4103280" y="436500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7" name="Пятно 1 11"/>
          <p:cNvSpPr/>
          <p:nvPr/>
        </p:nvSpPr>
        <p:spPr>
          <a:xfrm>
            <a:off x="135144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8" name="Пятно 1 12"/>
          <p:cNvSpPr/>
          <p:nvPr/>
        </p:nvSpPr>
        <p:spPr>
          <a:xfrm>
            <a:off x="2932920" y="55861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4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9" name="Пятно 1 13"/>
          <p:cNvSpPr/>
          <p:nvPr/>
        </p:nvSpPr>
        <p:spPr>
          <a:xfrm>
            <a:off x="442260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0" name="Прямоугольник 16"/>
          <p:cNvSpPr/>
          <p:nvPr/>
        </p:nvSpPr>
        <p:spPr>
          <a:xfrm>
            <a:off x="6495840" y="1910160"/>
            <a:ext cx="5408280" cy="40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 u="sng">
                <a:solidFill>
                  <a:srgbClr val="c00000"/>
                </a:solidFill>
                <a:uFillTx/>
                <a:latin typeface="Calibri"/>
              </a:rPr>
              <a:t>Проблемы уровня организации: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1.Длительный период передачи информационного письма в работу отделения.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2.Большое количество семей, распределяемых для обзвона на 1-го специалиста.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3. Большие временные затраты специалиста на телефонные разговоры с семьями.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4. Не до всех семей специалист может дозвониться (не отвечает, телефон недоступен).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5.Наличие семей, не получивших информацию о благотворительной акции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72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целевого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73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Заведующий отделением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Информирование специалистов о начале акции, распределение обязанностей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720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96" name="Прямая со стрелкой 38"/>
          <p:cNvSpPr/>
          <p:nvPr/>
        </p:nvSpPr>
        <p:spPr>
          <a:xfrm>
            <a:off x="10662840" y="2193840"/>
            <a:ext cx="36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Директор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Получение письменной информации о дате начала благотворительной акции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260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308" name="Блок-схема: процесс 52"/>
          <p:cNvSpPr/>
          <p:nvPr/>
        </p:nvSpPr>
        <p:spPr>
          <a:xfrm>
            <a:off x="2446560" y="1031760"/>
            <a:ext cx="1847520" cy="1407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Директор-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Отправка  письма в чат  заведующему отделением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48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52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09" name="Блок-схема: процесс 53"/>
          <p:cNvSpPr/>
          <p:nvPr/>
        </p:nvSpPr>
        <p:spPr>
          <a:xfrm>
            <a:off x="6997680" y="988560"/>
            <a:ext cx="1834920" cy="11426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Составление текста для информирования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360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384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0" name="Прямая со стрелкой 54"/>
          <p:cNvSpPr/>
          <p:nvPr/>
        </p:nvSpPr>
        <p:spPr>
          <a:xfrm>
            <a:off x="8832600" y="1288080"/>
            <a:ext cx="54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Блок-схема: процесс 55"/>
          <p:cNvSpPr/>
          <p:nvPr/>
        </p:nvSpPr>
        <p:spPr>
          <a:xfrm>
            <a:off x="9374400" y="797760"/>
            <a:ext cx="1834920" cy="164160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Заведующий отделением-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Занесение телефонных номеров. Создание чата семей. На каждого  из 6 специалистов по  85 семей.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2850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3230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2" name="Прямая со стрелкой 56"/>
          <p:cNvSpPr/>
          <p:nvPr/>
        </p:nvSpPr>
        <p:spPr>
          <a:xfrm flipH="1" flipV="1">
            <a:off x="9444240" y="4578840"/>
            <a:ext cx="495000" cy="2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Блок-схема: процесс 58"/>
          <p:cNvSpPr/>
          <p:nvPr/>
        </p:nvSpPr>
        <p:spPr>
          <a:xfrm>
            <a:off x="10007280" y="4095000"/>
            <a:ext cx="1932120" cy="1516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Специалисты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Отправка информации в чат, одновременно 6 специалистов.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68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94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4" name="Блок-схема: процесс 60"/>
          <p:cNvSpPr/>
          <p:nvPr/>
        </p:nvSpPr>
        <p:spPr>
          <a:xfrm>
            <a:off x="7609680" y="4095000"/>
            <a:ext cx="1834920" cy="1252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Контроль просмотра сообщений.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115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124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15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4" name="Picture 68" descr=""/>
          <p:cNvPicPr/>
          <p:nvPr/>
        </p:nvPicPr>
        <p:blipFill>
          <a:blip r:embed="rId2"/>
          <a:stretch/>
        </p:blipFill>
        <p:spPr>
          <a:xfrm>
            <a:off x="7414920" y="3239640"/>
            <a:ext cx="1315800" cy="929880"/>
          </a:xfrm>
          <a:prstGeom prst="rect">
            <a:avLst/>
          </a:prstGeom>
          <a:ln w="0">
            <a:noFill/>
          </a:ln>
        </p:spPr>
      </p:pic>
      <p:sp>
        <p:nvSpPr>
          <p:cNvPr id="325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4041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4864</a:t>
            </a:r>
            <a:endParaRPr b="0" lang="ru-RU" sz="1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7" name="TextBox 5"/>
          <p:cNvSpPr/>
          <p:nvPr/>
        </p:nvSpPr>
        <p:spPr>
          <a:xfrm>
            <a:off x="803520" y="297720"/>
            <a:ext cx="1058436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2f5597"/>
                </a:solidFill>
                <a:latin typeface="Times New Roman"/>
              </a:rPr>
              <a:t>План мероприятий по устранению проблем</a:t>
            </a:r>
            <a:endParaRPr b="0" lang="ru-RU" sz="3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28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29" name="Таблица 6"/>
          <p:cNvGraphicFramePr/>
          <p:nvPr/>
        </p:nvGraphicFramePr>
        <p:xfrm>
          <a:off x="596520" y="879840"/>
          <a:ext cx="10791720" cy="4366440"/>
        </p:xfrm>
        <a:graphic>
          <a:graphicData uri="http://schemas.openxmlformats.org/drawingml/2006/table">
            <a:tbl>
              <a:tblPr/>
              <a:tblGrid>
                <a:gridCol w="2158200"/>
                <a:gridCol w="2158200"/>
                <a:gridCol w="2936520"/>
                <a:gridCol w="1820160"/>
                <a:gridCol w="1718640"/>
              </a:tblGrid>
              <a:tr h="7070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Проблема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Причина проблемы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Мероприятие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Ответственный исполнитель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Срок реализации мероприятия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0044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 Длительный период передачи информационного письма в работу отделения.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Регламент работы с поступающей корреспонденцией.                                            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Внедрение процесса передачи писем через рабочий чат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Секретать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Е.В. Кривоносова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30.10.2022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1869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2. Большое количество семей, распределяемых для обзвона на 1-го специалиста.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База семей, имеющих право на получение социальной помощи включает более 500 семей. Количество сотрудников, работающих в отделении 6 чел.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Создание чатов для рассылки сообщений.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30.10.2022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0044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3. Большие временные затраты специалиста на телефонные разговоры с семьями.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 каждого сотрудника распределено определенное количество семей, более 85.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Рассылка сообщений в чат.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30.10.2022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18692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4. Не до всех семей специалист может дозвониться (не отвечает, телефон недоступен).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Смена телефонных номеров семьями, отключение номеров на неопределенное время, не отвечают на звонки.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Рассылка сообщений в чат.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30.10.2022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18692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5. Наличие семей, не получивших информацию о благотворительной акции.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Смена телефонных номеров семьями, отключение номеров на неопределенное время, не отвечают на звонки.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Размещение информации на сайте.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Кобзева З.С.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30.10.2022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pic>
        <p:nvPicPr>
          <p:cNvPr id="330" name="Picture 2" descr=""/>
          <p:cNvPicPr/>
          <p:nvPr/>
        </p:nvPicPr>
        <p:blipFill>
          <a:blip r:embed="rId2"/>
          <a:stretch/>
        </p:blipFill>
        <p:spPr>
          <a:xfrm>
            <a:off x="1102176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32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Мероприятия по устранению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33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568237376"/>
              </p:ext>
            </p:extLst>
          </p:nvPr>
        </p:nvGraphicFramePr>
        <p:xfrm>
          <a:off x="171360" y="916200"/>
          <a:ext cx="11005920" cy="568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4" name="Picture 2" descr=""/>
          <p:cNvPicPr/>
          <p:nvPr/>
        </p:nvPicPr>
        <p:blipFill>
          <a:blip r:embed="rId7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2457</TotalTime>
  <Application>Редактор_презентаций/2.3.0.0$Linux_X86_64 LibreOffice_project/01ffa5329b2b028a19d4810c8ae7e18fece27084</Application>
  <AppVersion>15.0000</AppVersion>
  <Words>823</Words>
  <Paragraphs>189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>User</cp:lastModifiedBy>
  <cp:lastPrinted>2021-10-08T10:09:00Z</cp:lastPrinted>
  <dcterms:modified xsi:type="dcterms:W3CDTF">2023-04-11T09:46:14Z</dcterms:modified>
  <cp:revision>167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13</vt:i4>
  </property>
</Properties>
</file>