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media/image20.jpeg" ContentType="image/jpeg"/>
  <Override PartName="/ppt/media/image7.png" ContentType="image/png"/>
  <Override PartName="/ppt/media/image2.png" ContentType="image/png"/>
  <Override PartName="/ppt/media/image6.png" ContentType="image/png"/>
  <Override PartName="/ppt/media/image4.png" ContentType="image/png"/>
  <Override PartName="/ppt/media/image16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18.jpeg" ContentType="image/jpeg"/>
  <Override PartName="/ppt/media/image19.jpeg" ContentType="image/jpeg"/>
  <Override PartName="/ppt/media/image17.jpeg" ContentType="image/jpeg"/>
  <Override PartName="/ppt/media/image15.jpeg" ContentType="image/jpeg"/>
  <Override PartName="/ppt/media/image9.jpeg" ContentType="image/jpeg"/>
  <Override PartName="/ppt/media/image21.png" ContentType="image/png"/>
  <Override PartName="/ppt/media/image5.jpeg" ContentType="image/jpeg"/>
  <Override PartName="/ppt/media/image3.jpeg" ContentType="image/jpeg"/>
  <Override PartName="/ppt/media/image1.jpeg" ContentType="image/jpeg"/>
  <Override PartName="/ppt/media/image8.jpeg" ContentType="image/jpeg"/>
  <Override PartName="/ppt/media/image10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3CCD4B-5D45-476C-9F18-66A466B20D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22929C-F76F-49BE-B081-F580A81C4D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D1F594-366C-4E83-BE2D-DEC1926B31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ABC819-2D96-4435-A797-4530E12626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63F41D-41E6-47FE-AA9D-1947F3EFD2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8A2225-85F6-448E-90F0-4C1446E1A9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5540C9-AFB7-4B90-9C38-F95C4E83BA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5706B8-61BF-40EC-93F5-9C8EBF1E3E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EAF77B-B322-481B-97CB-DC47BEF3BE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FF0CB7-F3E9-4930-A22F-84D5659ABE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3E4FD9-FEAE-4A19-85AB-53BDBCBF81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9D8FDA-0E24-4D1B-866B-C0F9F9A4872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A140894-9FAC-446D-B0C3-6216ABF6DAF3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09920" y="1484640"/>
            <a:ext cx="7173720" cy="2676960"/>
          </a:xfrm>
          <a:prstGeom prst="rect">
            <a:avLst/>
          </a:prstGeom>
          <a:noFill/>
          <a:ln w="2556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66"/>
                </a:solidFill>
                <a:latin typeface="Futura PT Medium"/>
              </a:rPr>
              <a:t>Оптимизация процесса приема документов для получения социальных услуг  в отделении дневного пребывания Муниципального казенного учреждения  «Социально-реабилитационный центр для несовершеннолетних «Теплый дом» Беловского городского округа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24" name="Содержимое 4"/>
          <p:cNvSpPr/>
          <p:nvPr/>
        </p:nvSpPr>
        <p:spPr>
          <a:xfrm>
            <a:off x="7715160" y="214200"/>
            <a:ext cx="928080" cy="9280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25" name="TextBox 5"/>
          <p:cNvSpPr/>
          <p:nvPr/>
        </p:nvSpPr>
        <p:spPr>
          <a:xfrm>
            <a:off x="285840" y="5143680"/>
            <a:ext cx="28569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Заведующий отделением дневного пребывания В.А. Евграфова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126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259640" y="764640"/>
            <a:ext cx="5904000" cy="652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4" name="Прямоугольник 4"/>
          <p:cNvSpPr/>
          <p:nvPr/>
        </p:nvSpPr>
        <p:spPr>
          <a:xfrm>
            <a:off x="899640" y="2044080"/>
            <a:ext cx="7488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Проблема 1: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потеря времени  на копирование документов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МФУ с функцией копира находится в другом кабинете; ксерокс занят другим специалистом.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15" name="Picture 2"/>
          <p:cNvSpPr/>
          <p:nvPr/>
        </p:nvSpPr>
        <p:spPr>
          <a:xfrm>
            <a:off x="683640" y="3285000"/>
            <a:ext cx="3167640" cy="2375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00b0f0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6" name="Прямоугольник 5"/>
          <p:cNvSpPr/>
          <p:nvPr/>
        </p:nvSpPr>
        <p:spPr>
          <a:xfrm>
            <a:off x="4284000" y="3069000"/>
            <a:ext cx="4319640" cy="237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Прямоугольник 6"/>
          <p:cNvSpPr/>
          <p:nvPr/>
        </p:nvSpPr>
        <p:spPr>
          <a:xfrm>
            <a:off x="4284000" y="3430800"/>
            <a:ext cx="4571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Приобретение МФУ в кабинет специалистов отделения дневного пребывания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FA0D46-0721-46A9-B338-1976218B6F97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Объект 4"/>
          <p:cNvSpPr/>
          <p:nvPr/>
        </p:nvSpPr>
        <p:spPr>
          <a:xfrm>
            <a:off x="5429160" y="3786120"/>
            <a:ext cx="3428280" cy="2785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357200" y="285840"/>
            <a:ext cx="619200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20" name="Прямоугольник 8"/>
          <p:cNvSpPr/>
          <p:nvPr/>
        </p:nvSpPr>
        <p:spPr>
          <a:xfrm>
            <a:off x="428760" y="1214280"/>
            <a:ext cx="8208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Проблема № 2: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клиент принес не все документы, потеря времени на донесение  документов клиентом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клиент не знал  (забыл) перечень  необходимых документов.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1" name="Прямоугольник 9"/>
          <p:cNvSpPr/>
          <p:nvPr/>
        </p:nvSpPr>
        <p:spPr>
          <a:xfrm>
            <a:off x="428760" y="2000160"/>
            <a:ext cx="8429040" cy="18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Согласование времени  посещения  клиента по телефону, информирование о необходимом перечне документов. Заведен журнал записи получателей социальных услуг.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 Разработка информационного буклета с перечнем необходимых документов.</a:t>
            </a:r>
            <a:endParaRPr b="0" lang="ru-RU" sz="1800" spc="-1" strike="noStrike">
              <a:latin typeface="XO Oriel"/>
            </a:endParaRPr>
          </a:p>
          <a:p>
            <a:pPr marL="285840" indent="-28584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222" name="Picture 2"/>
          <p:cNvSpPr/>
          <p:nvPr/>
        </p:nvSpPr>
        <p:spPr>
          <a:xfrm>
            <a:off x="357120" y="3857760"/>
            <a:ext cx="4285440" cy="2748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2327A0-D9FA-4657-BC89-0041CE092B9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Объект 6"/>
          <p:cNvSpPr/>
          <p:nvPr/>
        </p:nvSpPr>
        <p:spPr>
          <a:xfrm>
            <a:off x="6286680" y="1643040"/>
            <a:ext cx="2676240" cy="38664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143000" y="214200"/>
            <a:ext cx="6562440" cy="652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61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sp>
        <p:nvSpPr>
          <p:cNvPr id="225" name="Прямоугольник 8"/>
          <p:cNvSpPr/>
          <p:nvPr/>
        </p:nvSpPr>
        <p:spPr>
          <a:xfrm>
            <a:off x="357120" y="1214280"/>
            <a:ext cx="8496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Проблема № 3: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потеря времени на выдачу необходимых документов клиенту, из за  поиска бланков на компьютере и их печати.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нет заранее подготовленных бланков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6" name="Прямоугольник 9"/>
          <p:cNvSpPr/>
          <p:nvPr/>
        </p:nvSpPr>
        <p:spPr>
          <a:xfrm>
            <a:off x="428760" y="2643120"/>
            <a:ext cx="30711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Оформление стеллажа  с подготовленными бланками для быстрой выдачи документов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Разработка  инструкции по оказанию услуги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</p:txBody>
      </p:sp>
      <p:sp>
        <p:nvSpPr>
          <p:cNvPr id="227" name="Picture 2"/>
          <p:cNvSpPr/>
          <p:nvPr/>
        </p:nvSpPr>
        <p:spPr>
          <a:xfrm>
            <a:off x="4000320" y="3007440"/>
            <a:ext cx="2723760" cy="38498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06E45D-B17A-4759-B166-B04E53F04AF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icture 2"/>
          <p:cNvSpPr/>
          <p:nvPr/>
        </p:nvSpPr>
        <p:spPr>
          <a:xfrm>
            <a:off x="5857920" y="2571840"/>
            <a:ext cx="2671920" cy="3730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331640" y="476640"/>
            <a:ext cx="5904000" cy="503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30" name="Прямоугольник 6"/>
          <p:cNvSpPr/>
          <p:nvPr/>
        </p:nvSpPr>
        <p:spPr>
          <a:xfrm>
            <a:off x="788760" y="1124640"/>
            <a:ext cx="7926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Проблема № 3: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порча бланков клиентом, повторная распечатка бланков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допущены ошибки при заполнении документов; нет заранее подготовленных бланков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31" name="Прямоугольник 7"/>
          <p:cNvSpPr/>
          <p:nvPr/>
        </p:nvSpPr>
        <p:spPr>
          <a:xfrm>
            <a:off x="642960" y="2643120"/>
            <a:ext cx="4571280" cy="24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Решение: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Оформление наглядных образцов бланков по заполнению документов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Оформление стеллажа  с подготовленными бланками для быстрой выдачи документов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9AB910-9FB6-4198-8B8E-5F37A4378A4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264000" cy="791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Futura PT Medium"/>
              </a:rPr>
              <a:t>Достигнутые результаты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233" name="Объект 4"/>
          <p:cNvGraphicFramePr/>
          <p:nvPr/>
        </p:nvGraphicFramePr>
        <p:xfrm>
          <a:off x="285840" y="1555200"/>
          <a:ext cx="8571600" cy="4613040"/>
        </p:xfrm>
        <a:graphic>
          <a:graphicData uri="http://schemas.openxmlformats.org/drawingml/2006/table">
            <a:tbl>
              <a:tblPr/>
              <a:tblGrid>
                <a:gridCol w="5445720"/>
                <a:gridCol w="1563840"/>
                <a:gridCol w="1562400"/>
              </a:tblGrid>
              <a:tr h="858240"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Текущий показатель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Достигнутый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07920"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13284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Сокращение количества времени на формирование пакета документов для оказания социальных услуг в отделении дневного пребывания (на 1 получателя)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 1 ч. 32 мин 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мах. 26.ч. 20 мин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52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06320"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Оформление наглядного образца бланков по заполнению документов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39160"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14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301760"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Разработана инструкция по оказанию услуги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14200" y="2357280"/>
            <a:ext cx="7056000" cy="193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за внимание!</a:t>
            </a:r>
            <a:endParaRPr b="0" lang="ru-RU" sz="6000" spc="-1" strike="noStrike">
              <a:latin typeface="XO Oriel"/>
            </a:endParaRPr>
          </a:p>
        </p:txBody>
      </p:sp>
      <p:sp>
        <p:nvSpPr>
          <p:cNvPr id="235" name="Содержимое 4"/>
          <p:cNvSpPr/>
          <p:nvPr/>
        </p:nvSpPr>
        <p:spPr>
          <a:xfrm>
            <a:off x="571320" y="214200"/>
            <a:ext cx="1428120" cy="142812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99640" y="332640"/>
            <a:ext cx="6696000" cy="503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6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Паспорт   проекта</a:t>
            </a:r>
            <a:br>
              <a:rPr sz="2000"/>
            </a:b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rcRect l="19503" t="17997" r="23407" b="15502"/>
          <a:stretch/>
        </p:blipFill>
        <p:spPr>
          <a:xfrm rot="21589800">
            <a:off x="316440" y="1271880"/>
            <a:ext cx="8494200" cy="556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43640" y="764640"/>
            <a:ext cx="6634440" cy="647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</a:rPr>
              <a:t>Цели и эффекты проекта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</a:rPr>
              <a:t>Цели:</a:t>
            </a:r>
            <a:endParaRPr b="0" lang="ru-RU" sz="20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Сокращение количества времени на формирование пакета документов для оказания социальных услуг в отделении дневного пребывания;</a:t>
            </a: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</a:rPr>
              <a:t>Эффекты:</a:t>
            </a:r>
            <a:endParaRPr b="0" lang="ru-RU" sz="20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Повышение эффективности практической деятельности специалистов;</a:t>
            </a:r>
            <a:endParaRPr b="0" lang="ru-RU" sz="2000" spc="-1" strike="noStrike">
              <a:latin typeface="XO Orie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Повышение удовлетворенности  заявителей качеством оказания социальных услуг.</a:t>
            </a: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166255-FA4A-4C65-80D6-74F17CC3A0E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6120" y="1124640"/>
            <a:ext cx="7763760" cy="719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Процесс, границы и обоснование проекта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33" name="Прямоугольник 4"/>
          <p:cNvSpPr/>
          <p:nvPr/>
        </p:nvSpPr>
        <p:spPr>
          <a:xfrm>
            <a:off x="733320" y="2133000"/>
            <a:ext cx="777600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Процесс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прием документов для получения социальных услуг  в отделении дневного пребывания.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Границы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процесса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с момента входа заявителя в помещение МКУ СРЦН «Теплый дом» до принятия документов для предоставления социальных услуг в отделении дневного пребывания.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Обоснование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b="0" lang="ru-RU" sz="18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Длительное количество времени на формирование пакета документов для оказания социальных услуг в отделении дневного пребывания.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475640" y="404640"/>
            <a:ext cx="5832000" cy="652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95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Составление карты текущего состояния процесса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18757440" y="3141000"/>
            <a:ext cx="3578400" cy="2683800"/>
          </a:xfrm>
          <a:prstGeom prst="rect">
            <a:avLst/>
          </a:prstGeom>
          <a:ln w="0">
            <a:noFill/>
          </a:ln>
        </p:spPr>
      </p:pic>
      <p:sp>
        <p:nvSpPr>
          <p:cNvPr id="136" name="Picture 2"/>
          <p:cNvSpPr/>
          <p:nvPr/>
        </p:nvSpPr>
        <p:spPr>
          <a:xfrm>
            <a:off x="142920" y="1357200"/>
            <a:ext cx="3928320" cy="2785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Picture 4"/>
          <p:cNvSpPr/>
          <p:nvPr/>
        </p:nvSpPr>
        <p:spPr>
          <a:xfrm>
            <a:off x="5072040" y="1285920"/>
            <a:ext cx="3928320" cy="2785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Picture 5"/>
          <p:cNvSpPr/>
          <p:nvPr/>
        </p:nvSpPr>
        <p:spPr>
          <a:xfrm>
            <a:off x="2411640" y="3643200"/>
            <a:ext cx="4231080" cy="30254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30280" y="260640"/>
            <a:ext cx="5760000" cy="436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81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Карта текущего состояния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40" name="Скругленный прямоугольник 4"/>
          <p:cNvSpPr/>
          <p:nvPr/>
        </p:nvSpPr>
        <p:spPr>
          <a:xfrm>
            <a:off x="316080" y="898200"/>
            <a:ext cx="79128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Вход в МКУСРЦН «Теплый дом»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331640" y="898200"/>
            <a:ext cx="1007280" cy="68688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0000" rIns="90000" tIns="45000" bIns="45000" anchor="ctr">
            <a:normAutofit fontScale="95000"/>
          </a:bodyPr>
          <a:p>
            <a:pPr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Запись клиента дежурным 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(10 минут</a:t>
            </a: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42" name="Объект 5"/>
          <p:cNvSpPr/>
          <p:nvPr/>
        </p:nvSpPr>
        <p:spPr>
          <a:xfrm>
            <a:off x="5321880" y="3134160"/>
            <a:ext cx="1892520" cy="6393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rmAutofit fontScale="95000"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Итого: от 1 ч. 32 мин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до 26.ч. 20 мин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43" name="Прямая со стрелкой 10"/>
          <p:cNvSpPr/>
          <p:nvPr/>
        </p:nvSpPr>
        <p:spPr>
          <a:xfrm>
            <a:off x="1108080" y="1241640"/>
            <a:ext cx="223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Скругленный прямоугольник 14"/>
          <p:cNvSpPr/>
          <p:nvPr/>
        </p:nvSpPr>
        <p:spPr>
          <a:xfrm>
            <a:off x="5823360" y="903600"/>
            <a:ext cx="112428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Принятие документов у клиента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45" name="Скругленный прямоугольник 15"/>
          <p:cNvSpPr/>
          <p:nvPr/>
        </p:nvSpPr>
        <p:spPr>
          <a:xfrm>
            <a:off x="5664960" y="1889280"/>
            <a:ext cx="1441440" cy="64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Снятие копий  для формирования пакета документов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 от 15 до 25  мин.)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46" name="Скругленный прямоугольник 16"/>
          <p:cNvSpPr/>
          <p:nvPr/>
        </p:nvSpPr>
        <p:spPr>
          <a:xfrm>
            <a:off x="2855880" y="1851840"/>
            <a:ext cx="2392200" cy="884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Подготовка бланков для формирования пакета документов (заявление и договор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о предоставление услуг , заявление об информированном согласии на медицинское вмешательство)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(15  мин)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7" name="Объект 5"/>
          <p:cNvSpPr/>
          <p:nvPr/>
        </p:nvSpPr>
        <p:spPr>
          <a:xfrm>
            <a:off x="2611080" y="892800"/>
            <a:ext cx="122868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Звонок дежурного для вызова специалиста  к клиенту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минут)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48" name="Прямая со стрелкой 25"/>
          <p:cNvSpPr/>
          <p:nvPr/>
        </p:nvSpPr>
        <p:spPr>
          <a:xfrm flipV="1">
            <a:off x="2332440" y="1241640"/>
            <a:ext cx="27864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Объект 5"/>
          <p:cNvSpPr/>
          <p:nvPr/>
        </p:nvSpPr>
        <p:spPr>
          <a:xfrm>
            <a:off x="4131720" y="892800"/>
            <a:ext cx="140904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Путь специалиста  и клиента до кабинета для оформления документов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минут)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50" name="Прямая со стрелкой 29"/>
          <p:cNvSpPr/>
          <p:nvPr/>
        </p:nvSpPr>
        <p:spPr>
          <a:xfrm flipV="1">
            <a:off x="3853440" y="1245960"/>
            <a:ext cx="27864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Прямая со стрелкой 30"/>
          <p:cNvSpPr/>
          <p:nvPr/>
        </p:nvSpPr>
        <p:spPr>
          <a:xfrm flipV="1">
            <a:off x="5541840" y="1251720"/>
            <a:ext cx="279000" cy="1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Пятно 1 31"/>
          <p:cNvSpPr/>
          <p:nvPr/>
        </p:nvSpPr>
        <p:spPr>
          <a:xfrm>
            <a:off x="6530040" y="120492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3" name="Скругленный прямоугольник 32"/>
          <p:cNvSpPr/>
          <p:nvPr/>
        </p:nvSpPr>
        <p:spPr>
          <a:xfrm>
            <a:off x="7547400" y="1837080"/>
            <a:ext cx="129528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Проверка предоставленных документов у клиента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 мин до 24 часов)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54" name="Прямая со стрелкой 33"/>
          <p:cNvSpPr/>
          <p:nvPr/>
        </p:nvSpPr>
        <p:spPr>
          <a:xfrm>
            <a:off x="7035840" y="1241640"/>
            <a:ext cx="1022760" cy="604800"/>
          </a:xfrm>
          <a:prstGeom prst="bentConnector3">
            <a:avLst>
              <a:gd name="adj1" fmla="val 100000"/>
            </a:avLst>
          </a:pr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Прямая со стрелкой 36"/>
          <p:cNvSpPr/>
          <p:nvPr/>
        </p:nvSpPr>
        <p:spPr>
          <a:xfrm flipH="1">
            <a:off x="7230240" y="2147760"/>
            <a:ext cx="316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Прямая со стрелкой 39"/>
          <p:cNvSpPr/>
          <p:nvPr/>
        </p:nvSpPr>
        <p:spPr>
          <a:xfrm flipH="1">
            <a:off x="5248080" y="2025720"/>
            <a:ext cx="415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Пятно 1 40"/>
          <p:cNvSpPr/>
          <p:nvPr/>
        </p:nvSpPr>
        <p:spPr>
          <a:xfrm>
            <a:off x="8646120" y="20768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8" name="Пятно 1 47"/>
          <p:cNvSpPr/>
          <p:nvPr/>
        </p:nvSpPr>
        <p:spPr>
          <a:xfrm>
            <a:off x="8614440" y="17236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59" name="Пятно 1 48"/>
          <p:cNvSpPr/>
          <p:nvPr/>
        </p:nvSpPr>
        <p:spPr>
          <a:xfrm>
            <a:off x="6926400" y="19641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0" name="Пятно 1 49"/>
          <p:cNvSpPr/>
          <p:nvPr/>
        </p:nvSpPr>
        <p:spPr>
          <a:xfrm>
            <a:off x="4615560" y="22766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1" name="Пятно 1 50"/>
          <p:cNvSpPr/>
          <p:nvPr/>
        </p:nvSpPr>
        <p:spPr>
          <a:xfrm>
            <a:off x="4962600" y="20408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2" name="Пятно 1 51"/>
          <p:cNvSpPr/>
          <p:nvPr/>
        </p:nvSpPr>
        <p:spPr>
          <a:xfrm>
            <a:off x="6751080" y="230400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3" name="Скругленный прямоугольник 61"/>
          <p:cNvSpPr/>
          <p:nvPr/>
        </p:nvSpPr>
        <p:spPr>
          <a:xfrm>
            <a:off x="316080" y="1846800"/>
            <a:ext cx="2154960" cy="100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Заполнение документов клиентом (заявление и договор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о предоставление услуг , заявление об информированном согласии на медицинское вмешательство) 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 от 25  мин до 50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64" name="Пятно 1 52"/>
          <p:cNvSpPr/>
          <p:nvPr/>
        </p:nvSpPr>
        <p:spPr>
          <a:xfrm>
            <a:off x="2203560" y="17985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8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5" name="Пятно 1 53"/>
          <p:cNvSpPr/>
          <p:nvPr/>
        </p:nvSpPr>
        <p:spPr>
          <a:xfrm>
            <a:off x="2032200" y="23961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9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66" name="Прямая со стрелкой 64"/>
          <p:cNvSpPr/>
          <p:nvPr/>
        </p:nvSpPr>
        <p:spPr>
          <a:xfrm flipH="1">
            <a:off x="2490840" y="2180520"/>
            <a:ext cx="384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Прямая со стрелкой 67"/>
          <p:cNvSpPr/>
          <p:nvPr/>
        </p:nvSpPr>
        <p:spPr>
          <a:xfrm>
            <a:off x="1392120" y="2852640"/>
            <a:ext cx="360" cy="36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Скругленный прямоугольник 73"/>
          <p:cNvSpPr/>
          <p:nvPr/>
        </p:nvSpPr>
        <p:spPr>
          <a:xfrm>
            <a:off x="551880" y="3191760"/>
            <a:ext cx="155844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Заключительная проверка сформированности пакета документов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(7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69" name="Прямая со стрелкой 75"/>
          <p:cNvSpPr/>
          <p:nvPr/>
        </p:nvSpPr>
        <p:spPr>
          <a:xfrm>
            <a:off x="2154240" y="3452400"/>
            <a:ext cx="640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Скругленный прямоугольник 77"/>
          <p:cNvSpPr/>
          <p:nvPr/>
        </p:nvSpPr>
        <p:spPr>
          <a:xfrm>
            <a:off x="357120" y="4429080"/>
            <a:ext cx="8305560" cy="2142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Затрата времени на подготовку документов клиентом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Клиент принес не все документы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Потеря времени на донесение  документов клиентом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Ксерокс находится в другом кабинете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Ксерокс занят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Поиск бланков на компьютере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Распечатка бланков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Порча бланков, так как допущены ошибки при заполнении документов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Повторная распечатка бланков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1" name="Скругленный прямоугольник 78"/>
          <p:cNvSpPr/>
          <p:nvPr/>
        </p:nvSpPr>
        <p:spPr>
          <a:xfrm>
            <a:off x="2829600" y="3132360"/>
            <a:ext cx="155844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Пакет документов сформирован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72" name="Стрелка вправо с вырезом 81"/>
          <p:cNvSpPr/>
          <p:nvPr/>
        </p:nvSpPr>
        <p:spPr>
          <a:xfrm>
            <a:off x="4489200" y="3344040"/>
            <a:ext cx="693720" cy="2638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FB7F37-697A-4FF3-A16A-64653E2FC2C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857240" y="357120"/>
            <a:ext cx="5832000" cy="58032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Пирамида проблем (муниципальный уровень) 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74" name="Равнобедренный треугольник 5"/>
          <p:cNvSpPr/>
          <p:nvPr/>
        </p:nvSpPr>
        <p:spPr>
          <a:xfrm>
            <a:off x="214200" y="1285920"/>
            <a:ext cx="2735640" cy="464292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Скругленный прямоугольник 1"/>
          <p:cNvSpPr/>
          <p:nvPr/>
        </p:nvSpPr>
        <p:spPr>
          <a:xfrm>
            <a:off x="1071360" y="2071800"/>
            <a:ext cx="1216800" cy="3844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6" name="Скругленный прямоугольник 7"/>
          <p:cNvSpPr/>
          <p:nvPr/>
        </p:nvSpPr>
        <p:spPr>
          <a:xfrm>
            <a:off x="928800" y="2643120"/>
            <a:ext cx="1439280" cy="541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Региональный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7" name="Скругленный прямоугольник 8"/>
          <p:cNvSpPr/>
          <p:nvPr/>
        </p:nvSpPr>
        <p:spPr>
          <a:xfrm>
            <a:off x="785880" y="3429000"/>
            <a:ext cx="1718640" cy="503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Муниципальный  уровень - 9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78" name="Скругленный прямоугольник 9"/>
          <p:cNvSpPr/>
          <p:nvPr/>
        </p:nvSpPr>
        <p:spPr>
          <a:xfrm>
            <a:off x="3141720" y="2357280"/>
            <a:ext cx="6001560" cy="3075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Затрата времени на подготовку документов клиентом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Клиент принес не все документы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Потеря времени на донесение  документов клиентом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Ксерокс находится в другом кабинете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Ксерокс занят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Поиск бланков на компьютере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Распечатка бланков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Порча бланков, так как допущены ошибки при заполнении документов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Повторная распечатка бланков</a:t>
            </a: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179" name="Пятно 1 12"/>
          <p:cNvSpPr/>
          <p:nvPr/>
        </p:nvSpPr>
        <p:spPr>
          <a:xfrm>
            <a:off x="2071800" y="53578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9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0" name="Пятно 1 13"/>
          <p:cNvSpPr/>
          <p:nvPr/>
        </p:nvSpPr>
        <p:spPr>
          <a:xfrm>
            <a:off x="1357200" y="54291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8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1" name="Пятно 1 14"/>
          <p:cNvSpPr/>
          <p:nvPr/>
        </p:nvSpPr>
        <p:spPr>
          <a:xfrm>
            <a:off x="642960" y="542916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2" name="Пятно 1 15"/>
          <p:cNvSpPr/>
          <p:nvPr/>
        </p:nvSpPr>
        <p:spPr>
          <a:xfrm>
            <a:off x="2000160" y="478620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3" name="Пятно 1 16"/>
          <p:cNvSpPr/>
          <p:nvPr/>
        </p:nvSpPr>
        <p:spPr>
          <a:xfrm>
            <a:off x="1357200" y="478620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4" name="Пятно 1 17"/>
          <p:cNvSpPr/>
          <p:nvPr/>
        </p:nvSpPr>
        <p:spPr>
          <a:xfrm>
            <a:off x="642960" y="478620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5" name="Пятно 1 18"/>
          <p:cNvSpPr/>
          <p:nvPr/>
        </p:nvSpPr>
        <p:spPr>
          <a:xfrm>
            <a:off x="2000160" y="42148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6" name="Пятно 1 19"/>
          <p:cNvSpPr/>
          <p:nvPr/>
        </p:nvSpPr>
        <p:spPr>
          <a:xfrm>
            <a:off x="1428840" y="41432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187" name="Пятно 1 20"/>
          <p:cNvSpPr/>
          <p:nvPr/>
        </p:nvSpPr>
        <p:spPr>
          <a:xfrm>
            <a:off x="857160" y="414324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06D2FB-03DE-4C3B-98A0-0775B9845BC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480000" cy="431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План мероприятий по устранению проблем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189" name="Объект 4"/>
          <p:cNvGraphicFramePr/>
          <p:nvPr/>
        </p:nvGraphicFramePr>
        <p:xfrm>
          <a:off x="214200" y="1124640"/>
          <a:ext cx="8713800" cy="3707640"/>
        </p:xfrm>
        <a:graphic>
          <a:graphicData uri="http://schemas.openxmlformats.org/drawingml/2006/table">
            <a:tbl>
              <a:tblPr/>
              <a:tblGrid>
                <a:gridCol w="457200"/>
                <a:gridCol w="1841040"/>
                <a:gridCol w="1819080"/>
                <a:gridCol w="2363760"/>
                <a:gridCol w="991080"/>
                <a:gridCol w="124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п/п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Выявленная проблема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Причина проблемы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Срок реализации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</a:t>
                      </a: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Ответственные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Затрата времени на подготовку документов клиентом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Клиент долго достает документы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Клиент принес не все документы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Клиент не знал  (забыл) перечень  необходимых документов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Информирование клиента по телефону о необходимом перечне документов, а также о согласовании времени и даты сдачи пакета документов.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Заведен журнал записи клиента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 по социальной работе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Ю.П. Бояркина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Потеря времени на донесение  документов клиентом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Клиент не знал  (забыл) перечень  необходимых документов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Разработать информационный буклет с перечнем необходимых документов.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Заведующий отделением дневного пребывания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Евграфова,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Потери времени на снятие копий  с предоставленных документов. Ксерокс находится в другом кабинете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 МФУ  в кабинете специалиста принимающего документы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МФУ в  кабинет специалистов  отделения дневного пребывания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квартал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Латышкевич Л.А.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Ксерокс занят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Делает копии другой специалист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Поиск бланков на компьютере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  заранее распечатанных бланков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Разработать  инструкцию по оказанию услуги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Заведующий отделением дневного пребывания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В.А. Евграфова, 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 по социальной работе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Ю.П. Бояркина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Распечатка бланков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Порча бланков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Допущены ошибки при заполнении документов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Оформить наглядные образцы бланков по заполнению документов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Повторная распечатка бланков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  заранее распечатанных бланков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59A8BA-821B-446E-95FB-2C57230CC17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59640" y="260640"/>
            <a:ext cx="5616000" cy="5032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97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Карта целевого состояния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91" name="Скругленный прямоугольник 18"/>
          <p:cNvSpPr/>
          <p:nvPr/>
        </p:nvSpPr>
        <p:spPr>
          <a:xfrm>
            <a:off x="251640" y="1414080"/>
            <a:ext cx="79128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Вход в МКУСРЦН «Теплый дом»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492920" y="1457640"/>
            <a:ext cx="1007280" cy="68688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0000" rIns="90000" tIns="45000" bIns="45000" anchor="ctr">
            <a:normAutofit fontScale="95000"/>
          </a:bodyPr>
          <a:p>
            <a:pPr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Запись клиента дежурным  </a:t>
            </a:r>
            <a:endParaRPr b="0" lang="ru-RU" sz="9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(10 минут</a:t>
            </a: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3" name="Объект 5"/>
          <p:cNvSpPr/>
          <p:nvPr/>
        </p:nvSpPr>
        <p:spPr>
          <a:xfrm>
            <a:off x="2791440" y="1414080"/>
            <a:ext cx="122868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Звонок дежурного для вызова специалиста  к клиенту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минут)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94" name="Объект 5"/>
          <p:cNvSpPr/>
          <p:nvPr/>
        </p:nvSpPr>
        <p:spPr>
          <a:xfrm>
            <a:off x="4322880" y="1451880"/>
            <a:ext cx="1409040" cy="697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Путь специалиста  и клиента до кабинета для оформления документов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(5 минут)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95" name="Скругленный прямоугольник 23"/>
          <p:cNvSpPr/>
          <p:nvPr/>
        </p:nvSpPr>
        <p:spPr>
          <a:xfrm>
            <a:off x="7410600" y="2576520"/>
            <a:ext cx="1295280" cy="72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Принятие и проверка предоставленных документов у клиента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(3  мин 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96" name="Скругленный прямоугольник 25"/>
          <p:cNvSpPr/>
          <p:nvPr/>
        </p:nvSpPr>
        <p:spPr>
          <a:xfrm>
            <a:off x="5664960" y="2654280"/>
            <a:ext cx="1441440" cy="64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Снятие копий  для формирования пакета документов   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( 5  мин.)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97" name="Скругленный прямоугольник 26"/>
          <p:cNvSpPr/>
          <p:nvPr/>
        </p:nvSpPr>
        <p:spPr>
          <a:xfrm>
            <a:off x="2861640" y="2534400"/>
            <a:ext cx="2392200" cy="884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Подготовка бланков для формирования пакета документов (заявление и договор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о предоставление услуг , заявление об информированном согласии на медицинское вмешательство)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(2 мин)</a:t>
            </a:r>
            <a:endParaRPr b="0" lang="ru-RU" sz="800" spc="-1" strike="noStrike">
              <a:latin typeface="XO Oriel"/>
            </a:endParaRPr>
          </a:p>
        </p:txBody>
      </p:sp>
      <p:sp>
        <p:nvSpPr>
          <p:cNvPr id="198" name="Скругленный прямоугольник 27"/>
          <p:cNvSpPr/>
          <p:nvPr/>
        </p:nvSpPr>
        <p:spPr>
          <a:xfrm>
            <a:off x="370080" y="2524320"/>
            <a:ext cx="2154960" cy="100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 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Заполнение документов клиентом (заявление и договор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о предоставление услуг , заявление об информированном согласии на медицинское вмешательство) </a:t>
            </a:r>
            <a:endParaRPr b="0" lang="ru-RU" sz="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( 15 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199" name="Скругленный прямоугольник 28"/>
          <p:cNvSpPr/>
          <p:nvPr/>
        </p:nvSpPr>
        <p:spPr>
          <a:xfrm>
            <a:off x="2446200" y="4005000"/>
            <a:ext cx="155844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Пакет документов сформирован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200" name="Объект 5"/>
          <p:cNvSpPr/>
          <p:nvPr/>
        </p:nvSpPr>
        <p:spPr>
          <a:xfrm>
            <a:off x="5027760" y="4052520"/>
            <a:ext cx="1195560" cy="6393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Итого:52 мин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1" name="Скругленный прямоугольник 35"/>
          <p:cNvSpPr/>
          <p:nvPr/>
        </p:nvSpPr>
        <p:spPr>
          <a:xfrm>
            <a:off x="440280" y="4005000"/>
            <a:ext cx="1558440" cy="68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Заключительная проверка сформированности пакета документов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  <a:ea typeface="DejaVu Sans"/>
              </a:rPr>
              <a:t>(7 мин)</a:t>
            </a:r>
            <a:endParaRPr b="0" lang="ru-RU" sz="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</p:txBody>
      </p:sp>
      <p:sp>
        <p:nvSpPr>
          <p:cNvPr id="202" name="Стрелка вправо с вырезом 36"/>
          <p:cNvSpPr/>
          <p:nvPr/>
        </p:nvSpPr>
        <p:spPr>
          <a:xfrm>
            <a:off x="4165200" y="4216680"/>
            <a:ext cx="693720" cy="2638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Прямая со стрелкой 37"/>
          <p:cNvSpPr/>
          <p:nvPr/>
        </p:nvSpPr>
        <p:spPr>
          <a:xfrm>
            <a:off x="1115280" y="1728360"/>
            <a:ext cx="327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Прямая со стрелкой 38"/>
          <p:cNvSpPr/>
          <p:nvPr/>
        </p:nvSpPr>
        <p:spPr>
          <a:xfrm>
            <a:off x="2559960" y="1762920"/>
            <a:ext cx="223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Прямая со стрелкой 39"/>
          <p:cNvSpPr/>
          <p:nvPr/>
        </p:nvSpPr>
        <p:spPr>
          <a:xfrm>
            <a:off x="4053240" y="1762920"/>
            <a:ext cx="223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Прямая со стрелкой 33"/>
          <p:cNvSpPr/>
          <p:nvPr/>
        </p:nvSpPr>
        <p:spPr>
          <a:xfrm>
            <a:off x="5796000" y="1801080"/>
            <a:ext cx="2517120" cy="604800"/>
          </a:xfrm>
          <a:prstGeom prst="bentConnector3">
            <a:avLst>
              <a:gd name="adj1" fmla="val 100028"/>
            </a:avLst>
          </a:pr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Прямая со стрелкой 42"/>
          <p:cNvSpPr/>
          <p:nvPr/>
        </p:nvSpPr>
        <p:spPr>
          <a:xfrm flipH="1">
            <a:off x="2559960" y="2924640"/>
            <a:ext cx="301680" cy="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Прямая со стрелкой 43"/>
          <p:cNvSpPr/>
          <p:nvPr/>
        </p:nvSpPr>
        <p:spPr>
          <a:xfrm flipH="1">
            <a:off x="5291280" y="2897280"/>
            <a:ext cx="372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Прямая со стрелкой 44"/>
          <p:cNvSpPr/>
          <p:nvPr/>
        </p:nvSpPr>
        <p:spPr>
          <a:xfrm flipH="1">
            <a:off x="7106760" y="2860920"/>
            <a:ext cx="344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Прямая со стрелкой 45"/>
          <p:cNvSpPr/>
          <p:nvPr/>
        </p:nvSpPr>
        <p:spPr>
          <a:xfrm>
            <a:off x="1219680" y="3573000"/>
            <a:ext cx="360" cy="33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Прямая со стрелкой 48"/>
          <p:cNvSpPr/>
          <p:nvPr/>
        </p:nvSpPr>
        <p:spPr>
          <a:xfrm>
            <a:off x="2084040" y="4216320"/>
            <a:ext cx="276120" cy="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4f81bd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Пятно 1 24"/>
          <p:cNvSpPr/>
          <p:nvPr/>
        </p:nvSpPr>
        <p:spPr>
          <a:xfrm>
            <a:off x="8501040" y="2357280"/>
            <a:ext cx="441360" cy="4950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9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9DBE14-F22F-44BA-ABE8-2AB41FECAC7F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</TotalTime>
  <Application>Редактор_презентаций/2.3.0.0$Linux_X86_64 LibreOffice_project/01ffa5329b2b028a19d4810c8ae7e18fece27084</Application>
  <AppVersion>15.0000</AppVersion>
  <Words>1053</Words>
  <Paragraphs>261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2024-10-11T10:25:14Z</dcterms:modified>
  <cp:revision>800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