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8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charts/_rels/chart2.xml.rels" ContentType="application/vnd.openxmlformats-package.relationships+xml"/>
  <Override PartName="/ppt/charts/_rels/chart1.xml.rels" ContentType="application/vnd.openxmlformats-package.relationships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diagrams/data2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diagrams/quickStyle1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layout2.xml" ContentType="application/vnd.openxmlformats-officedocument.drawingml.diagramLayout+xml"/>
  <Override PartName="/ppt/diagrams/drawing4.xml" ContentType="application/vnd.ms-office.drawingml.diagramDrawing+xml"/>
  <Override PartName="/ppt/diagrams/layout4.xml" ContentType="application/vnd.openxmlformats-officedocument.drawingml.diagramLayout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media/image35.jpeg" ContentType="image/jpeg"/>
  <Override PartName="/ppt/media/image34.jpeg" ContentType="image/jpeg"/>
  <Override PartName="/ppt/media/image33.jpeg" ContentType="image/jpeg"/>
  <Override PartName="/ppt/media/image39.jpeg" ContentType="image/jpeg"/>
  <Override PartName="/ppt/media/image32.jpeg" ContentType="image/jpeg"/>
  <Override PartName="/ppt/media/image30.jpeg" ContentType="image/jpeg"/>
  <Override PartName="/ppt/media/image28.jpeg" ContentType="image/jpeg"/>
  <Override PartName="/ppt/media/image6.jpeg" ContentType="image/jpeg"/>
  <Override PartName="/ppt/media/image16.png" ContentType="image/png"/>
  <Override PartName="/ppt/media/image14.jpeg" ContentType="image/jpeg"/>
  <Override PartName="/ppt/media/image13.jpeg" ContentType="image/jpeg"/>
  <Override PartName="/ppt/media/image15.jpeg" ContentType="image/jpeg"/>
  <Override PartName="/ppt/media/image10.jpeg" ContentType="image/jpeg"/>
  <Override PartName="/ppt/media/image43.png" ContentType="image/png"/>
  <Override PartName="/ppt/media/image9.jpeg" ContentType="image/jpeg"/>
  <Override PartName="/ppt/media/image19.jpeg" ContentType="image/jpeg"/>
  <Override PartName="/ppt/media/image37.png" ContentType="image/png"/>
  <Override PartName="/ppt/media/image12.png" ContentType="image/png"/>
  <Override PartName="/ppt/media/image38.png" ContentType="image/png"/>
  <Override PartName="/ppt/media/image42.png" ContentType="image/png"/>
  <Override PartName="/ppt/media/image7.jpeg" ContentType="image/jpeg"/>
  <Override PartName="/ppt/media/image1.jpeg" ContentType="image/jpeg"/>
  <Override PartName="/ppt/media/image17.png" ContentType="image/png"/>
  <Override PartName="/ppt/media/image18.png" ContentType="image/png"/>
  <Override PartName="/ppt/media/image20.png" ContentType="image/png"/>
  <Override PartName="/ppt/media/image23.png" ContentType="image/png"/>
  <Override PartName="/ppt/media/image25.png" ContentType="image/png"/>
  <Override PartName="/ppt/media/image27.png" ContentType="image/png"/>
  <Override PartName="/ppt/media/image29.png" ContentType="image/png"/>
  <Override PartName="/ppt/media/image31.png" ContentType="image/png"/>
  <Override PartName="/ppt/media/image36.png" ContentType="image/png"/>
  <Override PartName="/ppt/media/image41.jpeg" ContentType="image/jpeg"/>
  <Override PartName="/ppt/media/image40.jpeg" ContentType="image/jpeg"/>
  <Override PartName="/ppt/media/image45.jpeg" ContentType="image/jpeg"/>
  <Override PartName="/ppt/media/image11.jpeg" ContentType="image/jpeg"/>
  <Override PartName="/ppt/media/image44.jpeg" ContentType="image/jpeg"/>
  <Override PartName="/ppt/media/image2.png" ContentType="image/png"/>
  <Override PartName="/ppt/media/image8.png" ContentType="image/png"/>
  <Override PartName="/ppt/media/image3.png" ContentType="image/png"/>
  <Override PartName="/ppt/media/image5.png" ContentType="image/png"/>
  <Override PartName="/ppt/media/image21.jpeg" ContentType="image/jpeg"/>
  <Override PartName="/ppt/media/image22.jpeg" ContentType="image/jpeg"/>
  <Override PartName="/ppt/media/image24.jpeg" ContentType="image/jpeg"/>
  <Override PartName="/ppt/media/image4.jpeg" ContentType="image/jpeg"/>
  <Override PartName="/ppt/media/image26.jpeg" ContentType="image/jpeg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4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presProps" Target="presProps.xml"/>
</Relationships>
</file>

<file path=ppt/charts/_rels/chart1.xml.rels><?xml version="1.0" encoding="UTF-8"?>
<Relationships xmlns="http://schemas.openxmlformats.org/package/2006/relationships"><Relationship Id="rId1" Type="http://schemas.openxmlformats.org/officeDocument/2006/relationships/chartUserShapes" Target="../drawings/drawing1.xml"/>
</Relationships>
</file>

<file path=ppt/charts/_rels/chart2.xml.rels><?xml version="1.0" encoding="UTF-8"?>
<Relationships xmlns="http://schemas.openxmlformats.org/package/2006/relationships"><Relationship Id="rId1" Type="http://schemas.openxmlformats.org/officeDocument/2006/relationships/chartUserShapes" Target="../drawings/drawing2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308762405632369"/>
          <c:y val="0.174984906419803"/>
          <c:w val="0.938247518873526"/>
          <c:h val="0.6310122761118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f5597"/>
            </a:solidFill>
            <a:ln w="25560">
              <a:solidFill>
                <a:srgbClr val="000000"/>
              </a:solidFill>
              <a:round/>
            </a:ln>
          </c:spPr>
          <c:invertIfNegative val="0"/>
          <c:dPt>
            <c:idx val="0"/>
            <c:invertIfNegative val="0"/>
            <c:spPr>
              <a:solidFill>
                <a:srgbClr val="2f5597"/>
              </a:solidFill>
              <a:ln w="25560">
                <a:solidFill>
                  <a:srgbClr val="000000"/>
                </a:solidFill>
                <a:round/>
              </a:ln>
            </c:spPr>
          </c:dPt>
          <c:dPt>
            <c:idx val="1"/>
            <c:invertIfNegative val="0"/>
            <c:spPr>
              <a:solidFill>
                <a:srgbClr val="2f5597"/>
              </a:solidFill>
              <a:ln w="25560">
                <a:solidFill>
                  <a:srgbClr val="000000"/>
                </a:solidFill>
                <a:round/>
              </a:ln>
            </c:spPr>
          </c:dPt>
          <c:dLbls>
            <c:numFmt formatCode="0" sourceLinked="0"/>
            <c:dLbl>
              <c:idx val="0"/>
              <c:layout>
                <c:manualLayout>
                  <c:x val="-0.135177985376268"/>
                  <c:y val="-0.0450570390724026"/>
                </c:manualLayout>
              </c:layout>
              <c:numFmt formatCode="0" sourceLinked="0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ru-RU" sz="1800" spc="-1" strike="noStrike">
                        <a:solidFill>
                          <a:srgbClr val="000000"/>
                        </a:solidFill>
                        <a:latin typeface="Calibri"/>
                      </a:rPr>
                      <a:t>43 </a:t>
                    </a:r>
                    <a:r>
                      <a:rPr b="0" lang="ru-RU" sz="1800" spc="-1" strike="noStrike">
                        <a:solidFill>
                          <a:srgbClr val="000000"/>
                        </a:solidFill>
                        <a:latin typeface="Calibri"/>
                      </a:rPr>
                      <a:t>часа </a:t>
                    </a:r>
                    <a:r>
                      <a:rPr b="0" lang="ru-RU" sz="1800" spc="-1" strike="noStrike">
                        <a:solidFill>
                          <a:srgbClr val="000000"/>
                        </a:solidFill>
                        <a:latin typeface="Calibri"/>
                      </a:rPr>
                      <a:t>37 </a:t>
                    </a:r>
                    <a:r>
                      <a:rPr b="0" lang="ru-RU" sz="1800" spc="-1" strike="noStrike">
                        <a:solidFill>
                          <a:srgbClr val="000000"/>
                        </a:solidFill>
                        <a:latin typeface="Calibri"/>
                      </a:rPr>
                      <a:t>мин.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.106569692515743"/>
                  <c:y val="-0.0527534376658151"/>
                </c:manualLayout>
              </c:layout>
              <c:numFmt formatCode="0" sourceLinked="0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ru-RU" sz="1800" spc="-1" strike="noStrike">
                        <a:solidFill>
                          <a:srgbClr val="000000"/>
                        </a:solidFill>
                        <a:latin typeface="Calibri"/>
                      </a:rPr>
                      <a:t>18 </a:t>
                    </a:r>
                    <a:r>
                      <a:rPr b="0" lang="ru-RU" sz="1800" spc="-1" strike="noStrike">
                        <a:solidFill>
                          <a:srgbClr val="000000"/>
                        </a:solidFill>
                        <a:latin typeface="Calibri"/>
                      </a:rPr>
                      <a:t>час. </a:t>
                    </a:r>
                    <a:r>
                      <a:rPr b="0" lang="ru-RU" sz="1800" spc="-1" strike="noStrike">
                        <a:solidFill>
                          <a:srgbClr val="000000"/>
                        </a:solidFill>
                        <a:latin typeface="Calibri"/>
                      </a:rPr>
                      <a:t>19 </a:t>
                    </a:r>
                    <a:r>
                      <a:rPr b="0" lang="ru-RU" sz="1800" spc="-1" strike="noStrike">
                        <a:solidFill>
                          <a:srgbClr val="000000"/>
                        </a:solidFill>
                        <a:latin typeface="Calibri"/>
                      </a:rPr>
                      <a:t>мин.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135</c:v>
                </c:pt>
                <c:pt idx="1">
                  <c:v>10</c:v>
                </c:pt>
              </c:numCache>
            </c:numRef>
          </c:val>
        </c:ser>
        <c:gapWidth val="150"/>
        <c:overlap val="0"/>
        <c:axId val="48403442"/>
        <c:axId val="88508478"/>
      </c:barChart>
      <c:catAx>
        <c:axId val="4840344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4472c4"/>
                </a:solidFill>
                <a:latin typeface="Calibri"/>
              </a:defRPr>
            </a:pPr>
          </a:p>
        </c:txPr>
        <c:crossAx val="88508478"/>
        <c:crosses val="autoZero"/>
        <c:auto val="1"/>
        <c:lblAlgn val="ctr"/>
        <c:lblOffset val="100"/>
        <c:noMultiLvlLbl val="0"/>
      </c:catAx>
      <c:valAx>
        <c:axId val="8850847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4472c4"/>
                </a:solidFill>
                <a:latin typeface="Calibri"/>
              </a:defRPr>
            </a:pPr>
          </a:p>
        </c:txPr>
        <c:crossAx val="48403442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9360">
      <a:solidFill>
        <a:srgbClr val="d9d9d9"/>
      </a:solidFill>
      <a:round/>
    </a:ln>
  </c:spPr>
  <c:userShapes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308762405632369"/>
          <c:y val="0.174984906419803"/>
          <c:w val="0.938247518873526"/>
          <c:h val="0.6310122761118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f5597"/>
            </a:solidFill>
            <a:ln w="25560">
              <a:solidFill>
                <a:srgbClr val="000000"/>
              </a:solidFill>
              <a:round/>
            </a:ln>
          </c:spPr>
          <c:invertIfNegative val="0"/>
          <c:dPt>
            <c:idx val="0"/>
            <c:invertIfNegative val="0"/>
            <c:spPr>
              <a:solidFill>
                <a:srgbClr val="2f5597"/>
              </a:solidFill>
              <a:ln w="25560">
                <a:solidFill>
                  <a:srgbClr val="000000"/>
                </a:solidFill>
                <a:round/>
              </a:ln>
            </c:spPr>
          </c:dPt>
          <c:dPt>
            <c:idx val="1"/>
            <c:invertIfNegative val="0"/>
            <c:spPr>
              <a:solidFill>
                <a:srgbClr val="2f5597"/>
              </a:solidFill>
              <a:ln w="25560">
                <a:solidFill>
                  <a:srgbClr val="000000"/>
                </a:solidFill>
                <a:round/>
              </a:ln>
            </c:spPr>
          </c:dPt>
          <c:dLbls>
            <c:numFmt formatCode="0" sourceLinked="0"/>
            <c:dLbl>
              <c:idx val="0"/>
              <c:layout>
                <c:manualLayout>
                  <c:x val="-0.135177985376268"/>
                  <c:y val="-0.0450570390724026"/>
                </c:manualLayout>
              </c:layout>
              <c:numFmt formatCode="0" sourceLinked="0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ru-RU" sz="1800" spc="-1" strike="noStrike">
                        <a:solidFill>
                          <a:srgbClr val="000000"/>
                        </a:solidFill>
                        <a:latin typeface="Calibri"/>
                      </a:rPr>
                      <a:t>11 </a:t>
                    </a:r>
                    <a:r>
                      <a:rPr b="0" lang="ru-RU" sz="1800" spc="-1" strike="noStrike">
                        <a:solidFill>
                          <a:srgbClr val="000000"/>
                        </a:solidFill>
                        <a:latin typeface="Calibri"/>
                      </a:rPr>
                      <a:t>часов</a:t>
                    </a:r>
                  </a:p>
                  <a:p>
                    <a:r>
                      <a:rPr b="0" lang="ru-RU" sz="1800" spc="-1" strike="noStrike">
                        <a:solidFill>
                          <a:srgbClr val="000000"/>
                        </a:solidFill>
                        <a:latin typeface="Calibri"/>
                      </a:rPr>
                      <a:t> 6 </a:t>
                    </a:r>
                    <a:r>
                      <a:rPr b="0" lang="ru-RU" sz="1800" spc="-1" strike="noStrike">
                        <a:solidFill>
                          <a:srgbClr val="000000"/>
                        </a:solidFill>
                        <a:latin typeface="Calibri"/>
                      </a:rPr>
                      <a:t>мин.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.106569692515743"/>
                  <c:y val="-0.0527534376658151"/>
                </c:manualLayout>
              </c:layout>
              <c:numFmt formatCode="0" sourceLinked="0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ru-RU" sz="1800" spc="-1" strike="noStrike">
                        <a:solidFill>
                          <a:srgbClr val="000000"/>
                        </a:solidFill>
                        <a:latin typeface="Calibri"/>
                      </a:rPr>
                      <a:t>4 часа 5 </a:t>
                    </a:r>
                    <a:r>
                      <a:rPr b="0" lang="ru-RU" sz="1800" spc="-1" strike="noStrike">
                        <a:solidFill>
                          <a:srgbClr val="000000"/>
                        </a:solidFill>
                        <a:latin typeface="Calibri"/>
                      </a:rPr>
                      <a:t>мин.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135</c:v>
                </c:pt>
                <c:pt idx="1">
                  <c:v>10</c:v>
                </c:pt>
              </c:numCache>
            </c:numRef>
          </c:val>
        </c:ser>
        <c:gapWidth val="150"/>
        <c:overlap val="0"/>
        <c:axId val="74546577"/>
        <c:axId val="79495220"/>
      </c:barChart>
      <c:catAx>
        <c:axId val="74546577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4472c4"/>
                </a:solidFill>
                <a:latin typeface="Calibri"/>
              </a:defRPr>
            </a:pPr>
          </a:p>
        </c:txPr>
        <c:crossAx val="79495220"/>
        <c:crosses val="autoZero"/>
        <c:auto val="1"/>
        <c:lblAlgn val="ctr"/>
        <c:lblOffset val="100"/>
        <c:noMultiLvlLbl val="0"/>
      </c:catAx>
      <c:valAx>
        <c:axId val="794952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4472c4"/>
                </a:solidFill>
                <a:latin typeface="Calibri"/>
              </a:defRPr>
            </a:pPr>
          </a:p>
        </c:txPr>
        <c:crossAx val="74546577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9360">
      <a:solidFill>
        <a:srgbClr val="d9d9d9"/>
      </a:solidFill>
      <a:round/>
    </a:ln>
  </c:spPr>
  <c:userShapes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089275-BE5B-4C63-A427-96CB6891C4E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D86875-5C34-4DE1-8404-44E0E9D25F3D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CF6A0C55-B938-47DC-B287-6CC88AC551ED}" type="parTrans" cxnId="{64D881A8-6A1B-43C6-9671-68DBB3F1B8E5}">
      <dgm:prSet/>
      <dgm:spPr/>
      <dgm:t>
        <a:bodyPr/>
        <a:lstStyle/>
        <a:p>
          <a:endParaRPr lang="ru-RU"/>
        </a:p>
      </dgm:t>
    </dgm:pt>
    <dgm:pt modelId="{4463DFDE-7374-498D-A037-5EF952F89AFB}" type="sibTrans" cxnId="{64D881A8-6A1B-43C6-9671-68DBB3F1B8E5}">
      <dgm:prSet/>
      <dgm:spPr/>
      <dgm:t>
        <a:bodyPr/>
        <a:lstStyle/>
        <a:p>
          <a:endParaRPr lang="ru-RU"/>
        </a:p>
      </dgm:t>
    </dgm:pt>
    <dgm:pt modelId="{641B3289-051E-4579-8F4D-D09898B5EFB8}">
      <dgm:prSet phldrT="[Текст]" custT="1"/>
      <dgm:spPr/>
      <dgm:t>
        <a:bodyPr/>
        <a:lstStyle/>
        <a:p>
          <a:pPr algn="just"/>
          <a:r>
            <a:rPr lang="ru-RU" sz="2400" dirty="0" smtClean="0"/>
            <a:t>Потеря времени при заполнении заявления гражданином на получение социальных </a:t>
          </a:r>
          <a:r>
            <a:rPr lang="ru-RU" sz="2400" dirty="0" smtClean="0"/>
            <a:t>услуг</a:t>
          </a:r>
          <a:r>
            <a:rPr lang="ru-RU" sz="1800" dirty="0" smtClean="0"/>
            <a:t>.</a:t>
          </a:r>
          <a:endParaRPr lang="ru-RU" sz="1800" dirty="0"/>
        </a:p>
      </dgm:t>
    </dgm:pt>
    <dgm:pt modelId="{5541F59B-C9B6-4AE6-B60A-11D1AB9BBAAF}" type="parTrans" cxnId="{3172EFE1-80C1-46A4-9231-4A13AE24E0FA}">
      <dgm:prSet/>
      <dgm:spPr/>
      <dgm:t>
        <a:bodyPr/>
        <a:lstStyle/>
        <a:p>
          <a:endParaRPr lang="ru-RU"/>
        </a:p>
      </dgm:t>
    </dgm:pt>
    <dgm:pt modelId="{F21519EF-1809-4A3F-8EB7-558E7978DBC8}" type="sibTrans" cxnId="{3172EFE1-80C1-46A4-9231-4A13AE24E0FA}">
      <dgm:prSet/>
      <dgm:spPr/>
      <dgm:t>
        <a:bodyPr/>
        <a:lstStyle/>
        <a:p>
          <a:endParaRPr lang="ru-RU"/>
        </a:p>
      </dgm:t>
    </dgm:pt>
    <dgm:pt modelId="{19D8C322-6236-4393-B27D-55105BC52B1A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A5FCF4D1-A7A2-44C6-B84F-06015E9C997A}" type="parTrans" cxnId="{615BFF46-820A-48E4-A6D2-027F4A91E0A6}">
      <dgm:prSet/>
      <dgm:spPr/>
      <dgm:t>
        <a:bodyPr/>
        <a:lstStyle/>
        <a:p>
          <a:endParaRPr lang="ru-RU"/>
        </a:p>
      </dgm:t>
    </dgm:pt>
    <dgm:pt modelId="{21A58B8F-34CA-4555-BB24-F6DA5E693398}" type="sibTrans" cxnId="{615BFF46-820A-48E4-A6D2-027F4A91E0A6}">
      <dgm:prSet/>
      <dgm:spPr/>
      <dgm:t>
        <a:bodyPr/>
        <a:lstStyle/>
        <a:p>
          <a:endParaRPr lang="ru-RU"/>
        </a:p>
      </dgm:t>
    </dgm:pt>
    <dgm:pt modelId="{E4A2518F-F8F2-4CD7-A97E-50B222EC7B1C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 </a:t>
          </a:r>
          <a:r>
            <a:rPr lang="ru-RU" sz="2400" dirty="0" smtClean="0"/>
            <a:t>Затягивание процесса   составление ИППСУ со стороны узких специалистов.</a:t>
          </a:r>
          <a:endParaRPr lang="ru-RU" sz="2400" dirty="0"/>
        </a:p>
      </dgm:t>
    </dgm:pt>
    <dgm:pt modelId="{46BA0CD2-43D0-4C73-BACE-9FE7CBE74DE0}" type="parTrans" cxnId="{50294BBE-DA51-4E88-8EF9-FB63B4D178A5}">
      <dgm:prSet/>
      <dgm:spPr/>
      <dgm:t>
        <a:bodyPr/>
        <a:lstStyle/>
        <a:p>
          <a:endParaRPr lang="ru-RU"/>
        </a:p>
      </dgm:t>
    </dgm:pt>
    <dgm:pt modelId="{ED86E434-E385-4949-999F-29CBBFE80626}" type="sibTrans" cxnId="{50294BBE-DA51-4E88-8EF9-FB63B4D178A5}">
      <dgm:prSet/>
      <dgm:spPr/>
      <dgm:t>
        <a:bodyPr/>
        <a:lstStyle/>
        <a:p>
          <a:endParaRPr lang="ru-RU"/>
        </a:p>
      </dgm:t>
    </dgm:pt>
    <dgm:pt modelId="{9B83476A-B3E5-45F9-BC66-0165294E8542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28792FFB-BB4C-4BCC-8490-852FE9D678D1}" type="sibTrans" cxnId="{C17411F6-3BCD-4D7B-9FC2-9EC70B43BE90}">
      <dgm:prSet/>
      <dgm:spPr/>
      <dgm:t>
        <a:bodyPr/>
        <a:lstStyle/>
        <a:p>
          <a:endParaRPr lang="ru-RU"/>
        </a:p>
      </dgm:t>
    </dgm:pt>
    <dgm:pt modelId="{DF27582C-EC57-46DB-B83E-8EEB6B131A29}" type="parTrans" cxnId="{C17411F6-3BCD-4D7B-9FC2-9EC70B43BE90}">
      <dgm:prSet/>
      <dgm:spPr/>
      <dgm:t>
        <a:bodyPr/>
        <a:lstStyle/>
        <a:p>
          <a:endParaRPr lang="ru-RU"/>
        </a:p>
      </dgm:t>
    </dgm:pt>
    <dgm:pt modelId="{BF408E61-CBE6-467A-BE00-A7C2330A8CBF}">
      <dgm:prSet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/>
        </a:p>
      </dgm:t>
    </dgm:pt>
    <dgm:pt modelId="{61601EBE-18CE-4AB0-A8CF-638A19921158}" type="sibTrans" cxnId="{1717E736-894E-4544-BF57-D2835BA63865}">
      <dgm:prSet/>
      <dgm:spPr/>
      <dgm:t>
        <a:bodyPr/>
        <a:lstStyle/>
        <a:p>
          <a:endParaRPr lang="ru-RU"/>
        </a:p>
      </dgm:t>
    </dgm:pt>
    <dgm:pt modelId="{A7651DF5-D86C-49EE-9B65-4D2CF43B8907}" type="parTrans" cxnId="{1717E736-894E-4544-BF57-D2835BA63865}">
      <dgm:prSet/>
      <dgm:spPr/>
      <dgm:t>
        <a:bodyPr/>
        <a:lstStyle/>
        <a:p>
          <a:endParaRPr lang="ru-RU"/>
        </a:p>
      </dgm:t>
    </dgm:pt>
    <dgm:pt modelId="{2E0F308E-3CEB-4171-8323-2362DC1E062E}">
      <dgm:prSet custT="1"/>
      <dgm:spPr/>
      <dgm:t>
        <a:bodyPr/>
        <a:lstStyle/>
        <a:p>
          <a:r>
            <a:rPr lang="ru-RU" sz="2400" dirty="0" smtClean="0"/>
            <a:t>Несвоевременное представление заполненной </a:t>
          </a:r>
          <a:r>
            <a:rPr lang="ru-RU" sz="2400" dirty="0"/>
            <a:t>ИППСУ  специалисту по </a:t>
          </a:r>
          <a:r>
            <a:rPr lang="ru-RU" sz="2400" dirty="0" smtClean="0"/>
            <a:t>социальной </a:t>
          </a:r>
          <a:r>
            <a:rPr lang="ru-RU" sz="2400" dirty="0"/>
            <a:t>работе со стороны узких сециалистов.</a:t>
          </a:r>
        </a:p>
      </dgm:t>
    </dgm:pt>
    <dgm:pt modelId="{FF012E9F-CD7D-4695-81DE-EC231B910153}" type="parTrans" cxnId="{BB7D1423-DEA4-4AB1-A52D-EF21CC002177}">
      <dgm:prSet/>
      <dgm:spPr/>
      <dgm:t>
        <a:bodyPr/>
        <a:lstStyle/>
        <a:p>
          <a:endParaRPr lang="ru-RU"/>
        </a:p>
      </dgm:t>
    </dgm:pt>
    <dgm:pt modelId="{E37DEAAE-03E8-489D-82C0-086768D540EF}" type="sibTrans" cxnId="{BB7D1423-DEA4-4AB1-A52D-EF21CC002177}">
      <dgm:prSet/>
      <dgm:spPr/>
      <dgm:t>
        <a:bodyPr/>
        <a:lstStyle/>
        <a:p>
          <a:endParaRPr lang="ru-RU"/>
        </a:p>
      </dgm:t>
    </dgm:pt>
    <dgm:pt modelId="{3A7B3A8F-AA77-4444-AC0D-C2B12D6F38C1}" type="pres">
      <dgm:prSet presAssocID="{C0089275-BE5B-4C63-A427-96CB6891C4E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060E0A-866D-4BD5-AAB3-84E9DF9CDEEF}" type="pres">
      <dgm:prSet presAssocID="{EED86875-5C34-4DE1-8404-44E0E9D25F3D}" presName="composite" presStyleCnt="0"/>
      <dgm:spPr/>
    </dgm:pt>
    <dgm:pt modelId="{E5A8FF1E-76CF-44F2-8DBF-6FA9CE840E08}" type="pres">
      <dgm:prSet presAssocID="{EED86875-5C34-4DE1-8404-44E0E9D25F3D}" presName="parentText" presStyleLbl="alignNode1" presStyleIdx="0" presStyleCnt="3" custLinFactNeighborX="0" custLinFactNeighborY="97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831982-6DC6-4055-B673-18D36C07D1D4}" type="pres">
      <dgm:prSet presAssocID="{EED86875-5C34-4DE1-8404-44E0E9D25F3D}" presName="descendantText" presStyleLbl="alignAcc1" presStyleIdx="0" presStyleCnt="3" custScaleY="134650" custLinFactNeighborX="0" custLinFactNeighborY="32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AD4C4-C183-4F2D-A6D1-1A23EF7C648F}" type="pres">
      <dgm:prSet presAssocID="{4463DFDE-7374-498D-A037-5EF952F89AFB}" presName="sp" presStyleCnt="0"/>
      <dgm:spPr/>
    </dgm:pt>
    <dgm:pt modelId="{2706A5BD-4CF9-4606-B5C0-D57994695174}" type="pres">
      <dgm:prSet presAssocID="{19D8C322-6236-4393-B27D-55105BC52B1A}" presName="composite" presStyleCnt="0"/>
      <dgm:spPr/>
    </dgm:pt>
    <dgm:pt modelId="{85ED339F-0C74-4B00-83A4-7D7CE77CCECF}" type="pres">
      <dgm:prSet presAssocID="{19D8C322-6236-4393-B27D-55105BC52B1A}" presName="parentText" presStyleLbl="alignNode1" presStyleIdx="1" presStyleCnt="3" custScaleY="108048" custLinFactNeighborX="0" custLinFactNeighborY="56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0AEBC-8D9B-4536-B3A5-BD6D5BFA8E4E}" type="pres">
      <dgm:prSet presAssocID="{19D8C322-6236-4393-B27D-55105BC52B1A}" presName="descendantText" presStyleLbl="alignAcc1" presStyleIdx="1" presStyleCnt="3" custScaleY="129871" custLinFactNeighborX="0" custLinFactNeighborY="28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CC7A6-995D-4D35-B2D3-28F95AE031A9}" type="pres">
      <dgm:prSet presAssocID="{21A58B8F-34CA-4555-BB24-F6DA5E693398}" presName="sp" presStyleCnt="0"/>
      <dgm:spPr/>
    </dgm:pt>
    <dgm:pt modelId="{ACCFD5F4-FCF2-4029-8DF1-057B3E20044F}" type="pres">
      <dgm:prSet presAssocID="{9B83476A-B3E5-45F9-BC66-0165294E8542}" presName="composite" presStyleCnt="0"/>
      <dgm:spPr/>
    </dgm:pt>
    <dgm:pt modelId="{A074B1D3-CAAD-47E0-ACEB-4FF1E9A9CCF6}" type="pres">
      <dgm:prSet presAssocID="{9B83476A-B3E5-45F9-BC66-0165294E8542}" presName="parentText" presStyleLbl="alignNode1" presStyleIdx="2" presStyleCnt="3" custLinFactNeighborY="93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73650-07DC-4B76-9C22-14CE574C38CD}" type="pres">
      <dgm:prSet presAssocID="{9B83476A-B3E5-45F9-BC66-0165294E8542}" presName="descendantText" presStyleLbl="alignAcc1" presStyleIdx="2" presStyleCnt="3" custLinFactNeighborY="24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B7E9FB-72BE-4464-92FC-4B8270305628}" type="presOf" srcId="{19D8C322-6236-4393-B27D-55105BC52B1A}" destId="{85ED339F-0C74-4B00-83A4-7D7CE77CCECF}" srcOrd="0" destOrd="0" presId="urn:microsoft.com/office/officeart/2005/8/layout/chevron2"/>
    <dgm:cxn modelId="{1FA682EA-842C-4F4A-9D6D-9F42B49579F3}" type="presOf" srcId="{E4A2518F-F8F2-4CD7-A97E-50B222EC7B1C}" destId="{D3D0AEBC-8D9B-4536-B3A5-BD6D5BFA8E4E}" srcOrd="0" destOrd="0" presId="urn:microsoft.com/office/officeart/2005/8/layout/chevron2"/>
    <dgm:cxn modelId="{615BFF46-820A-48E4-A6D2-027F4A91E0A6}" srcId="{C0089275-BE5B-4C63-A427-96CB6891C4E0}" destId="{19D8C322-6236-4393-B27D-55105BC52B1A}" srcOrd="1" destOrd="0" parTransId="{A5FCF4D1-A7A2-44C6-B84F-06015E9C997A}" sibTransId="{21A58B8F-34CA-4555-BB24-F6DA5E693398}"/>
    <dgm:cxn modelId="{1717E736-894E-4544-BF57-D2835BA63865}" srcId="{9B83476A-B3E5-45F9-BC66-0165294E8542}" destId="{BF408E61-CBE6-467A-BE00-A7C2330A8CBF}" srcOrd="0" destOrd="0" parTransId="{A7651DF5-D86C-49EE-9B65-4D2CF43B8907}" sibTransId="{61601EBE-18CE-4AB0-A8CF-638A19921158}"/>
    <dgm:cxn modelId="{64D881A8-6A1B-43C6-9671-68DBB3F1B8E5}" srcId="{C0089275-BE5B-4C63-A427-96CB6891C4E0}" destId="{EED86875-5C34-4DE1-8404-44E0E9D25F3D}" srcOrd="0" destOrd="0" parTransId="{CF6A0C55-B938-47DC-B287-6CC88AC551ED}" sibTransId="{4463DFDE-7374-498D-A037-5EF952F89AFB}"/>
    <dgm:cxn modelId="{B55156F3-1471-4406-B0EE-06FA62C88DAB}" type="presOf" srcId="{641B3289-051E-4579-8F4D-D09898B5EFB8}" destId="{C0831982-6DC6-4055-B673-18D36C07D1D4}" srcOrd="0" destOrd="0" presId="urn:microsoft.com/office/officeart/2005/8/layout/chevron2"/>
    <dgm:cxn modelId="{3172EFE1-80C1-46A4-9231-4A13AE24E0FA}" srcId="{EED86875-5C34-4DE1-8404-44E0E9D25F3D}" destId="{641B3289-051E-4579-8F4D-D09898B5EFB8}" srcOrd="0" destOrd="0" parTransId="{5541F59B-C9B6-4AE6-B60A-11D1AB9BBAAF}" sibTransId="{F21519EF-1809-4A3F-8EB7-558E7978DBC8}"/>
    <dgm:cxn modelId="{4ABEE6C0-F8AE-4C87-ADF2-2FECF8C80CAF}" type="presOf" srcId="{EED86875-5C34-4DE1-8404-44E0E9D25F3D}" destId="{E5A8FF1E-76CF-44F2-8DBF-6FA9CE840E08}" srcOrd="0" destOrd="0" presId="urn:microsoft.com/office/officeart/2005/8/layout/chevron2"/>
    <dgm:cxn modelId="{BB7D1423-DEA4-4AB1-A52D-EF21CC002177}" srcId="{9B83476A-B3E5-45F9-BC66-0165294E8542}" destId="{2E0F308E-3CEB-4171-8323-2362DC1E062E}" srcOrd="1" destOrd="0" parTransId="{FF012E9F-CD7D-4695-81DE-EC231B910153}" sibTransId="{E37DEAAE-03E8-489D-82C0-086768D540EF}"/>
    <dgm:cxn modelId="{C17411F6-3BCD-4D7B-9FC2-9EC70B43BE90}" srcId="{C0089275-BE5B-4C63-A427-96CB6891C4E0}" destId="{9B83476A-B3E5-45F9-BC66-0165294E8542}" srcOrd="2" destOrd="0" parTransId="{DF27582C-EC57-46DB-B83E-8EEB6B131A29}" sibTransId="{28792FFB-BB4C-4BCC-8490-852FE9D678D1}"/>
    <dgm:cxn modelId="{2DBACD94-FFAE-45BE-89EA-9413A6677842}" type="presOf" srcId="{9B83476A-B3E5-45F9-BC66-0165294E8542}" destId="{A074B1D3-CAAD-47E0-ACEB-4FF1E9A9CCF6}" srcOrd="0" destOrd="0" presId="urn:microsoft.com/office/officeart/2005/8/layout/chevron2"/>
    <dgm:cxn modelId="{50294BBE-DA51-4E88-8EF9-FB63B4D178A5}" srcId="{19D8C322-6236-4393-B27D-55105BC52B1A}" destId="{E4A2518F-F8F2-4CD7-A97E-50B222EC7B1C}" srcOrd="0" destOrd="0" parTransId="{46BA0CD2-43D0-4C73-BACE-9FE7CBE74DE0}" sibTransId="{ED86E434-E385-4949-999F-29CBBFE80626}"/>
    <dgm:cxn modelId="{71A4019E-B5F9-4BE3-A802-3CC2AC1EE234}" type="presOf" srcId="{BF408E61-CBE6-467A-BE00-A7C2330A8CBF}" destId="{4F573650-07DC-4B76-9C22-14CE574C38CD}" srcOrd="0" destOrd="0" presId="urn:microsoft.com/office/officeart/2005/8/layout/chevron2"/>
    <dgm:cxn modelId="{55BDDC10-34E6-4FED-9371-2A038F609360}" type="presOf" srcId="{C0089275-BE5B-4C63-A427-96CB6891C4E0}" destId="{3A7B3A8F-AA77-4444-AC0D-C2B12D6F38C1}" srcOrd="0" destOrd="0" presId="urn:microsoft.com/office/officeart/2005/8/layout/chevron2"/>
    <dgm:cxn modelId="{22D2EC4B-1940-4BC5-9144-0BC5DF337C91}" type="presOf" srcId="{2E0F308E-3CEB-4171-8323-2362DC1E062E}" destId="{4F573650-07DC-4B76-9C22-14CE574C38CD}" srcOrd="0" destOrd="1" presId="urn:microsoft.com/office/officeart/2005/8/layout/chevron2"/>
    <dgm:cxn modelId="{FD8D07B8-D0EF-446F-9C68-56A33AB7ED52}" type="presParOf" srcId="{3A7B3A8F-AA77-4444-AC0D-C2B12D6F38C1}" destId="{3C060E0A-866D-4BD5-AAB3-84E9DF9CDEEF}" srcOrd="0" destOrd="0" presId="urn:microsoft.com/office/officeart/2005/8/layout/chevron2"/>
    <dgm:cxn modelId="{2FD63EB8-5966-4404-A7AA-2EA83BB8F3D0}" type="presParOf" srcId="{3C060E0A-866D-4BD5-AAB3-84E9DF9CDEEF}" destId="{E5A8FF1E-76CF-44F2-8DBF-6FA9CE840E08}" srcOrd="0" destOrd="0" presId="urn:microsoft.com/office/officeart/2005/8/layout/chevron2"/>
    <dgm:cxn modelId="{9DD8D912-20EC-4DBF-A575-A4D5E0878115}" type="presParOf" srcId="{3C060E0A-866D-4BD5-AAB3-84E9DF9CDEEF}" destId="{C0831982-6DC6-4055-B673-18D36C07D1D4}" srcOrd="1" destOrd="0" presId="urn:microsoft.com/office/officeart/2005/8/layout/chevron2"/>
    <dgm:cxn modelId="{E2CE8394-4F87-4652-80CD-E206928018D1}" type="presParOf" srcId="{3A7B3A8F-AA77-4444-AC0D-C2B12D6F38C1}" destId="{2E2AD4C4-C183-4F2D-A6D1-1A23EF7C648F}" srcOrd="1" destOrd="0" presId="urn:microsoft.com/office/officeart/2005/8/layout/chevron2"/>
    <dgm:cxn modelId="{99375DCC-8166-4483-AFB3-B395B15CFE10}" type="presParOf" srcId="{3A7B3A8F-AA77-4444-AC0D-C2B12D6F38C1}" destId="{2706A5BD-4CF9-4606-B5C0-D57994695174}" srcOrd="2" destOrd="0" presId="urn:microsoft.com/office/officeart/2005/8/layout/chevron2"/>
    <dgm:cxn modelId="{08459A88-92E2-4471-876D-2FC275AAECFF}" type="presParOf" srcId="{2706A5BD-4CF9-4606-B5C0-D57994695174}" destId="{85ED339F-0C74-4B00-83A4-7D7CE77CCECF}" srcOrd="0" destOrd="0" presId="urn:microsoft.com/office/officeart/2005/8/layout/chevron2"/>
    <dgm:cxn modelId="{92C7CEB3-29E9-4F41-BEDA-FDF77068C4AC}" type="presParOf" srcId="{2706A5BD-4CF9-4606-B5C0-D57994695174}" destId="{D3D0AEBC-8D9B-4536-B3A5-BD6D5BFA8E4E}" srcOrd="1" destOrd="0" presId="urn:microsoft.com/office/officeart/2005/8/layout/chevron2"/>
    <dgm:cxn modelId="{9E922253-D808-482B-9BCB-A62AE94D40A0}" type="presParOf" srcId="{3A7B3A8F-AA77-4444-AC0D-C2B12D6F38C1}" destId="{51FCC7A6-995D-4D35-B2D3-28F95AE031A9}" srcOrd="3" destOrd="0" presId="urn:microsoft.com/office/officeart/2005/8/layout/chevron2"/>
    <dgm:cxn modelId="{F1A6B67B-066F-4867-801B-2F59DB933695}" type="presParOf" srcId="{3A7B3A8F-AA77-4444-AC0D-C2B12D6F38C1}" destId="{ACCFD5F4-FCF2-4029-8DF1-057B3E20044F}" srcOrd="4" destOrd="0" presId="urn:microsoft.com/office/officeart/2005/8/layout/chevron2"/>
    <dgm:cxn modelId="{2CF074F3-A014-42FC-BDBA-ED0C94D56430}" type="presParOf" srcId="{ACCFD5F4-FCF2-4029-8DF1-057B3E20044F}" destId="{A074B1D3-CAAD-47E0-ACEB-4FF1E9A9CCF6}" srcOrd="0" destOrd="0" presId="urn:microsoft.com/office/officeart/2005/8/layout/chevron2"/>
    <dgm:cxn modelId="{1448C568-290C-4495-AE8C-B7C18C42F92F}" type="presParOf" srcId="{ACCFD5F4-FCF2-4029-8DF1-057B3E20044F}" destId="{4F573650-07DC-4B76-9C22-14CE574C38C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9466CC-C878-44BD-9550-67CCBCFBF2D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82DF2E-D24C-4B0A-A34B-EC7F5E9CC4E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ПРОБЛЕМА</a:t>
          </a:r>
        </a:p>
        <a:p>
          <a:r>
            <a:rPr lang="ru-RU" sz="1600" b="1" dirty="0" smtClean="0">
              <a:solidFill>
                <a:schemeClr val="bg1"/>
              </a:solidFill>
            </a:rPr>
            <a:t>Потеря времени при заполнении гражданином заявления на получение социальных услуг.</a:t>
          </a:r>
        </a:p>
        <a:p>
          <a:endParaRPr lang="ru-RU" sz="1600" dirty="0"/>
        </a:p>
      </dgm:t>
    </dgm:pt>
    <dgm:pt modelId="{77FE80CB-BC63-4BCD-AB74-DF6C9884BEAE}" type="parTrans" cxnId="{6B2EAAA9-FED5-4D00-BD4A-AD47BAEA78AD}">
      <dgm:prSet/>
      <dgm:spPr/>
      <dgm:t>
        <a:bodyPr/>
        <a:lstStyle/>
        <a:p>
          <a:endParaRPr lang="ru-RU"/>
        </a:p>
      </dgm:t>
    </dgm:pt>
    <dgm:pt modelId="{25ACE917-2AE7-4D81-BBA9-DB2B2038B7B6}" type="sibTrans" cxnId="{6B2EAAA9-FED5-4D00-BD4A-AD47BAEA78AD}">
      <dgm:prSet/>
      <dgm:spPr/>
      <dgm:t>
        <a:bodyPr/>
        <a:lstStyle/>
        <a:p>
          <a:endParaRPr lang="ru-RU"/>
        </a:p>
      </dgm:t>
    </dgm:pt>
    <dgm:pt modelId="{25114876-CCAC-4315-8A46-B0DB0B17220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МЕРОПРИЯТИЕ</a:t>
          </a:r>
        </a:p>
        <a:p>
          <a:r>
            <a:rPr lang="ru-RU" sz="1400" b="1" dirty="0" smtClean="0">
              <a:solidFill>
                <a:schemeClr val="bg1"/>
              </a:solidFill>
            </a:rPr>
            <a:t>Оформление бланков-образцов заявлений</a:t>
          </a:r>
          <a:endParaRPr lang="ru-RU" sz="1400" b="1" dirty="0" smtClean="0">
            <a:solidFill>
              <a:schemeClr val="bg1"/>
            </a:solidFill>
          </a:endParaRPr>
        </a:p>
      </dgm:t>
    </dgm:pt>
    <dgm:pt modelId="{3BFAB854-E2E3-4D1A-9365-B68BD82B0AD8}" type="parTrans" cxnId="{EA41FF28-9CD9-4B2F-8839-8F25A9E09B9F}">
      <dgm:prSet/>
      <dgm:spPr/>
      <dgm:t>
        <a:bodyPr/>
        <a:lstStyle/>
        <a:p>
          <a:endParaRPr lang="ru-RU"/>
        </a:p>
      </dgm:t>
    </dgm:pt>
    <dgm:pt modelId="{69715BBA-DAD4-49B3-ADD9-CCFF0A6CFE9F}" type="sibTrans" cxnId="{EA41FF28-9CD9-4B2F-8839-8F25A9E09B9F}">
      <dgm:prSet/>
      <dgm:spPr/>
      <dgm:t>
        <a:bodyPr/>
        <a:lstStyle/>
        <a:p>
          <a:endParaRPr lang="ru-RU"/>
        </a:p>
      </dgm:t>
    </dgm:pt>
    <dgm:pt modelId="{1B2109F6-4E8D-404D-834B-15E937B9107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ОТВЕТСТВЕННЫЙ</a:t>
          </a:r>
        </a:p>
        <a:p>
          <a:r>
            <a:rPr lang="ru-RU" dirty="0" smtClean="0"/>
            <a:t>Заведующий отделением З.С. Кобзева</a:t>
          </a:r>
          <a:endParaRPr lang="ru-RU" dirty="0"/>
        </a:p>
      </dgm:t>
    </dgm:pt>
    <dgm:pt modelId="{1FA77C59-B78E-4CCF-9B77-6F654305DF39}" type="parTrans" cxnId="{0BE0D0CD-AC19-43DE-B2D2-C20FC54DC3E8}">
      <dgm:prSet/>
      <dgm:spPr/>
      <dgm:t>
        <a:bodyPr/>
        <a:lstStyle/>
        <a:p>
          <a:endParaRPr lang="ru-RU"/>
        </a:p>
      </dgm:t>
    </dgm:pt>
    <dgm:pt modelId="{A272E186-06A3-471F-B2A1-36EB17CE523F}" type="sibTrans" cxnId="{0BE0D0CD-AC19-43DE-B2D2-C20FC54DC3E8}">
      <dgm:prSet/>
      <dgm:spPr/>
      <dgm:t>
        <a:bodyPr/>
        <a:lstStyle/>
        <a:p>
          <a:endParaRPr lang="ru-RU"/>
        </a:p>
      </dgm:t>
    </dgm:pt>
    <dgm:pt modelId="{2CC2BD33-5CA8-44E1-ABA5-D04F6CC82DED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ПРИЧИНА</a:t>
          </a:r>
        </a:p>
        <a:p>
          <a:r>
            <a:rPr lang="ru-RU" sz="1600" b="1" dirty="0" smtClean="0">
              <a:solidFill>
                <a:schemeClr val="bg1"/>
              </a:solidFill>
            </a:rPr>
            <a:t>Сложность восприятия гражданином незнакомой информации</a:t>
          </a:r>
          <a:endParaRPr lang="ru-RU" sz="1600" b="1" dirty="0" smtClean="0">
            <a:solidFill>
              <a:schemeClr val="bg1"/>
            </a:solidFill>
          </a:endParaRPr>
        </a:p>
      </dgm:t>
    </dgm:pt>
    <dgm:pt modelId="{B6D0F8B4-A9C2-4F61-A648-682345721884}" type="parTrans" cxnId="{634BB8FF-D97A-4549-8E9D-E20453B35FD2}">
      <dgm:prSet/>
      <dgm:spPr/>
      <dgm:t>
        <a:bodyPr/>
        <a:lstStyle/>
        <a:p>
          <a:endParaRPr lang="ru-RU"/>
        </a:p>
      </dgm:t>
    </dgm:pt>
    <dgm:pt modelId="{5E5FCF35-DA32-4476-BAF3-06DED1151CD4}" type="sibTrans" cxnId="{634BB8FF-D97A-4549-8E9D-E20453B35FD2}">
      <dgm:prSet/>
      <dgm:spPr/>
      <dgm:t>
        <a:bodyPr/>
        <a:lstStyle/>
        <a:p>
          <a:endParaRPr lang="ru-RU"/>
        </a:p>
      </dgm:t>
    </dgm:pt>
    <dgm:pt modelId="{705D6DAA-8DE1-4DBD-A966-EAD6A8DD95BE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СРОК</a:t>
          </a:r>
        </a:p>
        <a:p>
          <a:r>
            <a:rPr lang="ru-RU" b="1" dirty="0" smtClean="0">
              <a:solidFill>
                <a:schemeClr val="tx1"/>
              </a:solidFill>
            </a:rPr>
            <a:t>Выполнения</a:t>
          </a:r>
        </a:p>
        <a:p>
          <a:r>
            <a:rPr lang="ru-RU" b="1" dirty="0" smtClean="0">
              <a:solidFill>
                <a:schemeClr val="bg1"/>
              </a:solidFill>
            </a:rPr>
            <a:t>До 28 февраля 2021 года</a:t>
          </a:r>
          <a:endParaRPr lang="ru-RU" b="1" dirty="0" smtClean="0">
            <a:solidFill>
              <a:schemeClr val="bg1"/>
            </a:solidFill>
          </a:endParaRPr>
        </a:p>
      </dgm:t>
    </dgm:pt>
    <dgm:pt modelId="{E96267BB-15E5-46C4-B9E3-E670A2EAF56F}" type="parTrans" cxnId="{D897A9DA-B8BF-47E4-A383-7E669D003566}">
      <dgm:prSet/>
      <dgm:spPr/>
      <dgm:t>
        <a:bodyPr/>
        <a:lstStyle/>
        <a:p>
          <a:endParaRPr lang="ru-RU"/>
        </a:p>
      </dgm:t>
    </dgm:pt>
    <dgm:pt modelId="{6200F94F-479A-4544-901D-6FC1FFB5D821}" type="sibTrans" cxnId="{D897A9DA-B8BF-47E4-A383-7E669D003566}">
      <dgm:prSet/>
      <dgm:spPr/>
      <dgm:t>
        <a:bodyPr/>
        <a:lstStyle/>
        <a:p>
          <a:endParaRPr lang="ru-RU"/>
        </a:p>
      </dgm:t>
    </dgm:pt>
    <dgm:pt modelId="{7B1E11E4-E8FB-431F-ADEE-AC336FD0447C}" type="pres">
      <dgm:prSet presAssocID="{5A9466CC-C878-44BD-9550-67CCBCFBF2D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6FE31D-12C6-4F26-9BB7-F5F9C3AFB1A2}" type="pres">
      <dgm:prSet presAssocID="{5A9466CC-C878-44BD-9550-67CCBCFBF2D5}" presName="arrow" presStyleLbl="bgShp" presStyleIdx="0" presStyleCnt="1"/>
      <dgm:spPr/>
    </dgm:pt>
    <dgm:pt modelId="{676BA082-84E2-4175-97B2-5BC63B82D309}" type="pres">
      <dgm:prSet presAssocID="{5A9466CC-C878-44BD-9550-67CCBCFBF2D5}" presName="linearProcess" presStyleCnt="0"/>
      <dgm:spPr/>
    </dgm:pt>
    <dgm:pt modelId="{87B56310-0E53-4DC0-961D-CD110946D5EC}" type="pres">
      <dgm:prSet presAssocID="{8382DF2E-D24C-4B0A-A34B-EC7F5E9CC4E0}" presName="textNode" presStyleLbl="node1" presStyleIdx="0" presStyleCnt="5" custScaleY="245406" custLinFactNeighborX="-4574" custLinFactNeighborY="1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1225B-7EEF-4B36-B7DE-3147A5C9D89B}" type="pres">
      <dgm:prSet presAssocID="{25ACE917-2AE7-4D81-BBA9-DB2B2038B7B6}" presName="sibTrans" presStyleCnt="0"/>
      <dgm:spPr/>
    </dgm:pt>
    <dgm:pt modelId="{C1D4263F-91D6-45A1-A1C8-51AF663D4CFA}" type="pres">
      <dgm:prSet presAssocID="{2CC2BD33-5CA8-44E1-ABA5-D04F6CC82DED}" presName="textNode" presStyleLbl="node1" presStyleIdx="1" presStyleCnt="5" custScaleY="182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2CE964-F094-4362-B09D-74FBADE2DA59}" type="pres">
      <dgm:prSet presAssocID="{5E5FCF35-DA32-4476-BAF3-06DED1151CD4}" presName="sibTrans" presStyleCnt="0"/>
      <dgm:spPr/>
    </dgm:pt>
    <dgm:pt modelId="{2B1CDB69-B1B7-4E95-819B-3C1CFA660E9E}" type="pres">
      <dgm:prSet presAssocID="{25114876-CCAC-4315-8A46-B0DB0B172209}" presName="textNode" presStyleLbl="node1" presStyleIdx="2" presStyleCnt="5" custScaleY="175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5514F-5BFD-4293-AF65-B0FF1F0EB5F5}" type="pres">
      <dgm:prSet presAssocID="{69715BBA-DAD4-49B3-ADD9-CCFF0A6CFE9F}" presName="sibTrans" presStyleCnt="0"/>
      <dgm:spPr/>
    </dgm:pt>
    <dgm:pt modelId="{2F0254DF-8F1A-41BE-95A9-C6101B3CA044}" type="pres">
      <dgm:prSet presAssocID="{705D6DAA-8DE1-4DBD-A966-EAD6A8DD95BE}" presName="textNode" presStyleLbl="node1" presStyleIdx="3" presStyleCnt="5" custScaleY="155191" custLinFactNeighborX="-93709" custLinFactNeighborY="2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C7041-92D0-4605-8CB8-063BDB28DBFC}" type="pres">
      <dgm:prSet presAssocID="{6200F94F-479A-4544-901D-6FC1FFB5D821}" presName="sibTrans" presStyleCnt="0"/>
      <dgm:spPr/>
    </dgm:pt>
    <dgm:pt modelId="{AB900C22-B41B-4D77-AE83-9C8064E7BF50}" type="pres">
      <dgm:prSet presAssocID="{1B2109F6-4E8D-404D-834B-15E937B91078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395C5D-546D-4BB5-8ECE-5B5E65210A0B}" type="presOf" srcId="{25114876-CCAC-4315-8A46-B0DB0B172209}" destId="{2B1CDB69-B1B7-4E95-819B-3C1CFA660E9E}" srcOrd="0" destOrd="0" presId="urn:microsoft.com/office/officeart/2005/8/layout/hProcess9"/>
    <dgm:cxn modelId="{D09D2072-863F-46E3-A101-328888FDD093}" type="presOf" srcId="{705D6DAA-8DE1-4DBD-A966-EAD6A8DD95BE}" destId="{2F0254DF-8F1A-41BE-95A9-C6101B3CA044}" srcOrd="0" destOrd="0" presId="urn:microsoft.com/office/officeart/2005/8/layout/hProcess9"/>
    <dgm:cxn modelId="{D897A9DA-B8BF-47E4-A383-7E669D003566}" srcId="{5A9466CC-C878-44BD-9550-67CCBCFBF2D5}" destId="{705D6DAA-8DE1-4DBD-A966-EAD6A8DD95BE}" srcOrd="3" destOrd="0" parTransId="{E96267BB-15E5-46C4-B9E3-E670A2EAF56F}" sibTransId="{6200F94F-479A-4544-901D-6FC1FFB5D821}"/>
    <dgm:cxn modelId="{5AEEAD51-9DA8-484E-9A15-727055055030}" type="presOf" srcId="{8382DF2E-D24C-4B0A-A34B-EC7F5E9CC4E0}" destId="{87B56310-0E53-4DC0-961D-CD110946D5EC}" srcOrd="0" destOrd="0" presId="urn:microsoft.com/office/officeart/2005/8/layout/hProcess9"/>
    <dgm:cxn modelId="{6B2EAAA9-FED5-4D00-BD4A-AD47BAEA78AD}" srcId="{5A9466CC-C878-44BD-9550-67CCBCFBF2D5}" destId="{8382DF2E-D24C-4B0A-A34B-EC7F5E9CC4E0}" srcOrd="0" destOrd="0" parTransId="{77FE80CB-BC63-4BCD-AB74-DF6C9884BEAE}" sibTransId="{25ACE917-2AE7-4D81-BBA9-DB2B2038B7B6}"/>
    <dgm:cxn modelId="{3A2AC0E2-4ADB-4D7E-B664-0400BD1EF742}" type="presOf" srcId="{1B2109F6-4E8D-404D-834B-15E937B91078}" destId="{AB900C22-B41B-4D77-AE83-9C8064E7BF50}" srcOrd="0" destOrd="0" presId="urn:microsoft.com/office/officeart/2005/8/layout/hProcess9"/>
    <dgm:cxn modelId="{EA41FF28-9CD9-4B2F-8839-8F25A9E09B9F}" srcId="{5A9466CC-C878-44BD-9550-67CCBCFBF2D5}" destId="{25114876-CCAC-4315-8A46-B0DB0B172209}" srcOrd="2" destOrd="0" parTransId="{3BFAB854-E2E3-4D1A-9365-B68BD82B0AD8}" sibTransId="{69715BBA-DAD4-49B3-ADD9-CCFF0A6CFE9F}"/>
    <dgm:cxn modelId="{5BF9538A-9D4D-4473-98F3-2E65787B053F}" type="presOf" srcId="{5A9466CC-C878-44BD-9550-67CCBCFBF2D5}" destId="{7B1E11E4-E8FB-431F-ADEE-AC336FD0447C}" srcOrd="0" destOrd="0" presId="urn:microsoft.com/office/officeart/2005/8/layout/hProcess9"/>
    <dgm:cxn modelId="{A14DB57B-E9D7-46D1-9B58-8DBB3F6CBE81}" type="presOf" srcId="{2CC2BD33-5CA8-44E1-ABA5-D04F6CC82DED}" destId="{C1D4263F-91D6-45A1-A1C8-51AF663D4CFA}" srcOrd="0" destOrd="0" presId="urn:microsoft.com/office/officeart/2005/8/layout/hProcess9"/>
    <dgm:cxn modelId="{0BE0D0CD-AC19-43DE-B2D2-C20FC54DC3E8}" srcId="{5A9466CC-C878-44BD-9550-67CCBCFBF2D5}" destId="{1B2109F6-4E8D-404D-834B-15E937B91078}" srcOrd="4" destOrd="0" parTransId="{1FA77C59-B78E-4CCF-9B77-6F654305DF39}" sibTransId="{A272E186-06A3-471F-B2A1-36EB17CE523F}"/>
    <dgm:cxn modelId="{634BB8FF-D97A-4549-8E9D-E20453B35FD2}" srcId="{5A9466CC-C878-44BD-9550-67CCBCFBF2D5}" destId="{2CC2BD33-5CA8-44E1-ABA5-D04F6CC82DED}" srcOrd="1" destOrd="0" parTransId="{B6D0F8B4-A9C2-4F61-A648-682345721884}" sibTransId="{5E5FCF35-DA32-4476-BAF3-06DED1151CD4}"/>
    <dgm:cxn modelId="{B53E0A77-E146-49C4-9F5C-FE982B663C87}" type="presParOf" srcId="{7B1E11E4-E8FB-431F-ADEE-AC336FD0447C}" destId="{816FE31D-12C6-4F26-9BB7-F5F9C3AFB1A2}" srcOrd="0" destOrd="0" presId="urn:microsoft.com/office/officeart/2005/8/layout/hProcess9"/>
    <dgm:cxn modelId="{74DC1C65-498D-4122-B39B-F781D2D26B4A}" type="presParOf" srcId="{7B1E11E4-E8FB-431F-ADEE-AC336FD0447C}" destId="{676BA082-84E2-4175-97B2-5BC63B82D309}" srcOrd="1" destOrd="0" presId="urn:microsoft.com/office/officeart/2005/8/layout/hProcess9"/>
    <dgm:cxn modelId="{BB0774FC-4069-4B7C-BD72-0754FD42DF5E}" type="presParOf" srcId="{676BA082-84E2-4175-97B2-5BC63B82D309}" destId="{87B56310-0E53-4DC0-961D-CD110946D5EC}" srcOrd="0" destOrd="0" presId="urn:microsoft.com/office/officeart/2005/8/layout/hProcess9"/>
    <dgm:cxn modelId="{0060CA67-E493-46B3-B2E6-A29ACEEE71D6}" type="presParOf" srcId="{676BA082-84E2-4175-97B2-5BC63B82D309}" destId="{EC71225B-7EEF-4B36-B7DE-3147A5C9D89B}" srcOrd="1" destOrd="0" presId="urn:microsoft.com/office/officeart/2005/8/layout/hProcess9"/>
    <dgm:cxn modelId="{6E09E4E2-2F2B-4EB9-A8F1-6DD520412244}" type="presParOf" srcId="{676BA082-84E2-4175-97B2-5BC63B82D309}" destId="{C1D4263F-91D6-45A1-A1C8-51AF663D4CFA}" srcOrd="2" destOrd="0" presId="urn:microsoft.com/office/officeart/2005/8/layout/hProcess9"/>
    <dgm:cxn modelId="{5B4BC4E7-33C6-44FE-8DBE-69CDEBD2D9D3}" type="presParOf" srcId="{676BA082-84E2-4175-97B2-5BC63B82D309}" destId="{A52CE964-F094-4362-B09D-74FBADE2DA59}" srcOrd="3" destOrd="0" presId="urn:microsoft.com/office/officeart/2005/8/layout/hProcess9"/>
    <dgm:cxn modelId="{80EDA68A-9DC9-477E-A18E-F9A25EE5D3CD}" type="presParOf" srcId="{676BA082-84E2-4175-97B2-5BC63B82D309}" destId="{2B1CDB69-B1B7-4E95-819B-3C1CFA660E9E}" srcOrd="4" destOrd="0" presId="urn:microsoft.com/office/officeart/2005/8/layout/hProcess9"/>
    <dgm:cxn modelId="{87F2FB8C-3AE6-4FD7-87B5-7C3D02E1BADD}" type="presParOf" srcId="{676BA082-84E2-4175-97B2-5BC63B82D309}" destId="{C825514F-5BFD-4293-AF65-B0FF1F0EB5F5}" srcOrd="5" destOrd="0" presId="urn:microsoft.com/office/officeart/2005/8/layout/hProcess9"/>
    <dgm:cxn modelId="{C633492D-1A26-475D-8DB9-DC83518A0C8D}" type="presParOf" srcId="{676BA082-84E2-4175-97B2-5BC63B82D309}" destId="{2F0254DF-8F1A-41BE-95A9-C6101B3CA044}" srcOrd="6" destOrd="0" presId="urn:microsoft.com/office/officeart/2005/8/layout/hProcess9"/>
    <dgm:cxn modelId="{B11EFB48-E442-450F-B3EF-ABE532A93B78}" type="presParOf" srcId="{676BA082-84E2-4175-97B2-5BC63B82D309}" destId="{A4BC7041-92D0-4605-8CB8-063BDB28DBFC}" srcOrd="7" destOrd="0" presId="urn:microsoft.com/office/officeart/2005/8/layout/hProcess9"/>
    <dgm:cxn modelId="{BF1BC3DB-3900-4D40-BA15-649160AD2565}" type="presParOf" srcId="{676BA082-84E2-4175-97B2-5BC63B82D309}" destId="{AB900C22-B41B-4D77-AE83-9C8064E7BF50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9466CC-C878-44BD-9550-67CCBCFBF2D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82DF2E-D24C-4B0A-A34B-EC7F5E9CC4E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ПРОБЛЕМА</a:t>
          </a:r>
        </a:p>
        <a:p>
          <a:r>
            <a:rPr lang="ru-RU" sz="1600" b="1" dirty="0" smtClean="0">
              <a:solidFill>
                <a:schemeClr val="bg1"/>
              </a:solidFill>
            </a:rPr>
            <a:t>Затягивание процесса   составление ИППСУ со стороны узких специалистов</a:t>
          </a:r>
        </a:p>
        <a:p>
          <a:endParaRPr lang="ru-RU" sz="1600" dirty="0">
            <a:solidFill>
              <a:schemeClr val="bg1"/>
            </a:solidFill>
          </a:endParaRPr>
        </a:p>
      </dgm:t>
    </dgm:pt>
    <dgm:pt modelId="{77FE80CB-BC63-4BCD-AB74-DF6C9884BEAE}" type="parTrans" cxnId="{6B2EAAA9-FED5-4D00-BD4A-AD47BAEA78AD}">
      <dgm:prSet/>
      <dgm:spPr/>
      <dgm:t>
        <a:bodyPr/>
        <a:lstStyle/>
        <a:p>
          <a:endParaRPr lang="ru-RU"/>
        </a:p>
      </dgm:t>
    </dgm:pt>
    <dgm:pt modelId="{25ACE917-2AE7-4D81-BBA9-DB2B2038B7B6}" type="sibTrans" cxnId="{6B2EAAA9-FED5-4D00-BD4A-AD47BAEA78AD}">
      <dgm:prSet/>
      <dgm:spPr/>
      <dgm:t>
        <a:bodyPr/>
        <a:lstStyle/>
        <a:p>
          <a:endParaRPr lang="ru-RU"/>
        </a:p>
      </dgm:t>
    </dgm:pt>
    <dgm:pt modelId="{25114876-CCAC-4315-8A46-B0DB0B17220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МЕРОПРИЯТИЕ</a:t>
          </a:r>
        </a:p>
        <a:p>
          <a:r>
            <a:rPr lang="ru-RU" sz="1400" b="1" dirty="0" smtClean="0">
              <a:solidFill>
                <a:schemeClr val="bg1"/>
              </a:solidFill>
            </a:rPr>
            <a:t>Разработка графика работы  по заполнению ИППСУ всеми специалистами </a:t>
          </a:r>
        </a:p>
      </dgm:t>
    </dgm:pt>
    <dgm:pt modelId="{3BFAB854-E2E3-4D1A-9365-B68BD82B0AD8}" type="parTrans" cxnId="{EA41FF28-9CD9-4B2F-8839-8F25A9E09B9F}">
      <dgm:prSet/>
      <dgm:spPr/>
      <dgm:t>
        <a:bodyPr/>
        <a:lstStyle/>
        <a:p>
          <a:endParaRPr lang="ru-RU"/>
        </a:p>
      </dgm:t>
    </dgm:pt>
    <dgm:pt modelId="{69715BBA-DAD4-49B3-ADD9-CCFF0A6CFE9F}" type="sibTrans" cxnId="{EA41FF28-9CD9-4B2F-8839-8F25A9E09B9F}">
      <dgm:prSet/>
      <dgm:spPr/>
      <dgm:t>
        <a:bodyPr/>
        <a:lstStyle/>
        <a:p>
          <a:endParaRPr lang="ru-RU"/>
        </a:p>
      </dgm:t>
    </dgm:pt>
    <dgm:pt modelId="{1B2109F6-4E8D-404D-834B-15E937B9107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ОТВЕТСТВЕННЫЙ</a:t>
          </a:r>
        </a:p>
        <a:p>
          <a:r>
            <a:rPr lang="ru-RU" dirty="0" smtClean="0"/>
            <a:t>Заведующий отделением З.С. Кобзева</a:t>
          </a:r>
          <a:endParaRPr lang="ru-RU" dirty="0"/>
        </a:p>
      </dgm:t>
    </dgm:pt>
    <dgm:pt modelId="{1FA77C59-B78E-4CCF-9B77-6F654305DF39}" type="parTrans" cxnId="{0BE0D0CD-AC19-43DE-B2D2-C20FC54DC3E8}">
      <dgm:prSet/>
      <dgm:spPr/>
      <dgm:t>
        <a:bodyPr/>
        <a:lstStyle/>
        <a:p>
          <a:endParaRPr lang="ru-RU"/>
        </a:p>
      </dgm:t>
    </dgm:pt>
    <dgm:pt modelId="{A272E186-06A3-471F-B2A1-36EB17CE523F}" type="sibTrans" cxnId="{0BE0D0CD-AC19-43DE-B2D2-C20FC54DC3E8}">
      <dgm:prSet/>
      <dgm:spPr/>
      <dgm:t>
        <a:bodyPr/>
        <a:lstStyle/>
        <a:p>
          <a:endParaRPr lang="ru-RU"/>
        </a:p>
      </dgm:t>
    </dgm:pt>
    <dgm:pt modelId="{2CC2BD33-5CA8-44E1-ABA5-D04F6CC82DED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ПРИЧИНА</a:t>
          </a:r>
        </a:p>
        <a:p>
          <a:r>
            <a:rPr lang="ru-RU" sz="1600" b="1" dirty="0" smtClean="0">
              <a:solidFill>
                <a:schemeClr val="bg1"/>
              </a:solidFill>
            </a:rPr>
            <a:t>Откладывание специалистами разработки ИППСУ на последние дни периода, выделяемого для этой работы в соответствие с нормативным документом </a:t>
          </a:r>
        </a:p>
        <a:p>
          <a:r>
            <a:rPr lang="ru-RU" sz="1600" b="1" dirty="0" smtClean="0">
              <a:solidFill>
                <a:schemeClr val="bg1"/>
              </a:solidFill>
            </a:rPr>
            <a:t>(до 5 дней) </a:t>
          </a:r>
        </a:p>
      </dgm:t>
    </dgm:pt>
    <dgm:pt modelId="{B6D0F8B4-A9C2-4F61-A648-682345721884}" type="parTrans" cxnId="{634BB8FF-D97A-4549-8E9D-E20453B35FD2}">
      <dgm:prSet/>
      <dgm:spPr/>
      <dgm:t>
        <a:bodyPr/>
        <a:lstStyle/>
        <a:p>
          <a:endParaRPr lang="ru-RU"/>
        </a:p>
      </dgm:t>
    </dgm:pt>
    <dgm:pt modelId="{5E5FCF35-DA32-4476-BAF3-06DED1151CD4}" type="sibTrans" cxnId="{634BB8FF-D97A-4549-8E9D-E20453B35FD2}">
      <dgm:prSet/>
      <dgm:spPr/>
      <dgm:t>
        <a:bodyPr/>
        <a:lstStyle/>
        <a:p>
          <a:endParaRPr lang="ru-RU"/>
        </a:p>
      </dgm:t>
    </dgm:pt>
    <dgm:pt modelId="{705D6DAA-8DE1-4DBD-A966-EAD6A8DD95BE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СРОК</a:t>
          </a:r>
        </a:p>
        <a:p>
          <a:r>
            <a:rPr lang="ru-RU" b="1" dirty="0" smtClean="0">
              <a:solidFill>
                <a:schemeClr val="tx1"/>
              </a:solidFill>
            </a:rPr>
            <a:t>Выполнения</a:t>
          </a:r>
        </a:p>
        <a:p>
          <a:r>
            <a:rPr lang="ru-RU" b="1" dirty="0" smtClean="0">
              <a:solidFill>
                <a:schemeClr val="bg1"/>
              </a:solidFill>
            </a:rPr>
            <a:t>До 28 февраля 2021 года</a:t>
          </a:r>
          <a:endParaRPr lang="ru-RU" b="1" dirty="0" smtClean="0">
            <a:solidFill>
              <a:schemeClr val="bg1"/>
            </a:solidFill>
          </a:endParaRPr>
        </a:p>
      </dgm:t>
    </dgm:pt>
    <dgm:pt modelId="{E96267BB-15E5-46C4-B9E3-E670A2EAF56F}" type="parTrans" cxnId="{D897A9DA-B8BF-47E4-A383-7E669D003566}">
      <dgm:prSet/>
      <dgm:spPr/>
      <dgm:t>
        <a:bodyPr/>
        <a:lstStyle/>
        <a:p>
          <a:endParaRPr lang="ru-RU"/>
        </a:p>
      </dgm:t>
    </dgm:pt>
    <dgm:pt modelId="{6200F94F-479A-4544-901D-6FC1FFB5D821}" type="sibTrans" cxnId="{D897A9DA-B8BF-47E4-A383-7E669D003566}">
      <dgm:prSet/>
      <dgm:spPr/>
      <dgm:t>
        <a:bodyPr/>
        <a:lstStyle/>
        <a:p>
          <a:endParaRPr lang="ru-RU"/>
        </a:p>
      </dgm:t>
    </dgm:pt>
    <dgm:pt modelId="{7B1E11E4-E8FB-431F-ADEE-AC336FD0447C}" type="pres">
      <dgm:prSet presAssocID="{5A9466CC-C878-44BD-9550-67CCBCFBF2D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6FE31D-12C6-4F26-9BB7-F5F9C3AFB1A2}" type="pres">
      <dgm:prSet presAssocID="{5A9466CC-C878-44BD-9550-67CCBCFBF2D5}" presName="arrow" presStyleLbl="bgShp" presStyleIdx="0" presStyleCnt="1"/>
      <dgm:spPr/>
    </dgm:pt>
    <dgm:pt modelId="{676BA082-84E2-4175-97B2-5BC63B82D309}" type="pres">
      <dgm:prSet presAssocID="{5A9466CC-C878-44BD-9550-67CCBCFBF2D5}" presName="linearProcess" presStyleCnt="0"/>
      <dgm:spPr/>
    </dgm:pt>
    <dgm:pt modelId="{87B56310-0E53-4DC0-961D-CD110946D5EC}" type="pres">
      <dgm:prSet presAssocID="{8382DF2E-D24C-4B0A-A34B-EC7F5E9CC4E0}" presName="textNode" presStyleLbl="node1" presStyleIdx="0" presStyleCnt="5" custScaleY="245406" custLinFactNeighborX="81078" custLinFactNeighborY="-2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1225B-7EEF-4B36-B7DE-3147A5C9D89B}" type="pres">
      <dgm:prSet presAssocID="{25ACE917-2AE7-4D81-BBA9-DB2B2038B7B6}" presName="sibTrans" presStyleCnt="0"/>
      <dgm:spPr/>
    </dgm:pt>
    <dgm:pt modelId="{C1D4263F-91D6-45A1-A1C8-51AF663D4CFA}" type="pres">
      <dgm:prSet presAssocID="{2CC2BD33-5CA8-44E1-ABA5-D04F6CC82DED}" presName="textNode" presStyleLbl="node1" presStyleIdx="1" presStyleCnt="5" custScaleY="182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2CE964-F094-4362-B09D-74FBADE2DA59}" type="pres">
      <dgm:prSet presAssocID="{5E5FCF35-DA32-4476-BAF3-06DED1151CD4}" presName="sibTrans" presStyleCnt="0"/>
      <dgm:spPr/>
    </dgm:pt>
    <dgm:pt modelId="{2B1CDB69-B1B7-4E95-819B-3C1CFA660E9E}" type="pres">
      <dgm:prSet presAssocID="{25114876-CCAC-4315-8A46-B0DB0B172209}" presName="textNode" presStyleLbl="node1" presStyleIdx="2" presStyleCnt="5" custScaleY="175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5514F-5BFD-4293-AF65-B0FF1F0EB5F5}" type="pres">
      <dgm:prSet presAssocID="{69715BBA-DAD4-49B3-ADD9-CCFF0A6CFE9F}" presName="sibTrans" presStyleCnt="0"/>
      <dgm:spPr/>
    </dgm:pt>
    <dgm:pt modelId="{2F0254DF-8F1A-41BE-95A9-C6101B3CA044}" type="pres">
      <dgm:prSet presAssocID="{705D6DAA-8DE1-4DBD-A966-EAD6A8DD95BE}" presName="textNode" presStyleLbl="node1" presStyleIdx="3" presStyleCnt="5" custScaleY="155191" custLinFactNeighborX="-93709" custLinFactNeighborY="2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C7041-92D0-4605-8CB8-063BDB28DBFC}" type="pres">
      <dgm:prSet presAssocID="{6200F94F-479A-4544-901D-6FC1FFB5D821}" presName="sibTrans" presStyleCnt="0"/>
      <dgm:spPr/>
    </dgm:pt>
    <dgm:pt modelId="{AB900C22-B41B-4D77-AE83-9C8064E7BF50}" type="pres">
      <dgm:prSet presAssocID="{1B2109F6-4E8D-404D-834B-15E937B91078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97A9DA-B8BF-47E4-A383-7E669D003566}" srcId="{5A9466CC-C878-44BD-9550-67CCBCFBF2D5}" destId="{705D6DAA-8DE1-4DBD-A966-EAD6A8DD95BE}" srcOrd="3" destOrd="0" parTransId="{E96267BB-15E5-46C4-B9E3-E670A2EAF56F}" sibTransId="{6200F94F-479A-4544-901D-6FC1FFB5D821}"/>
    <dgm:cxn modelId="{743D5125-A884-4A48-AFA5-31DB70E8BB54}" type="presOf" srcId="{8382DF2E-D24C-4B0A-A34B-EC7F5E9CC4E0}" destId="{87B56310-0E53-4DC0-961D-CD110946D5EC}" srcOrd="0" destOrd="0" presId="urn:microsoft.com/office/officeart/2005/8/layout/hProcess9"/>
    <dgm:cxn modelId="{33B157E7-9036-4700-A313-C7786A582136}" type="presOf" srcId="{2CC2BD33-5CA8-44E1-ABA5-D04F6CC82DED}" destId="{C1D4263F-91D6-45A1-A1C8-51AF663D4CFA}" srcOrd="0" destOrd="0" presId="urn:microsoft.com/office/officeart/2005/8/layout/hProcess9"/>
    <dgm:cxn modelId="{6B2EAAA9-FED5-4D00-BD4A-AD47BAEA78AD}" srcId="{5A9466CC-C878-44BD-9550-67CCBCFBF2D5}" destId="{8382DF2E-D24C-4B0A-A34B-EC7F5E9CC4E0}" srcOrd="0" destOrd="0" parTransId="{77FE80CB-BC63-4BCD-AB74-DF6C9884BEAE}" sibTransId="{25ACE917-2AE7-4D81-BBA9-DB2B2038B7B6}"/>
    <dgm:cxn modelId="{2D238F60-E831-472E-905A-6B163E264B42}" type="presOf" srcId="{5A9466CC-C878-44BD-9550-67CCBCFBF2D5}" destId="{7B1E11E4-E8FB-431F-ADEE-AC336FD0447C}" srcOrd="0" destOrd="0" presId="urn:microsoft.com/office/officeart/2005/8/layout/hProcess9"/>
    <dgm:cxn modelId="{EA41FF28-9CD9-4B2F-8839-8F25A9E09B9F}" srcId="{5A9466CC-C878-44BD-9550-67CCBCFBF2D5}" destId="{25114876-CCAC-4315-8A46-B0DB0B172209}" srcOrd="2" destOrd="0" parTransId="{3BFAB854-E2E3-4D1A-9365-B68BD82B0AD8}" sibTransId="{69715BBA-DAD4-49B3-ADD9-CCFF0A6CFE9F}"/>
    <dgm:cxn modelId="{99425C91-3E63-495F-A365-C3802F13159B}" type="presOf" srcId="{705D6DAA-8DE1-4DBD-A966-EAD6A8DD95BE}" destId="{2F0254DF-8F1A-41BE-95A9-C6101B3CA044}" srcOrd="0" destOrd="0" presId="urn:microsoft.com/office/officeart/2005/8/layout/hProcess9"/>
    <dgm:cxn modelId="{A90B828D-80A5-46B8-84BE-391C85342DB4}" type="presOf" srcId="{1B2109F6-4E8D-404D-834B-15E937B91078}" destId="{AB900C22-B41B-4D77-AE83-9C8064E7BF50}" srcOrd="0" destOrd="0" presId="urn:microsoft.com/office/officeart/2005/8/layout/hProcess9"/>
    <dgm:cxn modelId="{7DD7C93E-73C0-4A44-9322-76EC3E982AB5}" type="presOf" srcId="{25114876-CCAC-4315-8A46-B0DB0B172209}" destId="{2B1CDB69-B1B7-4E95-819B-3C1CFA660E9E}" srcOrd="0" destOrd="0" presId="urn:microsoft.com/office/officeart/2005/8/layout/hProcess9"/>
    <dgm:cxn modelId="{0BE0D0CD-AC19-43DE-B2D2-C20FC54DC3E8}" srcId="{5A9466CC-C878-44BD-9550-67CCBCFBF2D5}" destId="{1B2109F6-4E8D-404D-834B-15E937B91078}" srcOrd="4" destOrd="0" parTransId="{1FA77C59-B78E-4CCF-9B77-6F654305DF39}" sibTransId="{A272E186-06A3-471F-B2A1-36EB17CE523F}"/>
    <dgm:cxn modelId="{634BB8FF-D97A-4549-8E9D-E20453B35FD2}" srcId="{5A9466CC-C878-44BD-9550-67CCBCFBF2D5}" destId="{2CC2BD33-5CA8-44E1-ABA5-D04F6CC82DED}" srcOrd="1" destOrd="0" parTransId="{B6D0F8B4-A9C2-4F61-A648-682345721884}" sibTransId="{5E5FCF35-DA32-4476-BAF3-06DED1151CD4}"/>
    <dgm:cxn modelId="{C76B38ED-20B8-4146-8485-8A8BD12A219A}" type="presParOf" srcId="{7B1E11E4-E8FB-431F-ADEE-AC336FD0447C}" destId="{816FE31D-12C6-4F26-9BB7-F5F9C3AFB1A2}" srcOrd="0" destOrd="0" presId="urn:microsoft.com/office/officeart/2005/8/layout/hProcess9"/>
    <dgm:cxn modelId="{F1F1F13B-96E7-4995-8EB3-CF9FD89304E4}" type="presParOf" srcId="{7B1E11E4-E8FB-431F-ADEE-AC336FD0447C}" destId="{676BA082-84E2-4175-97B2-5BC63B82D309}" srcOrd="1" destOrd="0" presId="urn:microsoft.com/office/officeart/2005/8/layout/hProcess9"/>
    <dgm:cxn modelId="{CAB221E2-740D-4980-B3A0-7AE87CE65A4B}" type="presParOf" srcId="{676BA082-84E2-4175-97B2-5BC63B82D309}" destId="{87B56310-0E53-4DC0-961D-CD110946D5EC}" srcOrd="0" destOrd="0" presId="urn:microsoft.com/office/officeart/2005/8/layout/hProcess9"/>
    <dgm:cxn modelId="{D8843F65-B0D7-42B9-A71B-9594F5BAE0D1}" type="presParOf" srcId="{676BA082-84E2-4175-97B2-5BC63B82D309}" destId="{EC71225B-7EEF-4B36-B7DE-3147A5C9D89B}" srcOrd="1" destOrd="0" presId="urn:microsoft.com/office/officeart/2005/8/layout/hProcess9"/>
    <dgm:cxn modelId="{BF06452E-7110-42FA-9C56-728409C687BE}" type="presParOf" srcId="{676BA082-84E2-4175-97B2-5BC63B82D309}" destId="{C1D4263F-91D6-45A1-A1C8-51AF663D4CFA}" srcOrd="2" destOrd="0" presId="urn:microsoft.com/office/officeart/2005/8/layout/hProcess9"/>
    <dgm:cxn modelId="{629586F1-1655-484A-9DE6-37591106F7FE}" type="presParOf" srcId="{676BA082-84E2-4175-97B2-5BC63B82D309}" destId="{A52CE964-F094-4362-B09D-74FBADE2DA59}" srcOrd="3" destOrd="0" presId="urn:microsoft.com/office/officeart/2005/8/layout/hProcess9"/>
    <dgm:cxn modelId="{D48AA487-9BDF-410B-A479-7E198F7AF0EF}" type="presParOf" srcId="{676BA082-84E2-4175-97B2-5BC63B82D309}" destId="{2B1CDB69-B1B7-4E95-819B-3C1CFA660E9E}" srcOrd="4" destOrd="0" presId="urn:microsoft.com/office/officeart/2005/8/layout/hProcess9"/>
    <dgm:cxn modelId="{F27DFCA3-DDE4-4E7C-BD8F-75D832C6BB2F}" type="presParOf" srcId="{676BA082-84E2-4175-97B2-5BC63B82D309}" destId="{C825514F-5BFD-4293-AF65-B0FF1F0EB5F5}" srcOrd="5" destOrd="0" presId="urn:microsoft.com/office/officeart/2005/8/layout/hProcess9"/>
    <dgm:cxn modelId="{EC234168-0C4E-4D1C-832C-23444237C153}" type="presParOf" srcId="{676BA082-84E2-4175-97B2-5BC63B82D309}" destId="{2F0254DF-8F1A-41BE-95A9-C6101B3CA044}" srcOrd="6" destOrd="0" presId="urn:microsoft.com/office/officeart/2005/8/layout/hProcess9"/>
    <dgm:cxn modelId="{01D092E8-5789-415E-9679-7CEB2A116243}" type="presParOf" srcId="{676BA082-84E2-4175-97B2-5BC63B82D309}" destId="{A4BC7041-92D0-4605-8CB8-063BDB28DBFC}" srcOrd="7" destOrd="0" presId="urn:microsoft.com/office/officeart/2005/8/layout/hProcess9"/>
    <dgm:cxn modelId="{A8E2B978-32C7-4737-A829-35189C0D770B}" type="presParOf" srcId="{676BA082-84E2-4175-97B2-5BC63B82D309}" destId="{AB900C22-B41B-4D77-AE83-9C8064E7BF50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9466CC-C878-44BD-9550-67CCBCFBF2D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82DF2E-D24C-4B0A-A34B-EC7F5E9CC4E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ПРОБЛЕМА</a:t>
          </a:r>
        </a:p>
        <a:p>
          <a:r>
            <a:rPr lang="ru-RU" sz="1600" b="1" dirty="0" smtClean="0">
              <a:solidFill>
                <a:schemeClr val="bg1"/>
              </a:solidFill>
            </a:rPr>
            <a:t>Несвоевременное представление заполненной ИППСУ  специалисту по социальной работе со стороны узких специалистов для дальнейшей проверки и  подписания документа</a:t>
          </a:r>
        </a:p>
        <a:p>
          <a:endParaRPr lang="ru-RU" sz="1600" dirty="0">
            <a:solidFill>
              <a:schemeClr val="bg1"/>
            </a:solidFill>
          </a:endParaRPr>
        </a:p>
      </dgm:t>
    </dgm:pt>
    <dgm:pt modelId="{77FE80CB-BC63-4BCD-AB74-DF6C9884BEAE}" type="parTrans" cxnId="{6B2EAAA9-FED5-4D00-BD4A-AD47BAEA78AD}">
      <dgm:prSet/>
      <dgm:spPr/>
      <dgm:t>
        <a:bodyPr/>
        <a:lstStyle/>
        <a:p>
          <a:endParaRPr lang="ru-RU"/>
        </a:p>
      </dgm:t>
    </dgm:pt>
    <dgm:pt modelId="{25ACE917-2AE7-4D81-BBA9-DB2B2038B7B6}" type="sibTrans" cxnId="{6B2EAAA9-FED5-4D00-BD4A-AD47BAEA78AD}">
      <dgm:prSet/>
      <dgm:spPr/>
      <dgm:t>
        <a:bodyPr/>
        <a:lstStyle/>
        <a:p>
          <a:endParaRPr lang="ru-RU"/>
        </a:p>
      </dgm:t>
    </dgm:pt>
    <dgm:pt modelId="{25114876-CCAC-4315-8A46-B0DB0B17220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МЕРОПРИЯТИЕ</a:t>
          </a:r>
        </a:p>
        <a:p>
          <a:r>
            <a:rPr lang="ru-RU" sz="1400" b="1" dirty="0" smtClean="0">
              <a:solidFill>
                <a:schemeClr val="bg1"/>
              </a:solidFill>
            </a:rPr>
            <a:t>Разработка системы контроля за соблюдением сроков предоставления ИППСУ.</a:t>
          </a:r>
        </a:p>
        <a:p>
          <a:r>
            <a:rPr lang="ru-RU" sz="1400" b="1" dirty="0" smtClean="0">
              <a:solidFill>
                <a:schemeClr val="bg1"/>
              </a:solidFill>
            </a:rPr>
            <a:t>Внедрение электронной  схемы передачи ИППСУ между специалистами.</a:t>
          </a:r>
        </a:p>
        <a:p>
          <a:r>
            <a:rPr lang="ru-RU" sz="1400" b="1" dirty="0" smtClean="0">
              <a:solidFill>
                <a:schemeClr val="bg1"/>
              </a:solidFill>
            </a:rPr>
            <a:t>Проведение информационного совещания со специалистами.</a:t>
          </a:r>
        </a:p>
        <a:p>
          <a:endParaRPr lang="ru-RU" sz="1400" b="1" dirty="0" smtClean="0">
            <a:solidFill>
              <a:schemeClr val="bg1"/>
            </a:solidFill>
          </a:endParaRPr>
        </a:p>
      </dgm:t>
    </dgm:pt>
    <dgm:pt modelId="{3BFAB854-E2E3-4D1A-9365-B68BD82B0AD8}" type="parTrans" cxnId="{EA41FF28-9CD9-4B2F-8839-8F25A9E09B9F}">
      <dgm:prSet/>
      <dgm:spPr/>
      <dgm:t>
        <a:bodyPr/>
        <a:lstStyle/>
        <a:p>
          <a:endParaRPr lang="ru-RU"/>
        </a:p>
      </dgm:t>
    </dgm:pt>
    <dgm:pt modelId="{69715BBA-DAD4-49B3-ADD9-CCFF0A6CFE9F}" type="sibTrans" cxnId="{EA41FF28-9CD9-4B2F-8839-8F25A9E09B9F}">
      <dgm:prSet/>
      <dgm:spPr/>
      <dgm:t>
        <a:bodyPr/>
        <a:lstStyle/>
        <a:p>
          <a:endParaRPr lang="ru-RU"/>
        </a:p>
      </dgm:t>
    </dgm:pt>
    <dgm:pt modelId="{1B2109F6-4E8D-404D-834B-15E937B9107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ОТВЕТСТВЕННЫЙ</a:t>
          </a:r>
        </a:p>
        <a:p>
          <a:r>
            <a:rPr lang="ru-RU" dirty="0" smtClean="0"/>
            <a:t>Заведующий отделением З.С. Кобзева</a:t>
          </a:r>
          <a:endParaRPr lang="ru-RU" dirty="0"/>
        </a:p>
      </dgm:t>
    </dgm:pt>
    <dgm:pt modelId="{1FA77C59-B78E-4CCF-9B77-6F654305DF39}" type="parTrans" cxnId="{0BE0D0CD-AC19-43DE-B2D2-C20FC54DC3E8}">
      <dgm:prSet/>
      <dgm:spPr/>
      <dgm:t>
        <a:bodyPr/>
        <a:lstStyle/>
        <a:p>
          <a:endParaRPr lang="ru-RU"/>
        </a:p>
      </dgm:t>
    </dgm:pt>
    <dgm:pt modelId="{A272E186-06A3-471F-B2A1-36EB17CE523F}" type="sibTrans" cxnId="{0BE0D0CD-AC19-43DE-B2D2-C20FC54DC3E8}">
      <dgm:prSet/>
      <dgm:spPr/>
      <dgm:t>
        <a:bodyPr/>
        <a:lstStyle/>
        <a:p>
          <a:endParaRPr lang="ru-RU"/>
        </a:p>
      </dgm:t>
    </dgm:pt>
    <dgm:pt modelId="{2CC2BD33-5CA8-44E1-ABA5-D04F6CC82DED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ПРИЧИНА</a:t>
          </a:r>
        </a:p>
        <a:p>
          <a:r>
            <a:rPr lang="ru-RU" sz="1500" b="1" dirty="0" smtClean="0">
              <a:solidFill>
                <a:schemeClr val="bg1"/>
              </a:solidFill>
            </a:rPr>
            <a:t>Рассогласованность действий специалистов, работающих с ИППСУ</a:t>
          </a:r>
        </a:p>
        <a:p>
          <a:endParaRPr lang="ru-RU" sz="1600" b="1" dirty="0" smtClean="0">
            <a:solidFill>
              <a:schemeClr val="tx1"/>
            </a:solidFill>
          </a:endParaRPr>
        </a:p>
      </dgm:t>
    </dgm:pt>
    <dgm:pt modelId="{B6D0F8B4-A9C2-4F61-A648-682345721884}" type="parTrans" cxnId="{634BB8FF-D97A-4549-8E9D-E20453B35FD2}">
      <dgm:prSet/>
      <dgm:spPr/>
      <dgm:t>
        <a:bodyPr/>
        <a:lstStyle/>
        <a:p>
          <a:endParaRPr lang="ru-RU"/>
        </a:p>
      </dgm:t>
    </dgm:pt>
    <dgm:pt modelId="{5E5FCF35-DA32-4476-BAF3-06DED1151CD4}" type="sibTrans" cxnId="{634BB8FF-D97A-4549-8E9D-E20453B35FD2}">
      <dgm:prSet/>
      <dgm:spPr/>
      <dgm:t>
        <a:bodyPr/>
        <a:lstStyle/>
        <a:p>
          <a:endParaRPr lang="ru-RU"/>
        </a:p>
      </dgm:t>
    </dgm:pt>
    <dgm:pt modelId="{705D6DAA-8DE1-4DBD-A966-EAD6A8DD95BE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СРОК</a:t>
          </a:r>
        </a:p>
        <a:p>
          <a:r>
            <a:rPr lang="ru-RU" b="1" dirty="0" smtClean="0">
              <a:solidFill>
                <a:schemeClr val="tx1"/>
              </a:solidFill>
            </a:rPr>
            <a:t>Выполнения</a:t>
          </a:r>
        </a:p>
        <a:p>
          <a:r>
            <a:rPr lang="ru-RU" b="1" dirty="0" smtClean="0">
              <a:solidFill>
                <a:schemeClr val="bg1"/>
              </a:solidFill>
            </a:rPr>
            <a:t>До 28 февраля 2021 года</a:t>
          </a:r>
          <a:endParaRPr lang="ru-RU" b="1" dirty="0" smtClean="0">
            <a:solidFill>
              <a:schemeClr val="bg1"/>
            </a:solidFill>
          </a:endParaRPr>
        </a:p>
      </dgm:t>
    </dgm:pt>
    <dgm:pt modelId="{E96267BB-15E5-46C4-B9E3-E670A2EAF56F}" type="parTrans" cxnId="{D897A9DA-B8BF-47E4-A383-7E669D003566}">
      <dgm:prSet/>
      <dgm:spPr/>
      <dgm:t>
        <a:bodyPr/>
        <a:lstStyle/>
        <a:p>
          <a:endParaRPr lang="ru-RU"/>
        </a:p>
      </dgm:t>
    </dgm:pt>
    <dgm:pt modelId="{6200F94F-479A-4544-901D-6FC1FFB5D821}" type="sibTrans" cxnId="{D897A9DA-B8BF-47E4-A383-7E669D003566}">
      <dgm:prSet/>
      <dgm:spPr/>
      <dgm:t>
        <a:bodyPr/>
        <a:lstStyle/>
        <a:p>
          <a:endParaRPr lang="ru-RU"/>
        </a:p>
      </dgm:t>
    </dgm:pt>
    <dgm:pt modelId="{7B1E11E4-E8FB-431F-ADEE-AC336FD0447C}" type="pres">
      <dgm:prSet presAssocID="{5A9466CC-C878-44BD-9550-67CCBCFBF2D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6FE31D-12C6-4F26-9BB7-F5F9C3AFB1A2}" type="pres">
      <dgm:prSet presAssocID="{5A9466CC-C878-44BD-9550-67CCBCFBF2D5}" presName="arrow" presStyleLbl="bgShp" presStyleIdx="0" presStyleCnt="1"/>
      <dgm:spPr/>
    </dgm:pt>
    <dgm:pt modelId="{676BA082-84E2-4175-97B2-5BC63B82D309}" type="pres">
      <dgm:prSet presAssocID="{5A9466CC-C878-44BD-9550-67CCBCFBF2D5}" presName="linearProcess" presStyleCnt="0"/>
      <dgm:spPr/>
    </dgm:pt>
    <dgm:pt modelId="{87B56310-0E53-4DC0-961D-CD110946D5EC}" type="pres">
      <dgm:prSet presAssocID="{8382DF2E-D24C-4B0A-A34B-EC7F5E9CC4E0}" presName="textNode" presStyleLbl="node1" presStyleIdx="0" presStyleCnt="5" custScaleY="245406" custLinFactNeighborX="81078" custLinFactNeighborY="-2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1225B-7EEF-4B36-B7DE-3147A5C9D89B}" type="pres">
      <dgm:prSet presAssocID="{25ACE917-2AE7-4D81-BBA9-DB2B2038B7B6}" presName="sibTrans" presStyleCnt="0"/>
      <dgm:spPr/>
    </dgm:pt>
    <dgm:pt modelId="{C1D4263F-91D6-45A1-A1C8-51AF663D4CFA}" type="pres">
      <dgm:prSet presAssocID="{2CC2BD33-5CA8-44E1-ABA5-D04F6CC82DED}" presName="textNode" presStyleLbl="node1" presStyleIdx="1" presStyleCnt="5" custScaleY="182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2CE964-F094-4362-B09D-74FBADE2DA59}" type="pres">
      <dgm:prSet presAssocID="{5E5FCF35-DA32-4476-BAF3-06DED1151CD4}" presName="sibTrans" presStyleCnt="0"/>
      <dgm:spPr/>
    </dgm:pt>
    <dgm:pt modelId="{2B1CDB69-B1B7-4E95-819B-3C1CFA660E9E}" type="pres">
      <dgm:prSet presAssocID="{25114876-CCAC-4315-8A46-B0DB0B172209}" presName="textNode" presStyleLbl="node1" presStyleIdx="2" presStyleCnt="5" custScaleY="175794" custLinFactNeighborX="54505" custLinFactNeighborY="1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5514F-5BFD-4293-AF65-B0FF1F0EB5F5}" type="pres">
      <dgm:prSet presAssocID="{69715BBA-DAD4-49B3-ADD9-CCFF0A6CFE9F}" presName="sibTrans" presStyleCnt="0"/>
      <dgm:spPr/>
    </dgm:pt>
    <dgm:pt modelId="{2F0254DF-8F1A-41BE-95A9-C6101B3CA044}" type="pres">
      <dgm:prSet presAssocID="{705D6DAA-8DE1-4DBD-A966-EAD6A8DD95BE}" presName="textNode" presStyleLbl="node1" presStyleIdx="3" presStyleCnt="5" custScaleY="155191" custLinFactNeighborX="54234" custLinFactNeighborY="3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C7041-92D0-4605-8CB8-063BDB28DBFC}" type="pres">
      <dgm:prSet presAssocID="{6200F94F-479A-4544-901D-6FC1FFB5D821}" presName="sibTrans" presStyleCnt="0"/>
      <dgm:spPr/>
    </dgm:pt>
    <dgm:pt modelId="{AB900C22-B41B-4D77-AE83-9C8064E7BF50}" type="pres">
      <dgm:prSet presAssocID="{1B2109F6-4E8D-404D-834B-15E937B91078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4BB8FF-D97A-4549-8E9D-E20453B35FD2}" srcId="{5A9466CC-C878-44BD-9550-67CCBCFBF2D5}" destId="{2CC2BD33-5CA8-44E1-ABA5-D04F6CC82DED}" srcOrd="1" destOrd="0" parTransId="{B6D0F8B4-A9C2-4F61-A648-682345721884}" sibTransId="{5E5FCF35-DA32-4476-BAF3-06DED1151CD4}"/>
    <dgm:cxn modelId="{237CD2ED-A0AB-4F31-834F-72FB70205AC8}" type="presOf" srcId="{25114876-CCAC-4315-8A46-B0DB0B172209}" destId="{2B1CDB69-B1B7-4E95-819B-3C1CFA660E9E}" srcOrd="0" destOrd="0" presId="urn:microsoft.com/office/officeart/2005/8/layout/hProcess9"/>
    <dgm:cxn modelId="{F327E546-F593-4C5D-A9D4-3891B1A08EB8}" type="presOf" srcId="{2CC2BD33-5CA8-44E1-ABA5-D04F6CC82DED}" destId="{C1D4263F-91D6-45A1-A1C8-51AF663D4CFA}" srcOrd="0" destOrd="0" presId="urn:microsoft.com/office/officeart/2005/8/layout/hProcess9"/>
    <dgm:cxn modelId="{A4833111-9BC6-42A4-8C5C-5DD2A8B456F5}" type="presOf" srcId="{5A9466CC-C878-44BD-9550-67CCBCFBF2D5}" destId="{7B1E11E4-E8FB-431F-ADEE-AC336FD0447C}" srcOrd="0" destOrd="0" presId="urn:microsoft.com/office/officeart/2005/8/layout/hProcess9"/>
    <dgm:cxn modelId="{7F65516F-1868-4395-ABCA-564FBDC6E9F1}" type="presOf" srcId="{8382DF2E-D24C-4B0A-A34B-EC7F5E9CC4E0}" destId="{87B56310-0E53-4DC0-961D-CD110946D5EC}" srcOrd="0" destOrd="0" presId="urn:microsoft.com/office/officeart/2005/8/layout/hProcess9"/>
    <dgm:cxn modelId="{D897A9DA-B8BF-47E4-A383-7E669D003566}" srcId="{5A9466CC-C878-44BD-9550-67CCBCFBF2D5}" destId="{705D6DAA-8DE1-4DBD-A966-EAD6A8DD95BE}" srcOrd="3" destOrd="0" parTransId="{E96267BB-15E5-46C4-B9E3-E670A2EAF56F}" sibTransId="{6200F94F-479A-4544-901D-6FC1FFB5D821}"/>
    <dgm:cxn modelId="{5C720636-89D1-4472-85FA-CB5E04C27CCD}" type="presOf" srcId="{705D6DAA-8DE1-4DBD-A966-EAD6A8DD95BE}" destId="{2F0254DF-8F1A-41BE-95A9-C6101B3CA044}" srcOrd="0" destOrd="0" presId="urn:microsoft.com/office/officeart/2005/8/layout/hProcess9"/>
    <dgm:cxn modelId="{609163F4-2C33-4A61-85A8-AAEB5935E03E}" type="presOf" srcId="{1B2109F6-4E8D-404D-834B-15E937B91078}" destId="{AB900C22-B41B-4D77-AE83-9C8064E7BF50}" srcOrd="0" destOrd="0" presId="urn:microsoft.com/office/officeart/2005/8/layout/hProcess9"/>
    <dgm:cxn modelId="{EA41FF28-9CD9-4B2F-8839-8F25A9E09B9F}" srcId="{5A9466CC-C878-44BD-9550-67CCBCFBF2D5}" destId="{25114876-CCAC-4315-8A46-B0DB0B172209}" srcOrd="2" destOrd="0" parTransId="{3BFAB854-E2E3-4D1A-9365-B68BD82B0AD8}" sibTransId="{69715BBA-DAD4-49B3-ADD9-CCFF0A6CFE9F}"/>
    <dgm:cxn modelId="{0BE0D0CD-AC19-43DE-B2D2-C20FC54DC3E8}" srcId="{5A9466CC-C878-44BD-9550-67CCBCFBF2D5}" destId="{1B2109F6-4E8D-404D-834B-15E937B91078}" srcOrd="4" destOrd="0" parTransId="{1FA77C59-B78E-4CCF-9B77-6F654305DF39}" sibTransId="{A272E186-06A3-471F-B2A1-36EB17CE523F}"/>
    <dgm:cxn modelId="{6B2EAAA9-FED5-4D00-BD4A-AD47BAEA78AD}" srcId="{5A9466CC-C878-44BD-9550-67CCBCFBF2D5}" destId="{8382DF2E-D24C-4B0A-A34B-EC7F5E9CC4E0}" srcOrd="0" destOrd="0" parTransId="{77FE80CB-BC63-4BCD-AB74-DF6C9884BEAE}" sibTransId="{25ACE917-2AE7-4D81-BBA9-DB2B2038B7B6}"/>
    <dgm:cxn modelId="{490BDC02-0695-47AA-ACE4-21A1610C63E8}" type="presParOf" srcId="{7B1E11E4-E8FB-431F-ADEE-AC336FD0447C}" destId="{816FE31D-12C6-4F26-9BB7-F5F9C3AFB1A2}" srcOrd="0" destOrd="0" presId="urn:microsoft.com/office/officeart/2005/8/layout/hProcess9"/>
    <dgm:cxn modelId="{59ABC501-A7D8-4F96-81F8-4D6492414060}" type="presParOf" srcId="{7B1E11E4-E8FB-431F-ADEE-AC336FD0447C}" destId="{676BA082-84E2-4175-97B2-5BC63B82D309}" srcOrd="1" destOrd="0" presId="urn:microsoft.com/office/officeart/2005/8/layout/hProcess9"/>
    <dgm:cxn modelId="{E77553A4-2DC9-4D81-8A46-763A32C07A42}" type="presParOf" srcId="{676BA082-84E2-4175-97B2-5BC63B82D309}" destId="{87B56310-0E53-4DC0-961D-CD110946D5EC}" srcOrd="0" destOrd="0" presId="urn:microsoft.com/office/officeart/2005/8/layout/hProcess9"/>
    <dgm:cxn modelId="{0B006F4D-DE5A-4067-9A55-9037A75D6CA7}" type="presParOf" srcId="{676BA082-84E2-4175-97B2-5BC63B82D309}" destId="{EC71225B-7EEF-4B36-B7DE-3147A5C9D89B}" srcOrd="1" destOrd="0" presId="urn:microsoft.com/office/officeart/2005/8/layout/hProcess9"/>
    <dgm:cxn modelId="{9C729356-A1A7-497A-B45F-9786AB8A0CC2}" type="presParOf" srcId="{676BA082-84E2-4175-97B2-5BC63B82D309}" destId="{C1D4263F-91D6-45A1-A1C8-51AF663D4CFA}" srcOrd="2" destOrd="0" presId="urn:microsoft.com/office/officeart/2005/8/layout/hProcess9"/>
    <dgm:cxn modelId="{AED1D640-C20C-46C0-B34F-E67DE3550656}" type="presParOf" srcId="{676BA082-84E2-4175-97B2-5BC63B82D309}" destId="{A52CE964-F094-4362-B09D-74FBADE2DA59}" srcOrd="3" destOrd="0" presId="urn:microsoft.com/office/officeart/2005/8/layout/hProcess9"/>
    <dgm:cxn modelId="{F379DF78-A9B6-4275-9F58-CE40D7161BD1}" type="presParOf" srcId="{676BA082-84E2-4175-97B2-5BC63B82D309}" destId="{2B1CDB69-B1B7-4E95-819B-3C1CFA660E9E}" srcOrd="4" destOrd="0" presId="urn:microsoft.com/office/officeart/2005/8/layout/hProcess9"/>
    <dgm:cxn modelId="{A8322F38-D476-4FE0-8C4B-2D5AE1690D8D}" type="presParOf" srcId="{676BA082-84E2-4175-97B2-5BC63B82D309}" destId="{C825514F-5BFD-4293-AF65-B0FF1F0EB5F5}" srcOrd="5" destOrd="0" presId="urn:microsoft.com/office/officeart/2005/8/layout/hProcess9"/>
    <dgm:cxn modelId="{35F4DF9F-92E3-4E0C-8130-0D2FDF41AD0F}" type="presParOf" srcId="{676BA082-84E2-4175-97B2-5BC63B82D309}" destId="{2F0254DF-8F1A-41BE-95A9-C6101B3CA044}" srcOrd="6" destOrd="0" presId="urn:microsoft.com/office/officeart/2005/8/layout/hProcess9"/>
    <dgm:cxn modelId="{9061FA09-944C-4202-B1BA-51DE7D4F80EB}" type="presParOf" srcId="{676BA082-84E2-4175-97B2-5BC63B82D309}" destId="{A4BC7041-92D0-4605-8CB8-063BDB28DBFC}" srcOrd="7" destOrd="0" presId="urn:microsoft.com/office/officeart/2005/8/layout/hProcess9"/>
    <dgm:cxn modelId="{83A93841-6B1D-4C5D-9816-F1B5DC19855D}" type="presParOf" srcId="{676BA082-84E2-4175-97B2-5BC63B82D309}" destId="{AB900C22-B41B-4D77-AE83-9C8064E7BF50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8FF1E-76CF-44F2-8DBF-6FA9CE840E08}">
      <dsp:nvSpPr>
        <dsp:cNvPr id="0" name=""/>
        <dsp:cNvSpPr/>
      </dsp:nvSpPr>
      <dsp:spPr>
        <a:xfrm rot="5400000">
          <a:off x="-265906" y="642557"/>
          <a:ext cx="1772708" cy="12408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1</a:t>
          </a:r>
          <a:endParaRPr lang="ru-RU" sz="3400" kern="1200" dirty="0"/>
        </a:p>
      </dsp:txBody>
      <dsp:txXfrm rot="-5400000">
        <a:off x="1" y="997099"/>
        <a:ext cx="1240895" cy="531813"/>
      </dsp:txXfrm>
    </dsp:sp>
    <dsp:sp modelId="{C0831982-6DC6-4055-B673-18D36C07D1D4}">
      <dsp:nvSpPr>
        <dsp:cNvPr id="0" name=""/>
        <dsp:cNvSpPr/>
      </dsp:nvSpPr>
      <dsp:spPr>
        <a:xfrm rot="5400000">
          <a:off x="5311936" y="-3691242"/>
          <a:ext cx="1551518" cy="96935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Потеря времени при заполнении заявления гражданином на получение социальных </a:t>
          </a:r>
          <a:r>
            <a:rPr lang="ru-RU" sz="2400" kern="1200" dirty="0" smtClean="0"/>
            <a:t>услуг</a:t>
          </a:r>
          <a:r>
            <a:rPr lang="ru-RU" sz="1800" kern="1200" dirty="0" smtClean="0"/>
            <a:t>.</a:t>
          </a:r>
          <a:endParaRPr lang="ru-RU" sz="1800" kern="1200" dirty="0"/>
        </a:p>
      </dsp:txBody>
      <dsp:txXfrm rot="-5400000">
        <a:off x="1240896" y="455537"/>
        <a:ext cx="9617860" cy="1400040"/>
      </dsp:txXfrm>
    </dsp:sp>
    <dsp:sp modelId="{85ED339F-0C74-4B00-83A4-7D7CE77CCECF}">
      <dsp:nvSpPr>
        <dsp:cNvPr id="0" name=""/>
        <dsp:cNvSpPr/>
      </dsp:nvSpPr>
      <dsp:spPr>
        <a:xfrm rot="5400000">
          <a:off x="-337240" y="2339682"/>
          <a:ext cx="1915376" cy="12408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2</a:t>
          </a:r>
          <a:endParaRPr lang="ru-RU" sz="3400" kern="1200" dirty="0"/>
        </a:p>
      </dsp:txBody>
      <dsp:txXfrm rot="-5400000">
        <a:off x="1" y="2622890"/>
        <a:ext cx="1240895" cy="674481"/>
      </dsp:txXfrm>
    </dsp:sp>
    <dsp:sp modelId="{D3D0AEBC-8D9B-4536-B3A5-BD6D5BFA8E4E}">
      <dsp:nvSpPr>
        <dsp:cNvPr id="0" name=""/>
        <dsp:cNvSpPr/>
      </dsp:nvSpPr>
      <dsp:spPr>
        <a:xfrm rot="5400000">
          <a:off x="5339469" y="-1969998"/>
          <a:ext cx="1496452" cy="96935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/>
            <a:t> </a:t>
          </a:r>
          <a:r>
            <a:rPr lang="ru-RU" sz="2400" kern="1200" dirty="0" smtClean="0"/>
            <a:t>Затягивание процесса   составление ИППСУ со стороны узких специалистов.</a:t>
          </a:r>
          <a:endParaRPr lang="ru-RU" sz="2400" kern="1200" dirty="0"/>
        </a:p>
      </dsp:txBody>
      <dsp:txXfrm rot="-5400000">
        <a:off x="1240896" y="2201626"/>
        <a:ext cx="9620548" cy="1350350"/>
      </dsp:txXfrm>
    </dsp:sp>
    <dsp:sp modelId="{A074B1D3-CAAD-47E0-ACEB-4FF1E9A9CCF6}">
      <dsp:nvSpPr>
        <dsp:cNvPr id="0" name=""/>
        <dsp:cNvSpPr/>
      </dsp:nvSpPr>
      <dsp:spPr>
        <a:xfrm rot="5400000">
          <a:off x="-265906" y="3911864"/>
          <a:ext cx="1772708" cy="12408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3</a:t>
          </a:r>
          <a:endParaRPr lang="ru-RU" sz="3400" kern="1200" dirty="0"/>
        </a:p>
      </dsp:txBody>
      <dsp:txXfrm rot="-5400000">
        <a:off x="1" y="4266406"/>
        <a:ext cx="1240895" cy="531813"/>
      </dsp:txXfrm>
    </dsp:sp>
    <dsp:sp modelId="{4F573650-07DC-4B76-9C22-14CE574C38CD}">
      <dsp:nvSpPr>
        <dsp:cNvPr id="0" name=""/>
        <dsp:cNvSpPr/>
      </dsp:nvSpPr>
      <dsp:spPr>
        <a:xfrm rot="5400000">
          <a:off x="5511565" y="-344228"/>
          <a:ext cx="1152260" cy="96935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1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Несвоевременное представление заполненной </a:t>
          </a:r>
          <a:r>
            <a:rPr lang="ru-RU" sz="2400" kern="1200" dirty="0"/>
            <a:t>ИППСУ  специалисту по </a:t>
          </a:r>
          <a:r>
            <a:rPr lang="ru-RU" sz="2400" kern="1200" dirty="0" smtClean="0"/>
            <a:t>социальной </a:t>
          </a:r>
          <a:r>
            <a:rPr lang="ru-RU" sz="2400" kern="1200" dirty="0"/>
            <a:t>работе со стороны узких сециалистов.</a:t>
          </a:r>
        </a:p>
      </dsp:txBody>
      <dsp:txXfrm rot="-5400000">
        <a:off x="1240896" y="3982690"/>
        <a:ext cx="9637350" cy="10397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FE31D-12C6-4F26-9BB7-F5F9C3AFB1A2}">
      <dsp:nvSpPr>
        <dsp:cNvPr id="0" name=""/>
        <dsp:cNvSpPr/>
      </dsp:nvSpPr>
      <dsp:spPr>
        <a:xfrm>
          <a:off x="797212" y="0"/>
          <a:ext cx="9035078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B56310-0E53-4DC0-961D-CD110946D5EC}">
      <dsp:nvSpPr>
        <dsp:cNvPr id="0" name=""/>
        <dsp:cNvSpPr/>
      </dsp:nvSpPr>
      <dsp:spPr>
        <a:xfrm>
          <a:off x="0" y="92984"/>
          <a:ext cx="2042338" cy="5319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ПРОБЛЕМА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Потеря времени при заполнении гражданином заявления на получение социальных услуг.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99699" y="192683"/>
        <a:ext cx="1842940" cy="5119695"/>
      </dsp:txXfrm>
    </dsp:sp>
    <dsp:sp modelId="{C1D4263F-91D6-45A1-A1C8-51AF663D4CFA}">
      <dsp:nvSpPr>
        <dsp:cNvPr id="0" name=""/>
        <dsp:cNvSpPr/>
      </dsp:nvSpPr>
      <dsp:spPr>
        <a:xfrm>
          <a:off x="2149126" y="729764"/>
          <a:ext cx="2042338" cy="39591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ПРИЧИНА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Сложность восприятия гражданином незнакомой информации</a:t>
          </a:r>
          <a:endParaRPr lang="ru-RU" sz="1600" b="1" kern="1200" dirty="0" smtClean="0">
            <a:solidFill>
              <a:schemeClr val="bg1"/>
            </a:solidFill>
          </a:endParaRPr>
        </a:p>
      </dsp:txBody>
      <dsp:txXfrm>
        <a:off x="2248825" y="829463"/>
        <a:ext cx="1842940" cy="3759740"/>
      </dsp:txXfrm>
    </dsp:sp>
    <dsp:sp modelId="{2B1CDB69-B1B7-4E95-819B-3C1CFA660E9E}">
      <dsp:nvSpPr>
        <dsp:cNvPr id="0" name=""/>
        <dsp:cNvSpPr/>
      </dsp:nvSpPr>
      <dsp:spPr>
        <a:xfrm>
          <a:off x="4293582" y="804195"/>
          <a:ext cx="2042338" cy="38102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МЕРОПРИЯТИЕ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Оформление бланков-образцов заявлений</a:t>
          </a:r>
          <a:endParaRPr lang="ru-RU" sz="1400" b="1" kern="1200" dirty="0" smtClean="0">
            <a:solidFill>
              <a:schemeClr val="bg1"/>
            </a:solidFill>
          </a:endParaRPr>
        </a:p>
      </dsp:txBody>
      <dsp:txXfrm>
        <a:off x="4393281" y="903894"/>
        <a:ext cx="1842940" cy="3610878"/>
      </dsp:txXfrm>
    </dsp:sp>
    <dsp:sp modelId="{2F0254DF-8F1A-41BE-95A9-C6101B3CA044}">
      <dsp:nvSpPr>
        <dsp:cNvPr id="0" name=""/>
        <dsp:cNvSpPr/>
      </dsp:nvSpPr>
      <dsp:spPr>
        <a:xfrm>
          <a:off x="6342345" y="1080644"/>
          <a:ext cx="2042338" cy="3363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СРОК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Выполнения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До 28 февраля 2021 года</a:t>
          </a:r>
          <a:endParaRPr lang="ru-RU" sz="1800" b="1" kern="1200" dirty="0" smtClean="0">
            <a:solidFill>
              <a:schemeClr val="bg1"/>
            </a:solidFill>
          </a:endParaRPr>
        </a:p>
      </dsp:txBody>
      <dsp:txXfrm>
        <a:off x="6442044" y="1180343"/>
        <a:ext cx="1842940" cy="3164315"/>
      </dsp:txXfrm>
    </dsp:sp>
    <dsp:sp modelId="{AB900C22-B41B-4D77-AE83-9C8064E7BF50}">
      <dsp:nvSpPr>
        <dsp:cNvPr id="0" name=""/>
        <dsp:cNvSpPr/>
      </dsp:nvSpPr>
      <dsp:spPr>
        <a:xfrm>
          <a:off x="8582494" y="1625600"/>
          <a:ext cx="2042338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ОТВЕТСТВЕННЫЙ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Заведующий отделением З.С. Кобзева</a:t>
          </a:r>
          <a:endParaRPr lang="ru-RU" sz="1800" kern="1200" dirty="0"/>
        </a:p>
      </dsp:txBody>
      <dsp:txXfrm>
        <a:off x="8682193" y="1725299"/>
        <a:ext cx="1842940" cy="19680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FE31D-12C6-4F26-9BB7-F5F9C3AFB1A2}">
      <dsp:nvSpPr>
        <dsp:cNvPr id="0" name=""/>
        <dsp:cNvSpPr/>
      </dsp:nvSpPr>
      <dsp:spPr>
        <a:xfrm>
          <a:off x="797212" y="0"/>
          <a:ext cx="9035078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B56310-0E53-4DC0-961D-CD110946D5EC}">
      <dsp:nvSpPr>
        <dsp:cNvPr id="0" name=""/>
        <dsp:cNvSpPr/>
      </dsp:nvSpPr>
      <dsp:spPr>
        <a:xfrm>
          <a:off x="87465" y="0"/>
          <a:ext cx="2042338" cy="5319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ПРОБЛЕМА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Затягивание процесса   составление ИППСУ со стороны узких специалистов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bg1"/>
            </a:solidFill>
          </a:endParaRPr>
        </a:p>
      </dsp:txBody>
      <dsp:txXfrm>
        <a:off x="187164" y="99699"/>
        <a:ext cx="1842940" cy="5119695"/>
      </dsp:txXfrm>
    </dsp:sp>
    <dsp:sp modelId="{C1D4263F-91D6-45A1-A1C8-51AF663D4CFA}">
      <dsp:nvSpPr>
        <dsp:cNvPr id="0" name=""/>
        <dsp:cNvSpPr/>
      </dsp:nvSpPr>
      <dsp:spPr>
        <a:xfrm>
          <a:off x="2149126" y="729764"/>
          <a:ext cx="2042338" cy="39591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ПРИЧИНА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Откладывание специалистами разработки ИППСУ на последние дни периода, выделяемого для этой работы в соответствие с нормативным документом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(до 5 дней) </a:t>
          </a:r>
        </a:p>
      </dsp:txBody>
      <dsp:txXfrm>
        <a:off x="2248825" y="829463"/>
        <a:ext cx="1842940" cy="3759740"/>
      </dsp:txXfrm>
    </dsp:sp>
    <dsp:sp modelId="{2B1CDB69-B1B7-4E95-819B-3C1CFA660E9E}">
      <dsp:nvSpPr>
        <dsp:cNvPr id="0" name=""/>
        <dsp:cNvSpPr/>
      </dsp:nvSpPr>
      <dsp:spPr>
        <a:xfrm>
          <a:off x="4293582" y="804195"/>
          <a:ext cx="2042338" cy="38102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МЕРОПРИЯТИЕ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Разработка графика работы  по заполнению ИППСУ всеми специалистами </a:t>
          </a:r>
        </a:p>
      </dsp:txBody>
      <dsp:txXfrm>
        <a:off x="4393281" y="903894"/>
        <a:ext cx="1842940" cy="3610878"/>
      </dsp:txXfrm>
    </dsp:sp>
    <dsp:sp modelId="{2F0254DF-8F1A-41BE-95A9-C6101B3CA044}">
      <dsp:nvSpPr>
        <dsp:cNvPr id="0" name=""/>
        <dsp:cNvSpPr/>
      </dsp:nvSpPr>
      <dsp:spPr>
        <a:xfrm>
          <a:off x="6342345" y="1080644"/>
          <a:ext cx="2042338" cy="3363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СРОК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Выполнения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До 28 февраля 2021 года</a:t>
          </a:r>
          <a:endParaRPr lang="ru-RU" sz="1800" b="1" kern="1200" dirty="0" smtClean="0">
            <a:solidFill>
              <a:schemeClr val="bg1"/>
            </a:solidFill>
          </a:endParaRPr>
        </a:p>
      </dsp:txBody>
      <dsp:txXfrm>
        <a:off x="6442044" y="1180343"/>
        <a:ext cx="1842940" cy="3164315"/>
      </dsp:txXfrm>
    </dsp:sp>
    <dsp:sp modelId="{AB900C22-B41B-4D77-AE83-9C8064E7BF50}">
      <dsp:nvSpPr>
        <dsp:cNvPr id="0" name=""/>
        <dsp:cNvSpPr/>
      </dsp:nvSpPr>
      <dsp:spPr>
        <a:xfrm>
          <a:off x="8582494" y="1625600"/>
          <a:ext cx="2042338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ОТВЕТСТВЕННЫЙ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Заведующий отделением З.С. Кобзева</a:t>
          </a:r>
          <a:endParaRPr lang="ru-RU" sz="1800" kern="1200" dirty="0"/>
        </a:p>
      </dsp:txBody>
      <dsp:txXfrm>
        <a:off x="8682193" y="1725299"/>
        <a:ext cx="1842940" cy="19680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FE31D-12C6-4F26-9BB7-F5F9C3AFB1A2}">
      <dsp:nvSpPr>
        <dsp:cNvPr id="0" name=""/>
        <dsp:cNvSpPr/>
      </dsp:nvSpPr>
      <dsp:spPr>
        <a:xfrm>
          <a:off x="797212" y="0"/>
          <a:ext cx="9035078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B56310-0E53-4DC0-961D-CD110946D5EC}">
      <dsp:nvSpPr>
        <dsp:cNvPr id="0" name=""/>
        <dsp:cNvSpPr/>
      </dsp:nvSpPr>
      <dsp:spPr>
        <a:xfrm>
          <a:off x="87465" y="0"/>
          <a:ext cx="2042338" cy="5319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ПРОБЛЕМА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Несвоевременное представление заполненной ИППСУ  специалисту по социальной работе со стороны узких специалистов для дальнейшей проверки и  подписания документа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bg1"/>
            </a:solidFill>
          </a:endParaRPr>
        </a:p>
      </dsp:txBody>
      <dsp:txXfrm>
        <a:off x="187164" y="99699"/>
        <a:ext cx="1842940" cy="5119695"/>
      </dsp:txXfrm>
    </dsp:sp>
    <dsp:sp modelId="{C1D4263F-91D6-45A1-A1C8-51AF663D4CFA}">
      <dsp:nvSpPr>
        <dsp:cNvPr id="0" name=""/>
        <dsp:cNvSpPr/>
      </dsp:nvSpPr>
      <dsp:spPr>
        <a:xfrm>
          <a:off x="2149126" y="729764"/>
          <a:ext cx="2042338" cy="39591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ПРИЧИНА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1"/>
              </a:solidFill>
            </a:rPr>
            <a:t>Рассогласованность действий специалистов, работающих с ИППСУ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tx1"/>
            </a:solidFill>
          </a:endParaRPr>
        </a:p>
      </dsp:txBody>
      <dsp:txXfrm>
        <a:off x="2248825" y="829463"/>
        <a:ext cx="1842940" cy="3759740"/>
      </dsp:txXfrm>
    </dsp:sp>
    <dsp:sp modelId="{2B1CDB69-B1B7-4E95-819B-3C1CFA660E9E}">
      <dsp:nvSpPr>
        <dsp:cNvPr id="0" name=""/>
        <dsp:cNvSpPr/>
      </dsp:nvSpPr>
      <dsp:spPr>
        <a:xfrm>
          <a:off x="4349241" y="835991"/>
          <a:ext cx="2042338" cy="38102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МЕРОПРИЯТИЕ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Разработка системы контроля за соблюдением сроков предоставления ИППСУ.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Внедрение электронной  схемы передачи ИППСУ между специалистами.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Проведение информационного совещания со специалистами.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chemeClr val="bg1"/>
            </a:solidFill>
          </a:endParaRPr>
        </a:p>
      </dsp:txBody>
      <dsp:txXfrm>
        <a:off x="4448940" y="935690"/>
        <a:ext cx="1842940" cy="3610878"/>
      </dsp:txXfrm>
    </dsp:sp>
    <dsp:sp modelId="{2F0254DF-8F1A-41BE-95A9-C6101B3CA044}">
      <dsp:nvSpPr>
        <dsp:cNvPr id="0" name=""/>
        <dsp:cNvSpPr/>
      </dsp:nvSpPr>
      <dsp:spPr>
        <a:xfrm>
          <a:off x="6493420" y="1104508"/>
          <a:ext cx="2042338" cy="3363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СРОК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Выполнения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До 28 февраля 2021 года</a:t>
          </a:r>
          <a:endParaRPr lang="ru-RU" sz="1800" b="1" kern="1200" dirty="0" smtClean="0">
            <a:solidFill>
              <a:schemeClr val="bg1"/>
            </a:solidFill>
          </a:endParaRPr>
        </a:p>
      </dsp:txBody>
      <dsp:txXfrm>
        <a:off x="6593119" y="1204207"/>
        <a:ext cx="1842940" cy="3164315"/>
      </dsp:txXfrm>
    </dsp:sp>
    <dsp:sp modelId="{AB900C22-B41B-4D77-AE83-9C8064E7BF50}">
      <dsp:nvSpPr>
        <dsp:cNvPr id="0" name=""/>
        <dsp:cNvSpPr/>
      </dsp:nvSpPr>
      <dsp:spPr>
        <a:xfrm>
          <a:off x="8582494" y="1625600"/>
          <a:ext cx="2042338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ОТВЕТСТВЕННЫЙ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Заведующий отделением З.С. Кобзева</a:t>
          </a:r>
          <a:endParaRPr lang="ru-RU" sz="1800" kern="1200" dirty="0"/>
        </a:p>
      </dsp:txBody>
      <dsp:txXfrm>
        <a:off x="8682193" y="1725299"/>
        <a:ext cx="1842940" cy="1968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0.429213673763678</cdr:x>
      <cdr:y>0.260012074864158</cdr:y>
    </cdr:from>
    <cdr:to>
      <cdr:x>0.731359742132496</cdr:x>
      <cdr:y>0.260112698732139</cdr:y>
    </cdr:to>
    <cdr:sp>
      <cdr:nvSpPr>
        <cdr:cNvPr id="350" name="Прямая соединительная линия 2"/>
        <cdr:cNvSpPr/>
      </cdr:nvSpPr>
      <cdr:spPr>
        <a:xfrm flipH="1">
          <a:off x="1821600" y="930240"/>
          <a:ext cx="1282320" cy="360"/>
        </a:xfrm>
        <a:prstGeom prst="line">
          <a:avLst/>
        </a:prstGeom>
        <a:ln>
          <a:solidFill>
            <a:srgbClr val="000000"/>
          </a:solidFill>
        </a:ln>
      </cdr:spPr>
      <cdr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/>
      </cdr:style>
    </cdr:sp>
  </cdr:relSizeAnchor>
  <cdr:relSizeAnchor>
    <cdr:from>
      <cdr:x>0.699550428365425</cdr:x>
      <cdr:y>0.286073656671362</cdr:y>
    </cdr:from>
    <cdr:to>
      <cdr:x>0.729323946051404</cdr:x>
      <cdr:y>0.594385188166633</cdr:y>
    </cdr:to>
    <cdr:sp>
      <cdr:nvSpPr>
        <cdr:cNvPr id="351" name="Стрелка вниз 10"/>
        <cdr:cNvSpPr/>
      </cdr:nvSpPr>
      <cdr:spPr>
        <a:xfrm>
          <a:off x="2968920" y="1023480"/>
          <a:ext cx="126360" cy="1103040"/>
        </a:xfrm>
        <a:prstGeom prst="downArrow">
          <a:avLst>
            <a:gd name="adj1" fmla="val 50000"/>
            <a:gd name="adj2" fmla="val 50000"/>
          </a:avLst>
        </a:prstGeom>
        <a:solidFill>
          <a:srgbClr val="00b050"/>
        </a:solidFill>
        <a:ln>
          <a:solidFill>
            <a:srgbClr val="af5c24"/>
          </a:solidFill>
        </a:ln>
      </cdr:spPr>
      <cdr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/>
      </cdr:style>
    </cdr:sp>
  </cdr:relSizeAnchor>
</c:userShapes>
</file>

<file path=ppt/drawings/drawing2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0.429213673763678</cdr:x>
      <cdr:y>0.260012074864158</cdr:y>
    </cdr:from>
    <cdr:to>
      <cdr:x>0.731359742132496</cdr:x>
      <cdr:y>0.260112698732139</cdr:y>
    </cdr:to>
    <cdr:sp>
      <cdr:nvSpPr>
        <cdr:cNvPr id="356" name="Прямая соединительная линия 2"/>
        <cdr:cNvSpPr/>
      </cdr:nvSpPr>
      <cdr:spPr>
        <a:xfrm flipH="1">
          <a:off x="1821600" y="930240"/>
          <a:ext cx="1282320" cy="360"/>
        </a:xfrm>
        <a:prstGeom prst="line">
          <a:avLst/>
        </a:prstGeom>
        <a:ln>
          <a:solidFill>
            <a:srgbClr val="000000"/>
          </a:solidFill>
        </a:ln>
      </cdr:spPr>
      <cdr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/>
      </cdr:style>
    </cdr:sp>
  </cdr:relSizeAnchor>
  <cdr:relSizeAnchor>
    <cdr:from>
      <cdr:x>0.699550428365425</cdr:x>
      <cdr:y>0.286073656671362</cdr:y>
    </cdr:from>
    <cdr:to>
      <cdr:x>0.729323946051404</cdr:x>
      <cdr:y>0.594385188166633</cdr:y>
    </cdr:to>
    <cdr:sp>
      <cdr:nvSpPr>
        <cdr:cNvPr id="357" name="Стрелка вниз 10"/>
        <cdr:cNvSpPr/>
      </cdr:nvSpPr>
      <cdr:spPr>
        <a:xfrm>
          <a:off x="2968920" y="1023480"/>
          <a:ext cx="126360" cy="1103040"/>
        </a:xfrm>
        <a:prstGeom prst="downArrow">
          <a:avLst>
            <a:gd name="adj1" fmla="val 50000"/>
            <a:gd name="adj2" fmla="val 50000"/>
          </a:avLst>
        </a:prstGeom>
        <a:solidFill>
          <a:srgbClr val="00b050"/>
        </a:solidFill>
        <a:ln>
          <a:solidFill>
            <a:srgbClr val="af5c24"/>
          </a:solidFill>
        </a:ln>
      </cdr:spPr>
      <cdr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/>
      </cdr:style>
    </cdr:sp>
  </cdr:relSizeAnchor>
</c:userShap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FD31303-723D-4BF0-B9CA-9362DBD9A97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CED9695-3B4A-4A91-BFC2-0E5E3DFB9F7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6BE5AF9-399F-403B-BDFC-DDCA8E2F0AB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6F9C73A-3068-4F31-85A1-762FF1445F2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AFC5097-1100-45FE-9A52-B31A49DE2F8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5BD97C7-F4A2-46DE-9A88-CB8C0B908FA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D56A416-31CF-4F9B-BAA0-2793A6A1389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3CEBAA5-4717-4407-B8E5-4ABB477D2DC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9E1774F-4617-404C-95CA-AD3C874CA1E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2D7A7D3-76A1-455B-BD50-49E5DF45BE1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EA3BB9A-AC99-4607-A4E4-D4C8C25B8B5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10DF0D6-8835-4381-88F2-CA7A65AA3C5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2D689A2-FA93-4B1E-B26D-6E0194315CF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383E841-E448-4BDC-8347-251BE246FCB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D1B5F27-DEC2-4496-B0F4-EFF51C7A570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A99F5F1-20F8-4073-84D6-D0CC56D4835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33FC0AD-E4AA-416A-BC53-4E0709140B3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A7D4857-A1FF-41C7-8BB9-1958DAD6BC2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9286B45-89DA-4316-B5F9-5E4C876C80E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2152601-E8C6-41FA-8460-338AACFACDD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71F621B-3C70-4777-AE92-2825C8F5AC3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BC199C5-94D9-49A5-83DD-35A6B98FBF7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A9DE205-2675-4CE8-AC3A-891DB90BE1D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28A0679-28C2-4D42-A802-A7D01D92A22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B3F3512-F4EB-4D2F-A1FA-2A4A781B70C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4300EC9-8C79-4B87-8F47-FB55BE44400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A3BA1B4-F1B0-408F-B4C0-B456ECA060E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5D39455-E886-4A55-AD36-ACFFEE67F99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E231700-FEE7-49A8-8443-7074977F00B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05D96E1-33C8-49EC-83D6-41918FE291B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955D3953-06E8-4F09-955B-D31F61591D4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D0D17F4-B2CB-469A-9877-2F1CE2ED382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170EFDC-5E92-44B8-B393-1250485557F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41A545A-7D97-4116-8F30-727F72D8835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CE15322D-00F9-402E-A697-BA1EF7357A6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214C6195-696D-4E60-9322-AA748D68248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49E5BDA3-B2D7-4FC0-8AC1-EF0264403D6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955DEA3D-3EF4-49A6-97B7-67790625976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A1BE685-6FC8-4109-B306-DF9C2515807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D8194CD-54CC-47D6-BC8E-6F6B997B499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1852326E-C00C-436D-850F-84606CE9FD0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99D9B006-876F-4BE9-AB5B-F3765F799B1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995DC906-0A03-4724-9A16-B6202A5B629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B99DFC8-1297-4BF7-893D-3A32AB55C70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706E3A2-CA31-4B89-9552-C9AC0BF2E79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6648EFA-0AC5-4E32-BF4D-258943CE31A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39447C3-665B-4FED-9D35-8B0AC868A7F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C1FEF4F-6FDB-4A17-ACF8-BE771D66B43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latin typeface="Tinos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ru-RU" sz="1400" spc="-1" strike="noStrike">
                <a:latin typeface="Tinos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nos"/>
              </a:rPr>
              <a:t>&lt;нижний колонтитул&gt;</a:t>
            </a:r>
            <a:endParaRPr b="0" lang="ru-RU" sz="1400" spc="-1" strike="noStrike">
              <a:latin typeface="Tinos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EA202CD-B9D9-4D54-AEFF-FF6122C2B1B7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nos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latin typeface="Tinos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ru-RU" sz="1400" spc="-1" strike="noStrike">
                <a:latin typeface="Tinos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nos"/>
              </a:rPr>
              <a:t>&lt;нижний колонтитул&gt;</a:t>
            </a:r>
            <a:endParaRPr b="0" lang="ru-RU" sz="1400" spc="-1" strike="noStrike">
              <a:latin typeface="Tinos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D12CD10-2593-4647-BB36-9DE275B801BA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no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latin typeface="Tinos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ru-RU" sz="1400" spc="-1" strike="noStrike">
                <a:latin typeface="Tinos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nos"/>
              </a:rPr>
              <a:t>&lt;нижний колонтитул&gt;</a:t>
            </a:r>
            <a:endParaRPr b="0" lang="ru-RU" sz="1400" spc="-1" strike="noStrike">
              <a:latin typeface="Tinos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170F0B8-92EA-4799-8B89-B5FFF707E15F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no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latin typeface="Tinos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ru-RU" sz="1400" spc="-1" strike="noStrike">
                <a:latin typeface="Tinos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nos"/>
              </a:rPr>
              <a:t>&lt;нижний колонтитул&gt;</a:t>
            </a:r>
            <a:endParaRPr b="0" lang="ru-RU" sz="1400" spc="-1" strike="noStrike">
              <a:latin typeface="Tinos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F0878AC-215E-4ED9-8633-927A63D4630A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no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png"/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chart" Target="../charts/chart1.xml"/><Relationship Id="rId3" Type="http://schemas.openxmlformats.org/officeDocument/2006/relationships/image" Target="../media/image29.png"/><Relationship Id="rId4" Type="http://schemas.openxmlformats.org/officeDocument/2006/relationships/chart" Target="../charts/chart2.xml"/><Relationship Id="rId5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png"/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6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jpeg"/><Relationship Id="rId6" Type="http://schemas.openxmlformats.org/officeDocument/2006/relationships/image" Target="../media/image40.jpeg"/><Relationship Id="rId7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jpeg"/><Relationship Id="rId5" Type="http://schemas.openxmlformats.org/officeDocument/2006/relationships/image" Target="../media/image45.jpeg"/><Relationship Id="rId6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7" Type="http://schemas.openxmlformats.org/officeDocument/2006/relationships/image" Target="../media/image13.jpeg"/><Relationship Id="rId8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0.png"/><Relationship Id="rId8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png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png"/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Рисунок 3" descr=""/>
          <p:cNvPicPr/>
          <p:nvPr/>
        </p:nvPicPr>
        <p:blipFill>
          <a:blip r:embed="rId1"/>
          <a:stretch/>
        </p:blipFill>
        <p:spPr>
          <a:xfrm>
            <a:off x="1963440" y="5040"/>
            <a:ext cx="10249560" cy="6888960"/>
          </a:xfrm>
          <a:prstGeom prst="rect">
            <a:avLst/>
          </a:prstGeom>
          <a:ln w="0">
            <a:noFill/>
          </a:ln>
        </p:spPr>
      </p:pic>
      <p:sp>
        <p:nvSpPr>
          <p:cNvPr id="165" name="TextBox 4"/>
          <p:cNvSpPr/>
          <p:nvPr/>
        </p:nvSpPr>
        <p:spPr>
          <a:xfrm>
            <a:off x="612000" y="1978200"/>
            <a:ext cx="8595000" cy="13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4000" spc="-1" strike="noStrike">
                <a:solidFill>
                  <a:srgbClr val="3b4555"/>
                </a:solidFill>
                <a:latin typeface="Futura PT"/>
                <a:ea typeface="Futura PT"/>
              </a:rPr>
              <a:t> </a:t>
            </a:r>
            <a:endParaRPr b="0" lang="ru-RU" sz="40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4000" spc="-1" strike="noStrike">
              <a:latin typeface="XO Oriel"/>
            </a:endParaRPr>
          </a:p>
        </p:txBody>
      </p:sp>
      <p:pic>
        <p:nvPicPr>
          <p:cNvPr id="166" name="Рисунок 6" descr=""/>
          <p:cNvPicPr/>
          <p:nvPr/>
        </p:nvPicPr>
        <p:blipFill>
          <a:blip r:embed="rId2"/>
          <a:stretch/>
        </p:blipFill>
        <p:spPr>
          <a:xfrm>
            <a:off x="55440" y="117000"/>
            <a:ext cx="1388520" cy="1627560"/>
          </a:xfrm>
          <a:prstGeom prst="rect">
            <a:avLst/>
          </a:prstGeom>
          <a:ln w="0">
            <a:noFill/>
          </a:ln>
        </p:spPr>
      </p:pic>
      <p:sp>
        <p:nvSpPr>
          <p:cNvPr id="167" name="Прямоугольник 1"/>
          <p:cNvSpPr/>
          <p:nvPr/>
        </p:nvSpPr>
        <p:spPr>
          <a:xfrm>
            <a:off x="430200" y="1744920"/>
            <a:ext cx="8673120" cy="222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203864"/>
                </a:solidFill>
                <a:latin typeface="Times New Roman"/>
                <a:ea typeface="Times New Roman"/>
              </a:rPr>
              <a:t>Оптимизация процесса составления индивидуальной программы предоставления социальных услуг гражданам  в МКУ «Центр социальной помощи семье и детям» </a:t>
            </a:r>
            <a:endParaRPr b="0" lang="ru-RU" sz="2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203864"/>
                </a:solidFill>
                <a:latin typeface="Times New Roman"/>
                <a:ea typeface="Times New Roman"/>
              </a:rPr>
              <a:t>Беловского городского округа </a:t>
            </a:r>
            <a:endParaRPr b="0" lang="ru-RU" sz="2800" spc="-1" strike="noStrike">
              <a:latin typeface="XO Oriel"/>
            </a:endParaRPr>
          </a:p>
        </p:txBody>
      </p:sp>
      <p:pic>
        <p:nvPicPr>
          <p:cNvPr id="168" name="Рисунок 7" descr="сердечко.png"/>
          <p:cNvPicPr/>
          <p:nvPr/>
        </p:nvPicPr>
        <p:blipFill>
          <a:blip r:embed="rId3"/>
          <a:stretch/>
        </p:blipFill>
        <p:spPr>
          <a:xfrm>
            <a:off x="10803240" y="260280"/>
            <a:ext cx="978840" cy="865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Рисунок 4" descr=""/>
          <p:cNvPicPr/>
          <p:nvPr/>
        </p:nvPicPr>
        <p:blipFill>
          <a:blip r:embed="rId1"/>
          <a:stretch/>
        </p:blipFill>
        <p:spPr>
          <a:xfrm>
            <a:off x="-21240" y="-42480"/>
            <a:ext cx="617400" cy="1201320"/>
          </a:xfrm>
          <a:prstGeom prst="rect">
            <a:avLst/>
          </a:prstGeom>
          <a:ln w="0">
            <a:noFill/>
          </a:ln>
        </p:spPr>
      </p:pic>
      <p:sp>
        <p:nvSpPr>
          <p:cNvPr id="343" name="TextBox 5"/>
          <p:cNvSpPr/>
          <p:nvPr/>
        </p:nvSpPr>
        <p:spPr>
          <a:xfrm>
            <a:off x="803520" y="297720"/>
            <a:ext cx="1058436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  <a:scene3d>
              <a:camera prst="orthographicFront">
                <a:rot lat="0" lon="0" rev="0"/>
              </a:camera>
              <a:lightRig dir="t" rig="contrasting">
                <a:rot lat="0" lon="0" rev="4500000"/>
              </a:lightRig>
            </a:scene3d>
            <a:sp3d contourW="6350" prstMaterial="metal">
              <a:bevelT prst="relaxedInset" w="127000" h="31750"/>
              <a:contourClr>
                <a:schemeClr val="accent1"/>
              </a:contourClr>
            </a:sp3d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2f5597"/>
                </a:solidFill>
                <a:latin typeface="Times New Roman"/>
              </a:rPr>
              <a:t>План мероприятий по устранению проблем</a:t>
            </a:r>
            <a:endParaRPr b="0" lang="ru-RU" sz="3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2400" spc="-1" strike="noStrike">
              <a:latin typeface="XO Oriel"/>
            </a:endParaRPr>
          </a:p>
        </p:txBody>
      </p:sp>
      <p:sp>
        <p:nvSpPr>
          <p:cNvPr id="344" name="Прямоугольник 14"/>
          <p:cNvSpPr/>
          <p:nvPr/>
        </p:nvSpPr>
        <p:spPr>
          <a:xfrm>
            <a:off x="941040" y="2187000"/>
            <a:ext cx="1030968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</p:txBody>
      </p:sp>
      <p:pic>
        <p:nvPicPr>
          <p:cNvPr id="345" name="Picture 2" descr=""/>
          <p:cNvPicPr/>
          <p:nvPr/>
        </p:nvPicPr>
        <p:blipFill>
          <a:blip r:embed="rId2"/>
          <a:stretch/>
        </p:blipFill>
        <p:spPr>
          <a:xfrm>
            <a:off x="11159640" y="483840"/>
            <a:ext cx="980640" cy="8647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2137215929"/>
              </p:ext>
            </p:extLst>
          </p:nvPr>
        </p:nvGraphicFramePr>
        <p:xfrm>
          <a:off x="1020600" y="1158840"/>
          <a:ext cx="10629000" cy="5418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Рисунок 4" descr=""/>
          <p:cNvPicPr/>
          <p:nvPr/>
        </p:nvPicPr>
        <p:blipFill>
          <a:blip r:embed="rId1"/>
          <a:stretch/>
        </p:blipFill>
        <p:spPr>
          <a:xfrm>
            <a:off x="-21240" y="-42480"/>
            <a:ext cx="617400" cy="1201320"/>
          </a:xfrm>
          <a:prstGeom prst="rect">
            <a:avLst/>
          </a:prstGeom>
          <a:ln w="0">
            <a:noFill/>
          </a:ln>
        </p:spPr>
      </p:pic>
      <p:sp>
        <p:nvSpPr>
          <p:cNvPr id="347" name="TextBox 5"/>
          <p:cNvSpPr/>
          <p:nvPr/>
        </p:nvSpPr>
        <p:spPr>
          <a:xfrm>
            <a:off x="803520" y="297720"/>
            <a:ext cx="1058436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2f5597"/>
                </a:solidFill>
                <a:latin typeface="Times New Roman"/>
              </a:rPr>
              <a:t>Достигнутые результаты</a:t>
            </a:r>
            <a:endParaRPr b="0" lang="ru-RU" sz="3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2400" spc="-1" strike="noStrike">
              <a:latin typeface="XO Oriel"/>
            </a:endParaRPr>
          </a:p>
        </p:txBody>
      </p:sp>
      <p:sp>
        <p:nvSpPr>
          <p:cNvPr id="348" name="Прямоугольник 14"/>
          <p:cNvSpPr/>
          <p:nvPr/>
        </p:nvSpPr>
        <p:spPr>
          <a:xfrm>
            <a:off x="941040" y="2187000"/>
            <a:ext cx="1030968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</p:txBody>
      </p:sp>
      <p:graphicFrame>
        <p:nvGraphicFramePr>
          <p:cNvPr id="349" name="Диаграмма 6"/>
          <p:cNvGraphicFramePr/>
          <p:nvPr/>
        </p:nvGraphicFramePr>
        <p:xfrm>
          <a:off x="803520" y="1654200"/>
          <a:ext cx="4243680" cy="3577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2" name="TextBox 7"/>
          <p:cNvSpPr/>
          <p:nvPr/>
        </p:nvSpPr>
        <p:spPr>
          <a:xfrm>
            <a:off x="732960" y="5320800"/>
            <a:ext cx="1163232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Разработка системы контроля за соблюдением сроков предоставления ИППСУ.</a:t>
            </a:r>
            <a:endParaRPr b="0" lang="ru-RU" sz="24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Внедрение электронной  схемы передачи ИППСУ между специалистами.</a:t>
            </a:r>
            <a:endParaRPr b="0" lang="ru-RU" sz="2400" spc="-1" strike="noStrike">
              <a:latin typeface="XO Oriel"/>
            </a:endParaRPr>
          </a:p>
        </p:txBody>
      </p:sp>
      <p:pic>
        <p:nvPicPr>
          <p:cNvPr id="353" name="Picture 2" descr=""/>
          <p:cNvPicPr/>
          <p:nvPr/>
        </p:nvPicPr>
        <p:blipFill>
          <a:blip r:embed="rId3"/>
          <a:stretch/>
        </p:blipFill>
        <p:spPr>
          <a:xfrm>
            <a:off x="10939320" y="293760"/>
            <a:ext cx="980640" cy="864720"/>
          </a:xfrm>
          <a:prstGeom prst="rect">
            <a:avLst/>
          </a:prstGeom>
          <a:ln w="0">
            <a:noFill/>
          </a:ln>
        </p:spPr>
      </p:pic>
      <p:sp>
        <p:nvSpPr>
          <p:cNvPr id="354" name="TextBox 1"/>
          <p:cNvSpPr/>
          <p:nvPr/>
        </p:nvSpPr>
        <p:spPr>
          <a:xfrm>
            <a:off x="1362240" y="1116000"/>
            <a:ext cx="35276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Время  на реализацию процесса составления ИППСУ</a:t>
            </a:r>
            <a:endParaRPr b="0" lang="ru-RU" sz="1800" spc="-1" strike="noStrike">
              <a:latin typeface="XO Oriel"/>
            </a:endParaRPr>
          </a:p>
        </p:txBody>
      </p:sp>
      <p:graphicFrame>
        <p:nvGraphicFramePr>
          <p:cNvPr id="355" name="Диаграмма 11"/>
          <p:cNvGraphicFramePr/>
          <p:nvPr/>
        </p:nvGraphicFramePr>
        <p:xfrm>
          <a:off x="7144200" y="1743480"/>
          <a:ext cx="4243680" cy="3577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8" name="TextBox 12"/>
          <p:cNvSpPr/>
          <p:nvPr/>
        </p:nvSpPr>
        <p:spPr>
          <a:xfrm>
            <a:off x="6690600" y="1162800"/>
            <a:ext cx="3527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Время  на заполнение ИППСУ</a:t>
            </a:r>
            <a:endParaRPr b="0" lang="ru-RU" sz="18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Рисунок 4" descr=""/>
          <p:cNvPicPr/>
          <p:nvPr/>
        </p:nvPicPr>
        <p:blipFill>
          <a:blip r:embed="rId1"/>
          <a:stretch/>
        </p:blipFill>
        <p:spPr>
          <a:xfrm>
            <a:off x="-21240" y="-42480"/>
            <a:ext cx="617400" cy="1201320"/>
          </a:xfrm>
          <a:prstGeom prst="rect">
            <a:avLst/>
          </a:prstGeom>
          <a:ln w="0">
            <a:noFill/>
          </a:ln>
        </p:spPr>
      </p:pic>
      <p:sp>
        <p:nvSpPr>
          <p:cNvPr id="360" name="TextBox 5"/>
          <p:cNvSpPr/>
          <p:nvPr/>
        </p:nvSpPr>
        <p:spPr>
          <a:xfrm>
            <a:off x="692640" y="1440"/>
            <a:ext cx="10909440" cy="168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  <a:scene3d>
              <a:camera prst="orthographicFront">
                <a:rot lat="0" lon="0" rev="0"/>
              </a:camera>
              <a:lightRig dir="t" rig="contrasting">
                <a:rot lat="0" lon="0" rev="4500000"/>
              </a:lightRig>
            </a:scene3d>
            <a:sp3d contourW="6350" prstMaterial="metal">
              <a:bevelT prst="relaxedInset" w="127000" h="31750"/>
              <a:contourClr>
                <a:schemeClr val="accent1"/>
              </a:contourClr>
            </a:sp3d>
          </a:bodyPr>
          <a:p>
            <a:pPr algn="ctr">
              <a:lnSpc>
                <a:spcPct val="100000"/>
              </a:lnSpc>
              <a:buNone/>
            </a:pPr>
            <a:endParaRPr b="0" lang="ru-RU" sz="3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3200" spc="-1" strike="noStrike">
                <a:solidFill>
                  <a:srgbClr val="000000"/>
                </a:solidFill>
                <a:latin typeface="Futura PT Bold"/>
              </a:rPr>
              <a:t>Визуализация  «Было» – «Стало»</a:t>
            </a:r>
            <a:endParaRPr b="0" lang="ru-RU" sz="32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4100" spc="-1" strike="noStrike">
              <a:latin typeface="XO Oriel"/>
            </a:endParaRPr>
          </a:p>
        </p:txBody>
      </p:sp>
      <p:sp>
        <p:nvSpPr>
          <p:cNvPr id="361" name="Прямоугольник 2"/>
          <p:cNvSpPr/>
          <p:nvPr/>
        </p:nvSpPr>
        <p:spPr>
          <a:xfrm>
            <a:off x="1478520" y="1377720"/>
            <a:ext cx="2053800" cy="444960"/>
          </a:xfrm>
          <a:prstGeom prst="rect">
            <a:avLst/>
          </a:prstGeom>
          <a:solidFill>
            <a:srgbClr val="ffffff"/>
          </a:solidFill>
          <a:ln>
            <a:solidFill>
              <a:srgbClr val="70ad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a0b7ff"/>
                </a:solidFill>
                <a:latin typeface="Futura PT"/>
              </a:rPr>
              <a:t>«Было»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362" name="Прямоугольник 3"/>
          <p:cNvSpPr/>
          <p:nvPr/>
        </p:nvSpPr>
        <p:spPr>
          <a:xfrm>
            <a:off x="7866360" y="1294560"/>
            <a:ext cx="2371320" cy="478080"/>
          </a:xfrm>
          <a:prstGeom prst="rect">
            <a:avLst/>
          </a:prstGeom>
          <a:solidFill>
            <a:srgbClr val="ffffff"/>
          </a:solidFill>
          <a:ln>
            <a:solidFill>
              <a:srgbClr val="70ad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a0b7ff"/>
                </a:solidFill>
                <a:latin typeface="Futura PT"/>
              </a:rPr>
              <a:t>«Стало»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363" name="Нашивка 13"/>
          <p:cNvSpPr/>
          <p:nvPr/>
        </p:nvSpPr>
        <p:spPr>
          <a:xfrm flipV="1">
            <a:off x="3969720" y="3950640"/>
            <a:ext cx="2077920" cy="262800"/>
          </a:xfrm>
          <a:prstGeom prst="chevron">
            <a:avLst>
              <a:gd name="adj" fmla="val 50000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64" name="Picture 2" descr=""/>
          <p:cNvPicPr/>
          <p:nvPr/>
        </p:nvPicPr>
        <p:blipFill>
          <a:blip r:embed="rId2"/>
          <a:stretch/>
        </p:blipFill>
        <p:spPr>
          <a:xfrm>
            <a:off x="10938960" y="306000"/>
            <a:ext cx="980640" cy="864720"/>
          </a:xfrm>
          <a:prstGeom prst="rect">
            <a:avLst/>
          </a:prstGeom>
          <a:ln w="0">
            <a:noFill/>
          </a:ln>
        </p:spPr>
      </p:pic>
      <p:pic>
        <p:nvPicPr>
          <p:cNvPr id="365" name="Picture 2" descr="F:\Облоко\заявление лин проект.jpg"/>
          <p:cNvPicPr/>
          <p:nvPr/>
        </p:nvPicPr>
        <p:blipFill>
          <a:blip r:embed="rId3"/>
          <a:stretch/>
        </p:blipFill>
        <p:spPr>
          <a:xfrm>
            <a:off x="9141840" y="3079080"/>
            <a:ext cx="2460240" cy="3478680"/>
          </a:xfrm>
          <a:prstGeom prst="rect">
            <a:avLst/>
          </a:prstGeom>
          <a:ln w="0">
            <a:solidFill>
              <a:srgbClr val="4472c4">
                <a:lumMod val="75000"/>
              </a:srgbClr>
            </a:solidFill>
          </a:ln>
        </p:spPr>
      </p:pic>
      <p:pic>
        <p:nvPicPr>
          <p:cNvPr id="366" name="Picture 4" descr="F:\Облоко\Анна Соколова\фотоотчеты 2021\март\22-26.03.2021\фото 5 социальное сопровождение.jpg"/>
          <p:cNvPicPr/>
          <p:nvPr/>
        </p:nvPicPr>
        <p:blipFill>
          <a:blip r:embed="rId4"/>
          <a:stretch/>
        </p:blipFill>
        <p:spPr>
          <a:xfrm>
            <a:off x="871200" y="2093400"/>
            <a:ext cx="2982960" cy="39776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367" name="Picture 3" descr="C:\Users\User\Desktop\Крыша март\85224861-b849-4aaf-b21a-487db1f3097a.jpg"/>
          <p:cNvPicPr/>
          <p:nvPr/>
        </p:nvPicPr>
        <p:blipFill>
          <a:blip r:embed="rId5"/>
          <a:stretch/>
        </p:blipFill>
        <p:spPr>
          <a:xfrm>
            <a:off x="6147720" y="1914480"/>
            <a:ext cx="2792880" cy="37238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Рисунок 4" descr=""/>
          <p:cNvPicPr/>
          <p:nvPr/>
        </p:nvPicPr>
        <p:blipFill>
          <a:blip r:embed="rId1"/>
          <a:stretch/>
        </p:blipFill>
        <p:spPr>
          <a:xfrm>
            <a:off x="-21240" y="-42480"/>
            <a:ext cx="617400" cy="1201320"/>
          </a:xfrm>
          <a:prstGeom prst="rect">
            <a:avLst/>
          </a:prstGeom>
          <a:ln w="0">
            <a:noFill/>
          </a:ln>
        </p:spPr>
      </p:pic>
      <p:sp>
        <p:nvSpPr>
          <p:cNvPr id="369" name="TextBox 5"/>
          <p:cNvSpPr/>
          <p:nvPr/>
        </p:nvSpPr>
        <p:spPr>
          <a:xfrm>
            <a:off x="692640" y="1440"/>
            <a:ext cx="10909440" cy="168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  <a:scene3d>
              <a:camera prst="orthographicFront">
                <a:rot lat="0" lon="0" rev="0"/>
              </a:camera>
              <a:lightRig dir="t" rig="contrasting">
                <a:rot lat="0" lon="0" rev="4500000"/>
              </a:lightRig>
            </a:scene3d>
            <a:sp3d contourW="6350" prstMaterial="metal">
              <a:bevelT prst="relaxedInset" w="127000" h="31750"/>
              <a:contourClr>
                <a:schemeClr val="accent1"/>
              </a:contourClr>
            </a:sp3d>
          </a:bodyPr>
          <a:p>
            <a:pPr algn="ctr">
              <a:lnSpc>
                <a:spcPct val="100000"/>
              </a:lnSpc>
              <a:buNone/>
            </a:pPr>
            <a:endParaRPr b="0" lang="ru-RU" sz="3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2f5597"/>
                </a:solidFill>
                <a:latin typeface="Times New Roman"/>
              </a:rPr>
              <a:t>Визуализация  «Было» – «Стало»</a:t>
            </a:r>
            <a:endParaRPr b="0" lang="ru-RU" sz="32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4100" spc="-1" strike="noStrike">
              <a:latin typeface="XO Oriel"/>
            </a:endParaRPr>
          </a:p>
        </p:txBody>
      </p:sp>
      <p:sp>
        <p:nvSpPr>
          <p:cNvPr id="370" name="Прямоугольник 2"/>
          <p:cNvSpPr/>
          <p:nvPr/>
        </p:nvSpPr>
        <p:spPr>
          <a:xfrm>
            <a:off x="596520" y="1294560"/>
            <a:ext cx="2053800" cy="668160"/>
          </a:xfrm>
          <a:prstGeom prst="rect">
            <a:avLst/>
          </a:prstGeom>
          <a:solidFill>
            <a:srgbClr val="ffffff"/>
          </a:solidFill>
          <a:ln>
            <a:solidFill>
              <a:srgbClr val="70ad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a0b7ff"/>
                </a:solidFill>
                <a:latin typeface="Futura PT"/>
              </a:rPr>
              <a:t>«Было»</a:t>
            </a:r>
            <a:endParaRPr b="0" lang="ru-RU" sz="2400" spc="-1" strike="noStrike">
              <a:latin typeface="XO Oriel"/>
            </a:endParaRPr>
          </a:p>
        </p:txBody>
      </p:sp>
      <p:sp>
        <p:nvSpPr>
          <p:cNvPr id="371" name="Прямоугольник 3"/>
          <p:cNvSpPr/>
          <p:nvPr/>
        </p:nvSpPr>
        <p:spPr>
          <a:xfrm>
            <a:off x="8153280" y="1158840"/>
            <a:ext cx="2371320" cy="751680"/>
          </a:xfrm>
          <a:prstGeom prst="rect">
            <a:avLst/>
          </a:prstGeom>
          <a:solidFill>
            <a:srgbClr val="ffffff"/>
          </a:solidFill>
          <a:ln>
            <a:solidFill>
              <a:srgbClr val="70ad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a0b7ff"/>
                </a:solidFill>
                <a:latin typeface="Futura PT"/>
              </a:rPr>
              <a:t>«Стало»</a:t>
            </a:r>
            <a:endParaRPr b="0" lang="ru-RU" sz="2400" spc="-1" strike="noStrike">
              <a:latin typeface="XO Oriel"/>
            </a:endParaRPr>
          </a:p>
        </p:txBody>
      </p:sp>
      <p:sp>
        <p:nvSpPr>
          <p:cNvPr id="372" name="Нашивка 12"/>
          <p:cNvSpPr/>
          <p:nvPr/>
        </p:nvSpPr>
        <p:spPr>
          <a:xfrm>
            <a:off x="3588840" y="4083480"/>
            <a:ext cx="1420920" cy="237240"/>
          </a:xfrm>
          <a:prstGeom prst="chevron">
            <a:avLst>
              <a:gd name="adj" fmla="val 50000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73" name="Picture 2" descr=""/>
          <p:cNvPicPr/>
          <p:nvPr/>
        </p:nvPicPr>
        <p:blipFill>
          <a:blip r:embed="rId2"/>
          <a:stretch/>
        </p:blipFill>
        <p:spPr>
          <a:xfrm>
            <a:off x="10938960" y="306000"/>
            <a:ext cx="980640" cy="864720"/>
          </a:xfrm>
          <a:prstGeom prst="rect">
            <a:avLst/>
          </a:prstGeom>
          <a:ln w="0">
            <a:noFill/>
          </a:ln>
        </p:spPr>
      </p:pic>
      <p:pic>
        <p:nvPicPr>
          <p:cNvPr id="374" name="Picture 2" descr=""/>
          <p:cNvPicPr/>
          <p:nvPr/>
        </p:nvPicPr>
        <p:blipFill>
          <a:blip r:embed="rId3"/>
          <a:stretch/>
        </p:blipFill>
        <p:spPr>
          <a:xfrm>
            <a:off x="8795880" y="2330280"/>
            <a:ext cx="3123720" cy="4419360"/>
          </a:xfrm>
          <a:prstGeom prst="rect">
            <a:avLst/>
          </a:prstGeom>
          <a:ln w="0">
            <a:noFill/>
          </a:ln>
        </p:spPr>
      </p:pic>
      <p:pic>
        <p:nvPicPr>
          <p:cNvPr id="375" name="Picture 4" descr=""/>
          <p:cNvPicPr/>
          <p:nvPr/>
        </p:nvPicPr>
        <p:blipFill>
          <a:blip r:embed="rId4"/>
          <a:stretch/>
        </p:blipFill>
        <p:spPr>
          <a:xfrm>
            <a:off x="596520" y="2248560"/>
            <a:ext cx="2927520" cy="39070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376" name="Picture 5" descr="C:\Users\User\Desktop\Крыша март\7f853574-d407-49a6-8839-16e37e0b5024.jpg"/>
          <p:cNvPicPr/>
          <p:nvPr/>
        </p:nvPicPr>
        <p:blipFill>
          <a:blip r:embed="rId5"/>
          <a:stretch/>
        </p:blipFill>
        <p:spPr>
          <a:xfrm>
            <a:off x="5291280" y="1037880"/>
            <a:ext cx="2728440" cy="36381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377" name="Picture 6" descr="C:\Users\User\Desktop\Крыша март\337ba9fd-d51b-4363-b57d-f942c3ba8061.jpg"/>
          <p:cNvPicPr/>
          <p:nvPr/>
        </p:nvPicPr>
        <p:blipFill>
          <a:blip r:embed="rId6"/>
          <a:stretch/>
        </p:blipFill>
        <p:spPr>
          <a:xfrm>
            <a:off x="5291280" y="4138560"/>
            <a:ext cx="3378960" cy="25340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Рисунок 3" descr=""/>
          <p:cNvPicPr/>
          <p:nvPr/>
        </p:nvPicPr>
        <p:blipFill>
          <a:blip r:embed="rId1"/>
          <a:stretch/>
        </p:blipFill>
        <p:spPr>
          <a:xfrm>
            <a:off x="1848240" y="-31320"/>
            <a:ext cx="10215720" cy="6888960"/>
          </a:xfrm>
          <a:prstGeom prst="rect">
            <a:avLst/>
          </a:prstGeom>
          <a:ln w="0">
            <a:noFill/>
          </a:ln>
        </p:spPr>
      </p:pic>
      <p:sp>
        <p:nvSpPr>
          <p:cNvPr id="379" name="TextBox 4"/>
          <p:cNvSpPr/>
          <p:nvPr/>
        </p:nvSpPr>
        <p:spPr>
          <a:xfrm>
            <a:off x="2180880" y="1704240"/>
            <a:ext cx="954972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  <a:scene3d>
              <a:camera prst="orthographicFront">
                <a:rot lat="0" lon="0" rev="0"/>
              </a:camera>
              <a:lightRig dir="t" rig="contrasting">
                <a:rot lat="0" lon="0" rev="4500000"/>
              </a:lightRig>
            </a:scene3d>
            <a:sp3d contourW="6350" prstMaterial="metal">
              <a:bevelT prst="relaxedInset" w="127000" h="31750"/>
              <a:contourClr>
                <a:schemeClr val="accent1"/>
              </a:contourClr>
            </a:sp3d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4000" spc="-1" strike="noStrike">
                <a:solidFill>
                  <a:srgbClr val="2f5597"/>
                </a:solidFill>
                <a:latin typeface="Times New Roman"/>
              </a:rPr>
              <a:t>Спасибо за внимание</a:t>
            </a:r>
            <a:r>
              <a:rPr b="1" lang="ru-RU" sz="4000" spc="-1" strike="noStrike" cap="all">
                <a:solidFill>
                  <a:srgbClr val="446ac4"/>
                </a:solidFill>
                <a:latin typeface="Futura PT Light"/>
              </a:rPr>
              <a:t>!</a:t>
            </a:r>
            <a:endParaRPr b="0" lang="ru-RU" sz="4000" spc="-1" strike="noStrike">
              <a:latin typeface="XO Oriel"/>
            </a:endParaRPr>
          </a:p>
        </p:txBody>
      </p:sp>
      <p:pic>
        <p:nvPicPr>
          <p:cNvPr id="380" name="Picture 2" descr=""/>
          <p:cNvPicPr/>
          <p:nvPr/>
        </p:nvPicPr>
        <p:blipFill>
          <a:blip r:embed="rId2"/>
          <a:stretch/>
        </p:blipFill>
        <p:spPr>
          <a:xfrm>
            <a:off x="10832040" y="454320"/>
            <a:ext cx="980640" cy="864720"/>
          </a:xfrm>
          <a:prstGeom prst="rect">
            <a:avLst/>
          </a:prstGeom>
          <a:ln w="0">
            <a:noFill/>
          </a:ln>
        </p:spPr>
      </p:pic>
      <p:pic>
        <p:nvPicPr>
          <p:cNvPr id="381" name="Picture 3" descr=""/>
          <p:cNvPicPr/>
          <p:nvPr/>
        </p:nvPicPr>
        <p:blipFill>
          <a:blip r:embed="rId3"/>
          <a:stretch/>
        </p:blipFill>
        <p:spPr>
          <a:xfrm>
            <a:off x="601200" y="304560"/>
            <a:ext cx="1476720" cy="1535760"/>
          </a:xfrm>
          <a:prstGeom prst="rect">
            <a:avLst/>
          </a:prstGeom>
          <a:ln w="0">
            <a:noFill/>
          </a:ln>
        </p:spPr>
      </p:pic>
      <p:pic>
        <p:nvPicPr>
          <p:cNvPr id="382" name="Picture 2" descr="C:\Users\User\Desktop\Крыша март\f77b30f1-8b94-4bb6-8e7b-3be4ddde62e0.jpg"/>
          <p:cNvPicPr/>
          <p:nvPr/>
        </p:nvPicPr>
        <p:blipFill>
          <a:blip r:embed="rId4"/>
          <a:stretch/>
        </p:blipFill>
        <p:spPr>
          <a:xfrm>
            <a:off x="3600360" y="2724480"/>
            <a:ext cx="3355560" cy="25164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383" name="Picture 3" descr="C:\Users\User\Desktop\Крыша март\44d10fdc-8266-47e4-9fe6-d5be992f8383.jpg"/>
          <p:cNvPicPr/>
          <p:nvPr/>
        </p:nvPicPr>
        <p:blipFill>
          <a:blip r:embed="rId5"/>
          <a:stretch/>
        </p:blipFill>
        <p:spPr>
          <a:xfrm>
            <a:off x="286200" y="4478760"/>
            <a:ext cx="3737520" cy="21024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Рисунок 4" descr=""/>
          <p:cNvPicPr/>
          <p:nvPr/>
        </p:nvPicPr>
        <p:blipFill>
          <a:blip r:embed="rId1"/>
          <a:stretch/>
        </p:blipFill>
        <p:spPr>
          <a:xfrm>
            <a:off x="-21240" y="-42480"/>
            <a:ext cx="617400" cy="1201320"/>
          </a:xfrm>
          <a:prstGeom prst="rect">
            <a:avLst/>
          </a:prstGeom>
          <a:ln w="0">
            <a:noFill/>
          </a:ln>
        </p:spPr>
      </p:pic>
      <p:sp>
        <p:nvSpPr>
          <p:cNvPr id="170" name="TextBox 5"/>
          <p:cNvSpPr/>
          <p:nvPr/>
        </p:nvSpPr>
        <p:spPr>
          <a:xfrm>
            <a:off x="803520" y="265680"/>
            <a:ext cx="1058436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2f5597"/>
                </a:solidFill>
                <a:latin typeface="Times New Roman"/>
              </a:rPr>
              <a:t>Паспорт проекта</a:t>
            </a:r>
            <a:endParaRPr b="0" lang="ru-RU" sz="3200" spc="-1" strike="noStrike">
              <a:latin typeface="XO Oriel"/>
            </a:endParaRPr>
          </a:p>
        </p:txBody>
      </p:sp>
      <p:sp>
        <p:nvSpPr>
          <p:cNvPr id="171" name="Прямая соединительная линия 9"/>
          <p:cNvSpPr/>
          <p:nvPr/>
        </p:nvSpPr>
        <p:spPr>
          <a:xfrm>
            <a:off x="3049200" y="897480"/>
            <a:ext cx="6034320" cy="36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Прямоугольник 14"/>
          <p:cNvSpPr/>
          <p:nvPr/>
        </p:nvSpPr>
        <p:spPr>
          <a:xfrm>
            <a:off x="941040" y="2187000"/>
            <a:ext cx="1030968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</p:txBody>
      </p:sp>
      <p:pic>
        <p:nvPicPr>
          <p:cNvPr id="173" name="Picture 2" descr=""/>
          <p:cNvPicPr/>
          <p:nvPr/>
        </p:nvPicPr>
        <p:blipFill>
          <a:blip r:embed="rId2"/>
          <a:stretch/>
        </p:blipFill>
        <p:spPr>
          <a:xfrm>
            <a:off x="11180520" y="110520"/>
            <a:ext cx="980640" cy="864720"/>
          </a:xfrm>
          <a:prstGeom prst="rect">
            <a:avLst/>
          </a:prstGeom>
          <a:ln w="0">
            <a:noFill/>
          </a:ln>
        </p:spPr>
      </p:pic>
      <p:pic>
        <p:nvPicPr>
          <p:cNvPr id="174" name="Picture 2" descr="F:\Облоко\паспорт ИППСУ.jpg"/>
          <p:cNvPicPr/>
          <p:nvPr/>
        </p:nvPicPr>
        <p:blipFill>
          <a:blip r:embed="rId3"/>
          <a:stretch/>
        </p:blipFill>
        <p:spPr>
          <a:xfrm rot="5400000">
            <a:off x="3161520" y="-380880"/>
            <a:ext cx="5810040" cy="8667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Рисунок 4" descr=""/>
          <p:cNvPicPr/>
          <p:nvPr/>
        </p:nvPicPr>
        <p:blipFill>
          <a:blip r:embed="rId1"/>
          <a:stretch/>
        </p:blipFill>
        <p:spPr>
          <a:xfrm>
            <a:off x="-21240" y="-42480"/>
            <a:ext cx="617400" cy="1201320"/>
          </a:xfrm>
          <a:prstGeom prst="rect">
            <a:avLst/>
          </a:prstGeom>
          <a:ln w="0">
            <a:noFill/>
          </a:ln>
        </p:spPr>
      </p:pic>
      <p:sp>
        <p:nvSpPr>
          <p:cNvPr id="176" name="TextBox 5"/>
          <p:cNvSpPr/>
          <p:nvPr/>
        </p:nvSpPr>
        <p:spPr>
          <a:xfrm>
            <a:off x="1653480" y="179280"/>
            <a:ext cx="8594640" cy="120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  <a:scene3d>
              <a:camera prst="orthographicFront">
                <a:rot lat="0" lon="0" rev="0"/>
              </a:camera>
              <a:lightRig dir="t" rig="contrasting">
                <a:rot lat="0" lon="0" rev="4500000"/>
              </a:lightRig>
            </a:scene3d>
            <a:sp3d contourW="6350" prstMaterial="metal">
              <a:bevelT prst="relaxedInset" w="127000" h="31750"/>
              <a:contourClr>
                <a:schemeClr val="accent1"/>
              </a:contourClr>
            </a:sp3d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2f5597"/>
                </a:solidFill>
                <a:latin typeface="Times New Roman"/>
              </a:rPr>
              <a:t>Команда проекта</a:t>
            </a:r>
            <a:endParaRPr b="0" lang="ru-RU" sz="32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4100" spc="-1" strike="noStrike">
              <a:latin typeface="XO Oriel"/>
            </a:endParaRPr>
          </a:p>
        </p:txBody>
      </p:sp>
      <p:sp>
        <p:nvSpPr>
          <p:cNvPr id="177" name="Прямая соединительная линия 9"/>
          <p:cNvSpPr/>
          <p:nvPr/>
        </p:nvSpPr>
        <p:spPr>
          <a:xfrm>
            <a:off x="2823840" y="827280"/>
            <a:ext cx="6034320" cy="36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8" name="Picture 4" descr=""/>
          <p:cNvPicPr/>
          <p:nvPr/>
        </p:nvPicPr>
        <p:blipFill>
          <a:blip r:embed="rId2"/>
          <a:stretch/>
        </p:blipFill>
        <p:spPr>
          <a:xfrm>
            <a:off x="2339640" y="1360440"/>
            <a:ext cx="552240" cy="552240"/>
          </a:xfrm>
          <a:prstGeom prst="rect">
            <a:avLst/>
          </a:prstGeom>
          <a:ln w="0">
            <a:noFill/>
          </a:ln>
        </p:spPr>
      </p:pic>
      <p:sp>
        <p:nvSpPr>
          <p:cNvPr id="179" name="Прямоугольник 1"/>
          <p:cNvSpPr/>
          <p:nvPr/>
        </p:nvSpPr>
        <p:spPr>
          <a:xfrm>
            <a:off x="3272400" y="1331280"/>
            <a:ext cx="6033960" cy="55224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ffffff"/>
                </a:solidFill>
                <a:latin typeface="Futura PT"/>
              </a:rPr>
              <a:t>  </a:t>
            </a:r>
            <a:r>
              <a:rPr b="1" lang="ru-RU" sz="1600" spc="-1" strike="noStrike">
                <a:solidFill>
                  <a:srgbClr val="000000"/>
                </a:solidFill>
                <a:latin typeface="Times New Roman"/>
              </a:rPr>
              <a:t>Меленко Алла Георгиевна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, директор МКУ ЦСПСиД– РУКОВОДИТЕЛЬ ПРОЕКТА  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80" name="Прямоугольник 13"/>
          <p:cNvSpPr/>
          <p:nvPr/>
        </p:nvSpPr>
        <p:spPr>
          <a:xfrm>
            <a:off x="4417200" y="4561920"/>
            <a:ext cx="3067560" cy="615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</a:rPr>
              <a:t>Ноговицина О.П. </a:t>
            </a:r>
            <a:endParaRPr b="0" lang="ru-RU" sz="16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заместитель директора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81" name="Прямоугольник 15"/>
          <p:cNvSpPr/>
          <p:nvPr/>
        </p:nvSpPr>
        <p:spPr>
          <a:xfrm>
            <a:off x="2883240" y="5789160"/>
            <a:ext cx="3067560" cy="47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</a:rPr>
              <a:t>Кобзева З.С. 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–</a:t>
            </a:r>
            <a:endParaRPr b="0" lang="ru-RU" sz="16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заведующий отделением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82" name="Прямоугольник 19"/>
          <p:cNvSpPr/>
          <p:nvPr/>
        </p:nvSpPr>
        <p:spPr>
          <a:xfrm>
            <a:off x="8233920" y="4321080"/>
            <a:ext cx="3782520" cy="431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</a:rPr>
              <a:t>Сивцова М.Г. </a:t>
            </a:r>
            <a:endParaRPr b="0" lang="ru-RU" sz="16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экономист</a:t>
            </a:r>
            <a:endParaRPr b="0" lang="ru-RU" sz="1600" spc="-1" strike="noStrike">
              <a:latin typeface="XO Oriel"/>
            </a:endParaRPr>
          </a:p>
        </p:txBody>
      </p:sp>
      <p:pic>
        <p:nvPicPr>
          <p:cNvPr id="183" name="Picture 2" descr="C:\Users\User\Desktop\Меленко фото.jpg"/>
          <p:cNvPicPr/>
          <p:nvPr/>
        </p:nvPicPr>
        <p:blipFill>
          <a:blip r:embed="rId3"/>
          <a:stretch/>
        </p:blipFill>
        <p:spPr>
          <a:xfrm>
            <a:off x="2115000" y="787320"/>
            <a:ext cx="1554840" cy="2073240"/>
          </a:xfrm>
          <a:prstGeom prst="rect">
            <a:avLst/>
          </a:prstGeom>
          <a:ln w="0">
            <a:noFill/>
          </a:ln>
        </p:spPr>
      </p:pic>
      <p:pic>
        <p:nvPicPr>
          <p:cNvPr id="184" name="Picture 4" descr="F:\Облоко\Бережливое производство\IMG_20201102_092823.jpg"/>
          <p:cNvPicPr/>
          <p:nvPr/>
        </p:nvPicPr>
        <p:blipFill>
          <a:blip r:embed="rId4"/>
          <a:stretch/>
        </p:blipFill>
        <p:spPr>
          <a:xfrm>
            <a:off x="4539600" y="2293560"/>
            <a:ext cx="1927440" cy="2184480"/>
          </a:xfrm>
          <a:prstGeom prst="rect">
            <a:avLst/>
          </a:prstGeom>
          <a:ln w="0">
            <a:noFill/>
          </a:ln>
        </p:spPr>
      </p:pic>
      <p:pic>
        <p:nvPicPr>
          <p:cNvPr id="185" name="Picture 6" descr="C:\Users\User\Downloads\IMG_20201102_095538.jpg"/>
          <p:cNvPicPr/>
          <p:nvPr/>
        </p:nvPicPr>
        <p:blipFill>
          <a:blip r:embed="rId5"/>
          <a:srcRect l="0" t="12951" r="0" b="0"/>
          <a:stretch/>
        </p:blipFill>
        <p:spPr>
          <a:xfrm>
            <a:off x="9156600" y="1824120"/>
            <a:ext cx="2079360" cy="2413440"/>
          </a:xfrm>
          <a:prstGeom prst="rect">
            <a:avLst/>
          </a:prstGeom>
          <a:ln w="0">
            <a:noFill/>
          </a:ln>
        </p:spPr>
      </p:pic>
      <p:pic>
        <p:nvPicPr>
          <p:cNvPr id="186" name="Picture 2" descr=""/>
          <p:cNvPicPr/>
          <p:nvPr/>
        </p:nvPicPr>
        <p:blipFill>
          <a:blip r:embed="rId6"/>
          <a:stretch/>
        </p:blipFill>
        <p:spPr>
          <a:xfrm>
            <a:off x="10824840" y="354960"/>
            <a:ext cx="980640" cy="864720"/>
          </a:xfrm>
          <a:prstGeom prst="rect">
            <a:avLst/>
          </a:prstGeom>
          <a:ln w="0">
            <a:noFill/>
          </a:ln>
        </p:spPr>
      </p:pic>
      <p:pic>
        <p:nvPicPr>
          <p:cNvPr id="187" name="Picture 2" descr="C:\Users\User\Desktop\Крыша март\bf3affdd-648b-465d-8633-1ad38d40d37b.jpg"/>
          <p:cNvPicPr/>
          <p:nvPr/>
        </p:nvPicPr>
        <p:blipFill>
          <a:blip r:embed="rId7"/>
          <a:stretch/>
        </p:blipFill>
        <p:spPr>
          <a:xfrm>
            <a:off x="1653480" y="3562920"/>
            <a:ext cx="1876320" cy="2507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Рисунок 4" descr=""/>
          <p:cNvPicPr/>
          <p:nvPr/>
        </p:nvPicPr>
        <p:blipFill>
          <a:blip r:embed="rId1"/>
          <a:stretch/>
        </p:blipFill>
        <p:spPr>
          <a:xfrm>
            <a:off x="-21240" y="-720"/>
            <a:ext cx="617400" cy="1201320"/>
          </a:xfrm>
          <a:prstGeom prst="rect">
            <a:avLst/>
          </a:prstGeom>
          <a:ln w="0">
            <a:noFill/>
          </a:ln>
        </p:spPr>
      </p:pic>
      <p:sp>
        <p:nvSpPr>
          <p:cNvPr id="189" name="TextBox 5"/>
          <p:cNvSpPr/>
          <p:nvPr/>
        </p:nvSpPr>
        <p:spPr>
          <a:xfrm>
            <a:off x="380520" y="387360"/>
            <a:ext cx="1079172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2f5597"/>
                </a:solidFill>
                <a:latin typeface="Times New Roman"/>
              </a:rPr>
              <a:t>Карта текущего состояния процесса</a:t>
            </a:r>
            <a:endParaRPr b="0" lang="ru-RU" sz="3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2400" spc="-1" strike="noStrike">
              <a:latin typeface="XO Oriel"/>
            </a:endParaRPr>
          </a:p>
        </p:txBody>
      </p:sp>
      <p:sp>
        <p:nvSpPr>
          <p:cNvPr id="190" name="Прямая со стрелкой 13"/>
          <p:cNvSpPr/>
          <p:nvPr/>
        </p:nvSpPr>
        <p:spPr>
          <a:xfrm>
            <a:off x="3735072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Прямая со стрелкой 14"/>
          <p:cNvSpPr/>
          <p:nvPr/>
        </p:nvSpPr>
        <p:spPr>
          <a:xfrm>
            <a:off x="3950964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Прямая со стрелкой 15"/>
          <p:cNvSpPr/>
          <p:nvPr/>
        </p:nvSpPr>
        <p:spPr>
          <a:xfrm>
            <a:off x="4166856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" name="Прямая со стрелкой 16"/>
          <p:cNvSpPr/>
          <p:nvPr/>
        </p:nvSpPr>
        <p:spPr>
          <a:xfrm>
            <a:off x="4382784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Прямая со стрелкой 17"/>
          <p:cNvSpPr/>
          <p:nvPr/>
        </p:nvSpPr>
        <p:spPr>
          <a:xfrm>
            <a:off x="4598676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5" name="Прямая со стрелкой 18"/>
          <p:cNvSpPr/>
          <p:nvPr/>
        </p:nvSpPr>
        <p:spPr>
          <a:xfrm>
            <a:off x="481456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6" name="Прямая со стрелкой 19"/>
          <p:cNvSpPr/>
          <p:nvPr/>
        </p:nvSpPr>
        <p:spPr>
          <a:xfrm>
            <a:off x="5030460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Прямая со стрелкой 20"/>
          <p:cNvSpPr/>
          <p:nvPr/>
        </p:nvSpPr>
        <p:spPr>
          <a:xfrm>
            <a:off x="524638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8" name="Прямая со стрелкой 22"/>
          <p:cNvSpPr/>
          <p:nvPr/>
        </p:nvSpPr>
        <p:spPr>
          <a:xfrm>
            <a:off x="287146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9" name="Прямая со стрелкой 23"/>
          <p:cNvSpPr/>
          <p:nvPr/>
        </p:nvSpPr>
        <p:spPr>
          <a:xfrm>
            <a:off x="3087360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0" name="Прямая со стрелкой 24"/>
          <p:cNvSpPr/>
          <p:nvPr/>
        </p:nvSpPr>
        <p:spPr>
          <a:xfrm>
            <a:off x="330328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1" name="Прямая со стрелкой 25"/>
          <p:cNvSpPr/>
          <p:nvPr/>
        </p:nvSpPr>
        <p:spPr>
          <a:xfrm>
            <a:off x="3519180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Прямая со стрелкой 26"/>
          <p:cNvSpPr/>
          <p:nvPr/>
        </p:nvSpPr>
        <p:spPr>
          <a:xfrm>
            <a:off x="3735072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Прямая со стрелкой 27"/>
          <p:cNvSpPr/>
          <p:nvPr/>
        </p:nvSpPr>
        <p:spPr>
          <a:xfrm>
            <a:off x="3950964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Прямая со стрелкой 28"/>
          <p:cNvSpPr/>
          <p:nvPr/>
        </p:nvSpPr>
        <p:spPr>
          <a:xfrm>
            <a:off x="4166856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Прямая со стрелкой 29"/>
          <p:cNvSpPr/>
          <p:nvPr/>
        </p:nvSpPr>
        <p:spPr>
          <a:xfrm>
            <a:off x="4382784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Прямая со стрелкой 30"/>
          <p:cNvSpPr/>
          <p:nvPr/>
        </p:nvSpPr>
        <p:spPr>
          <a:xfrm>
            <a:off x="4598676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Прямая со стрелкой 31"/>
          <p:cNvSpPr/>
          <p:nvPr/>
        </p:nvSpPr>
        <p:spPr>
          <a:xfrm>
            <a:off x="481456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" name="Прямая со стрелкой 32"/>
          <p:cNvSpPr/>
          <p:nvPr/>
        </p:nvSpPr>
        <p:spPr>
          <a:xfrm>
            <a:off x="5030460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Прямая со стрелкой 41"/>
          <p:cNvSpPr/>
          <p:nvPr/>
        </p:nvSpPr>
        <p:spPr>
          <a:xfrm>
            <a:off x="287146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0" name="Прямая со стрелкой 42"/>
          <p:cNvSpPr/>
          <p:nvPr/>
        </p:nvSpPr>
        <p:spPr>
          <a:xfrm>
            <a:off x="3087360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1" name="Прямая со стрелкой 43"/>
          <p:cNvSpPr/>
          <p:nvPr/>
        </p:nvSpPr>
        <p:spPr>
          <a:xfrm>
            <a:off x="330328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Прямая со стрелкой 44"/>
          <p:cNvSpPr/>
          <p:nvPr/>
        </p:nvSpPr>
        <p:spPr>
          <a:xfrm>
            <a:off x="3519180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3" name="Прямая со стрелкой 45"/>
          <p:cNvSpPr/>
          <p:nvPr/>
        </p:nvSpPr>
        <p:spPr>
          <a:xfrm>
            <a:off x="3735072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Прямая со стрелкой 46"/>
          <p:cNvSpPr/>
          <p:nvPr/>
        </p:nvSpPr>
        <p:spPr>
          <a:xfrm>
            <a:off x="3950964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Прямая со стрелкой 47"/>
          <p:cNvSpPr/>
          <p:nvPr/>
        </p:nvSpPr>
        <p:spPr>
          <a:xfrm>
            <a:off x="4166856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Прямая со стрелкой 48"/>
          <p:cNvSpPr/>
          <p:nvPr/>
        </p:nvSpPr>
        <p:spPr>
          <a:xfrm>
            <a:off x="4382784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7" name="Прямая со стрелкой 49"/>
          <p:cNvSpPr/>
          <p:nvPr/>
        </p:nvSpPr>
        <p:spPr>
          <a:xfrm>
            <a:off x="4598676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Прямая со стрелкой 50"/>
          <p:cNvSpPr/>
          <p:nvPr/>
        </p:nvSpPr>
        <p:spPr>
          <a:xfrm>
            <a:off x="481456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Прямая со стрелкой 62"/>
          <p:cNvSpPr/>
          <p:nvPr/>
        </p:nvSpPr>
        <p:spPr>
          <a:xfrm>
            <a:off x="3087360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Прямая со стрелкой 63"/>
          <p:cNvSpPr/>
          <p:nvPr/>
        </p:nvSpPr>
        <p:spPr>
          <a:xfrm>
            <a:off x="330328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Прямая со стрелкой 64"/>
          <p:cNvSpPr/>
          <p:nvPr/>
        </p:nvSpPr>
        <p:spPr>
          <a:xfrm>
            <a:off x="3519180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2" name="Прямая со стрелкой 65"/>
          <p:cNvSpPr/>
          <p:nvPr/>
        </p:nvSpPr>
        <p:spPr>
          <a:xfrm>
            <a:off x="3735072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3" name="Прямая со стрелкой 66"/>
          <p:cNvSpPr/>
          <p:nvPr/>
        </p:nvSpPr>
        <p:spPr>
          <a:xfrm>
            <a:off x="3950964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4" name="Прямая со стрелкой 67"/>
          <p:cNvSpPr/>
          <p:nvPr/>
        </p:nvSpPr>
        <p:spPr>
          <a:xfrm>
            <a:off x="4166856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5" name="Прямая со стрелкой 68"/>
          <p:cNvSpPr/>
          <p:nvPr/>
        </p:nvSpPr>
        <p:spPr>
          <a:xfrm>
            <a:off x="4382784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6" name="Прямая со стрелкой 69"/>
          <p:cNvSpPr/>
          <p:nvPr/>
        </p:nvSpPr>
        <p:spPr>
          <a:xfrm>
            <a:off x="4598676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7" name="Прямая со стрелкой 70"/>
          <p:cNvSpPr/>
          <p:nvPr/>
        </p:nvSpPr>
        <p:spPr>
          <a:xfrm>
            <a:off x="481456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8" name="Прямая со стрелкой 73"/>
          <p:cNvSpPr/>
          <p:nvPr/>
        </p:nvSpPr>
        <p:spPr>
          <a:xfrm flipH="1">
            <a:off x="4854960" y="4786200"/>
            <a:ext cx="4208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9" name="Прямая со стрелкой 74"/>
          <p:cNvSpPr/>
          <p:nvPr/>
        </p:nvSpPr>
        <p:spPr>
          <a:xfrm flipH="1">
            <a:off x="7109640" y="478620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Прямая со стрелкой 78"/>
          <p:cNvSpPr/>
          <p:nvPr/>
        </p:nvSpPr>
        <p:spPr>
          <a:xfrm flipH="1" flipV="1">
            <a:off x="2430720" y="4785480"/>
            <a:ext cx="588600" cy="11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1" name="Прямая со стрелкой 80"/>
          <p:cNvSpPr/>
          <p:nvPr/>
        </p:nvSpPr>
        <p:spPr>
          <a:xfrm flipH="1" flipV="1">
            <a:off x="9273240" y="4957560"/>
            <a:ext cx="351000" cy="23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2" name="Прямая со стрелкой 81"/>
          <p:cNvSpPr/>
          <p:nvPr/>
        </p:nvSpPr>
        <p:spPr>
          <a:xfrm flipH="1">
            <a:off x="10533960" y="3317040"/>
            <a:ext cx="360" cy="763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3" name="Прямая со стрелкой 82"/>
          <p:cNvSpPr/>
          <p:nvPr/>
        </p:nvSpPr>
        <p:spPr>
          <a:xfrm>
            <a:off x="6693840" y="2101320"/>
            <a:ext cx="317160" cy="18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4" name="Прямая со стрелкой 83"/>
          <p:cNvSpPr/>
          <p:nvPr/>
        </p:nvSpPr>
        <p:spPr>
          <a:xfrm>
            <a:off x="8948880" y="2076480"/>
            <a:ext cx="668520" cy="8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5" name="Прямая со стрелкой 84"/>
          <p:cNvSpPr/>
          <p:nvPr/>
        </p:nvSpPr>
        <p:spPr>
          <a:xfrm>
            <a:off x="4432320" y="2085480"/>
            <a:ext cx="423000" cy="63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6" name="Прямая со стрелкой 85"/>
          <p:cNvSpPr/>
          <p:nvPr/>
        </p:nvSpPr>
        <p:spPr>
          <a:xfrm>
            <a:off x="2271960" y="2120400"/>
            <a:ext cx="3139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7" name="Блок-схема: процесс 86"/>
          <p:cNvSpPr/>
          <p:nvPr/>
        </p:nvSpPr>
        <p:spPr>
          <a:xfrm>
            <a:off x="444960" y="1213920"/>
            <a:ext cx="1841040" cy="1871280"/>
          </a:xfrm>
          <a:prstGeom prst="flowChartProcess">
            <a:avLst/>
          </a:prstGeom>
          <a:gradFill rotWithShape="0">
            <a:gsLst>
              <a:gs pos="0">
                <a:srgbClr val="b1cbe9"/>
              </a:gs>
              <a:gs pos="100000">
                <a:srgbClr val="a2c1e4"/>
              </a:gs>
            </a:gsLst>
            <a:lin ang="5400000"/>
          </a:gradFill>
          <a:ln>
            <a:solidFill>
              <a:srgbClr val="5b9bd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Специалист по соц.работе -  МКУ ЦСПСиД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Предварительная беседа со специалистом по социальной работе по выяснению нуждаемости в социальных услугах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min 528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max 618</a:t>
            </a:r>
            <a:endParaRPr b="0" lang="ru-RU" sz="1100" spc="-1" strike="noStrike">
              <a:latin typeface="XO Oriel"/>
            </a:endParaRPr>
          </a:p>
        </p:txBody>
      </p:sp>
      <p:sp>
        <p:nvSpPr>
          <p:cNvPr id="238" name="Блок-схема: процесс 87"/>
          <p:cNvSpPr/>
          <p:nvPr/>
        </p:nvSpPr>
        <p:spPr>
          <a:xfrm>
            <a:off x="2660760" y="1213920"/>
            <a:ext cx="1846080" cy="1895040"/>
          </a:xfrm>
          <a:prstGeom prst="flowChartProcess">
            <a:avLst/>
          </a:prstGeom>
          <a:gradFill rotWithShape="0">
            <a:gsLst>
              <a:gs pos="0">
                <a:srgbClr val="b1cbe9"/>
              </a:gs>
              <a:gs pos="100000">
                <a:srgbClr val="a2c1e4"/>
              </a:gs>
            </a:gsLst>
            <a:lin ang="5400000"/>
          </a:gradFill>
          <a:ln>
            <a:solidFill>
              <a:srgbClr val="5b9bd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Гражданин МКУ ЦСПСиД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Заполнение заявления на получением социальных услуг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min 521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max 716</a:t>
            </a:r>
            <a:endParaRPr b="0" lang="ru-RU" sz="1100" spc="-1" strike="noStrike">
              <a:latin typeface="XO Oriel"/>
            </a:endParaRPr>
          </a:p>
        </p:txBody>
      </p:sp>
      <p:sp>
        <p:nvSpPr>
          <p:cNvPr id="239" name="Блок-схема: процесс 88"/>
          <p:cNvSpPr/>
          <p:nvPr/>
        </p:nvSpPr>
        <p:spPr>
          <a:xfrm>
            <a:off x="4855680" y="1106640"/>
            <a:ext cx="1841040" cy="2085480"/>
          </a:xfrm>
          <a:prstGeom prst="flowChartProcess">
            <a:avLst/>
          </a:prstGeom>
          <a:gradFill rotWithShape="0">
            <a:gsLst>
              <a:gs pos="0">
                <a:srgbClr val="b1cbe9"/>
              </a:gs>
              <a:gs pos="100000">
                <a:srgbClr val="a2c1e4"/>
              </a:gs>
            </a:gsLst>
            <a:lin ang="5400000"/>
          </a:gradFill>
          <a:ln>
            <a:solidFill>
              <a:srgbClr val="5b9bd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МКУ ЦСПСиД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Определение потребности гражданина в социальном обслуживании и определение узких специалистов для планирования дальнейшей работы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min 283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max 439</a:t>
            </a:r>
            <a:endParaRPr b="0" lang="ru-RU" sz="1100" spc="-1" strike="noStrike">
              <a:latin typeface="XO Oriel"/>
            </a:endParaRPr>
          </a:p>
        </p:txBody>
      </p:sp>
      <p:sp>
        <p:nvSpPr>
          <p:cNvPr id="240" name="Блок-схема: процесс 89"/>
          <p:cNvSpPr/>
          <p:nvPr/>
        </p:nvSpPr>
        <p:spPr>
          <a:xfrm>
            <a:off x="7110360" y="1047240"/>
            <a:ext cx="1836360" cy="2204640"/>
          </a:xfrm>
          <a:prstGeom prst="flowChartProcess">
            <a:avLst/>
          </a:prstGeom>
          <a:gradFill rotWithShape="0">
            <a:gsLst>
              <a:gs pos="0">
                <a:srgbClr val="b1cbe9"/>
              </a:gs>
              <a:gs pos="100000">
                <a:srgbClr val="a2c1e4"/>
              </a:gs>
            </a:gsLst>
            <a:lin ang="5400000"/>
          </a:gradFill>
          <a:ln>
            <a:solidFill>
              <a:srgbClr val="5b9bd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МКУ ЦСПСиД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Беседы узких специалистов с гражданином с целью определения вида и объема социальных услуг Фиксация полученной информации в бланке предварительной беседы.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min 2385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max 3211</a:t>
            </a:r>
            <a:endParaRPr b="0" lang="ru-RU" sz="1100" spc="-1" strike="noStrike">
              <a:latin typeface="XO Oriel"/>
            </a:endParaRPr>
          </a:p>
        </p:txBody>
      </p:sp>
      <p:sp>
        <p:nvSpPr>
          <p:cNvPr id="241" name="Блок-схема: процесс 90"/>
          <p:cNvSpPr/>
          <p:nvPr/>
        </p:nvSpPr>
        <p:spPr>
          <a:xfrm>
            <a:off x="9617760" y="1088280"/>
            <a:ext cx="1833120" cy="2228400"/>
          </a:xfrm>
          <a:prstGeom prst="flowChartProcess">
            <a:avLst/>
          </a:prstGeom>
          <a:gradFill rotWithShape="0">
            <a:gsLst>
              <a:gs pos="0">
                <a:srgbClr val="b1cbe9"/>
              </a:gs>
              <a:gs pos="100000">
                <a:srgbClr val="a2c1e4"/>
              </a:gs>
            </a:gsLst>
            <a:lin ang="5400000"/>
          </a:gradFill>
          <a:ln>
            <a:solidFill>
              <a:srgbClr val="5b9bd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Специалист по соц.работе -  МКУ ЦСПСиД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Заполнение титульного листа шаблона ИППСУ специалистом по социальной работе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min 305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max 489</a:t>
            </a:r>
            <a:endParaRPr b="0" lang="ru-RU" sz="1100" spc="-1" strike="noStrike">
              <a:latin typeface="XO Oriel"/>
            </a:endParaRPr>
          </a:p>
        </p:txBody>
      </p:sp>
      <p:sp>
        <p:nvSpPr>
          <p:cNvPr id="242" name="Блок-схема: процесс 91"/>
          <p:cNvSpPr/>
          <p:nvPr/>
        </p:nvSpPr>
        <p:spPr>
          <a:xfrm>
            <a:off x="9637200" y="4080960"/>
            <a:ext cx="1833120" cy="2228400"/>
          </a:xfrm>
          <a:prstGeom prst="flowChartProcess">
            <a:avLst/>
          </a:prstGeom>
          <a:gradFill rotWithShape="0">
            <a:gsLst>
              <a:gs pos="0">
                <a:srgbClr val="b1cbe9"/>
              </a:gs>
              <a:gs pos="100000">
                <a:srgbClr val="a2c1e4"/>
              </a:gs>
            </a:gsLst>
            <a:lin ang="5400000"/>
          </a:gradFill>
          <a:ln>
            <a:solidFill>
              <a:srgbClr val="5b9bd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МКУ ЦСПСиД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Передача узким специалистам электронного шаблона ИППСУ для внесения видов, объема, содержания  социальных услуг.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min 48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max 92</a:t>
            </a:r>
            <a:endParaRPr b="0" lang="ru-RU" sz="1100" spc="-1" strike="noStrike">
              <a:latin typeface="XO Oriel"/>
            </a:endParaRPr>
          </a:p>
        </p:txBody>
      </p:sp>
      <p:sp>
        <p:nvSpPr>
          <p:cNvPr id="243" name="Блок-схема: процесс 92"/>
          <p:cNvSpPr/>
          <p:nvPr/>
        </p:nvSpPr>
        <p:spPr>
          <a:xfrm>
            <a:off x="7427880" y="4095000"/>
            <a:ext cx="1833120" cy="2312640"/>
          </a:xfrm>
          <a:prstGeom prst="flowChartProcess">
            <a:avLst/>
          </a:prstGeom>
          <a:gradFill rotWithShape="0">
            <a:gsLst>
              <a:gs pos="0">
                <a:srgbClr val="b1cbe9"/>
              </a:gs>
              <a:gs pos="100000">
                <a:srgbClr val="a2c1e4"/>
              </a:gs>
            </a:gsLst>
            <a:lin ang="5400000"/>
          </a:gradFill>
          <a:ln>
            <a:solidFill>
              <a:srgbClr val="5b9bd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МКУ ЦСПСиД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Заполнение ИППСУ специалистами.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min 13526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max 28459</a:t>
            </a:r>
            <a:endParaRPr b="0" lang="ru-RU" sz="1100" spc="-1" strike="noStrike">
              <a:latin typeface="XO Oriel"/>
            </a:endParaRPr>
          </a:p>
        </p:txBody>
      </p:sp>
      <p:sp>
        <p:nvSpPr>
          <p:cNvPr id="244" name="Блок-схема: процесс 93"/>
          <p:cNvSpPr/>
          <p:nvPr/>
        </p:nvSpPr>
        <p:spPr>
          <a:xfrm>
            <a:off x="5276880" y="4118760"/>
            <a:ext cx="1833120" cy="2265120"/>
          </a:xfrm>
          <a:prstGeom prst="flowChartProcess">
            <a:avLst/>
          </a:prstGeom>
          <a:gradFill rotWithShape="0">
            <a:gsLst>
              <a:gs pos="0">
                <a:srgbClr val="b1cbe9"/>
              </a:gs>
              <a:gs pos="100000">
                <a:srgbClr val="a2c1e4"/>
              </a:gs>
            </a:gsLst>
            <a:lin ang="5400000"/>
          </a:gradFill>
          <a:ln>
            <a:solidFill>
              <a:srgbClr val="5b9bd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МКУ ЦСПСиД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Ожидание специалистом по социальной работе заполненного шаблона ИППСУ в электронном виде от узких специалистов.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min 115200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max 144000</a:t>
            </a:r>
            <a:endParaRPr b="0" lang="ru-RU" sz="1100" spc="-1" strike="noStrike">
              <a:latin typeface="XO Oriel"/>
            </a:endParaRPr>
          </a:p>
        </p:txBody>
      </p:sp>
      <p:sp>
        <p:nvSpPr>
          <p:cNvPr id="245" name="Блок-схема: процесс 94"/>
          <p:cNvSpPr/>
          <p:nvPr/>
        </p:nvSpPr>
        <p:spPr>
          <a:xfrm>
            <a:off x="3020760" y="4135320"/>
            <a:ext cx="1834920" cy="1212480"/>
          </a:xfrm>
          <a:prstGeom prst="flowChartProcess">
            <a:avLst/>
          </a:prstGeom>
          <a:gradFill rotWithShape="0">
            <a:gsLst>
              <a:gs pos="0">
                <a:srgbClr val="b1cbe9"/>
              </a:gs>
              <a:gs pos="100000">
                <a:srgbClr val="a2c1e4"/>
              </a:gs>
            </a:gsLst>
            <a:lin ang="5400000"/>
          </a:gradFill>
          <a:ln>
            <a:solidFill>
              <a:srgbClr val="5b9bd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- МКУ ЦСПСиД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Утверждение ИППСУ директором.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min 312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max 831</a:t>
            </a:r>
            <a:endParaRPr b="0" lang="ru-RU" sz="1100" spc="-1" strike="noStrike">
              <a:latin typeface="XO Oriel"/>
            </a:endParaRPr>
          </a:p>
        </p:txBody>
      </p:sp>
      <p:sp>
        <p:nvSpPr>
          <p:cNvPr id="246" name="Блок-схема: процесс 95"/>
          <p:cNvSpPr/>
          <p:nvPr/>
        </p:nvSpPr>
        <p:spPr>
          <a:xfrm>
            <a:off x="594000" y="3942000"/>
            <a:ext cx="1834920" cy="1405800"/>
          </a:xfrm>
          <a:prstGeom prst="flowChartProcess">
            <a:avLst/>
          </a:prstGeom>
          <a:gradFill rotWithShape="0">
            <a:gsLst>
              <a:gs pos="0">
                <a:srgbClr val="b1cbe9"/>
              </a:gs>
              <a:gs pos="100000">
                <a:srgbClr val="a2c1e4"/>
              </a:gs>
            </a:gsLst>
            <a:lin ang="5400000"/>
          </a:gradFill>
          <a:ln>
            <a:solidFill>
              <a:srgbClr val="5b9bd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МКУ ЦСПСиД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Подписание ИППСУ гражданином.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min 124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max 247</a:t>
            </a:r>
            <a:endParaRPr b="0" lang="ru-RU" sz="1100" spc="-1" strike="noStrike">
              <a:latin typeface="XO Oriel"/>
            </a:endParaRPr>
          </a:p>
        </p:txBody>
      </p:sp>
      <p:sp>
        <p:nvSpPr>
          <p:cNvPr id="247" name="Пятно 2 75"/>
          <p:cNvSpPr/>
          <p:nvPr/>
        </p:nvSpPr>
        <p:spPr>
          <a:xfrm>
            <a:off x="2743560" y="2830320"/>
            <a:ext cx="961560" cy="666360"/>
          </a:xfrm>
          <a:prstGeom prst="irregularSeal2">
            <a:avLst/>
          </a:prstGeom>
          <a:solidFill>
            <a:srgbClr val="ed7d31"/>
          </a:solidFill>
          <a:ln>
            <a:solidFill>
              <a:srgbClr val="af5c2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400" spc="-1" strike="noStrike">
                <a:solidFill>
                  <a:srgbClr val="ffffff"/>
                </a:solidFill>
                <a:latin typeface="Calibri"/>
              </a:rPr>
              <a:t>1</a:t>
            </a:r>
            <a:endParaRPr b="0" lang="ru-RU" sz="1400" spc="-1" strike="noStrike">
              <a:latin typeface="XO Oriel"/>
            </a:endParaRPr>
          </a:p>
        </p:txBody>
      </p:sp>
      <p:sp>
        <p:nvSpPr>
          <p:cNvPr id="248" name="Пятно 2 76"/>
          <p:cNvSpPr/>
          <p:nvPr/>
        </p:nvSpPr>
        <p:spPr>
          <a:xfrm>
            <a:off x="8467920" y="3317400"/>
            <a:ext cx="961560" cy="1012320"/>
          </a:xfrm>
          <a:prstGeom prst="irregularSeal2">
            <a:avLst/>
          </a:prstGeom>
          <a:solidFill>
            <a:srgbClr val="ed7d31"/>
          </a:solidFill>
          <a:ln>
            <a:solidFill>
              <a:srgbClr val="af5c2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400" spc="-1" strike="noStrike">
                <a:solidFill>
                  <a:srgbClr val="ffffff"/>
                </a:solidFill>
                <a:latin typeface="Calibri"/>
              </a:rPr>
              <a:t>2</a:t>
            </a:r>
            <a:endParaRPr b="0" lang="ru-RU" sz="1400" spc="-1" strike="noStrike">
              <a:latin typeface="XO Oriel"/>
            </a:endParaRPr>
          </a:p>
        </p:txBody>
      </p:sp>
      <p:sp>
        <p:nvSpPr>
          <p:cNvPr id="249" name="Пятно 2 77"/>
          <p:cNvSpPr/>
          <p:nvPr/>
        </p:nvSpPr>
        <p:spPr>
          <a:xfrm>
            <a:off x="5569560" y="5836320"/>
            <a:ext cx="1157040" cy="861480"/>
          </a:xfrm>
          <a:prstGeom prst="irregularSeal2">
            <a:avLst/>
          </a:prstGeom>
          <a:solidFill>
            <a:srgbClr val="ed7d31"/>
          </a:solidFill>
          <a:ln>
            <a:solidFill>
              <a:srgbClr val="af5c2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400" spc="-1" strike="noStrike">
                <a:solidFill>
                  <a:srgbClr val="ffffff"/>
                </a:solidFill>
                <a:latin typeface="Calibri"/>
              </a:rPr>
              <a:t>3</a:t>
            </a:r>
            <a:endParaRPr b="0" lang="ru-RU" sz="1400" spc="-1" strike="noStrike">
              <a:latin typeface="XO Oriel"/>
            </a:endParaRPr>
          </a:p>
        </p:txBody>
      </p:sp>
      <p:sp>
        <p:nvSpPr>
          <p:cNvPr id="250" name="TextBox 3148"/>
          <p:cNvSpPr/>
          <p:nvPr/>
        </p:nvSpPr>
        <p:spPr>
          <a:xfrm>
            <a:off x="925200" y="5836320"/>
            <a:ext cx="15062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Min 133232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Max 179102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251" name="TextBox 3149"/>
          <p:cNvSpPr/>
          <p:nvPr/>
        </p:nvSpPr>
        <p:spPr>
          <a:xfrm>
            <a:off x="2884320" y="5846760"/>
            <a:ext cx="2016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Среднее значение  156167</a:t>
            </a:r>
            <a:endParaRPr b="0" lang="ru-RU" sz="18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Рисунок 4" descr=""/>
          <p:cNvPicPr/>
          <p:nvPr/>
        </p:nvPicPr>
        <p:blipFill>
          <a:blip r:embed="rId1"/>
          <a:stretch/>
        </p:blipFill>
        <p:spPr>
          <a:xfrm>
            <a:off x="-21240" y="-42480"/>
            <a:ext cx="617400" cy="1201320"/>
          </a:xfrm>
          <a:prstGeom prst="rect">
            <a:avLst/>
          </a:prstGeom>
          <a:ln w="0">
            <a:noFill/>
          </a:ln>
        </p:spPr>
      </p:pic>
      <p:sp>
        <p:nvSpPr>
          <p:cNvPr id="253" name="TextBox 5"/>
          <p:cNvSpPr/>
          <p:nvPr/>
        </p:nvSpPr>
        <p:spPr>
          <a:xfrm>
            <a:off x="803520" y="297720"/>
            <a:ext cx="1058436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3200" spc="-1" strike="noStrike">
                <a:solidFill>
                  <a:srgbClr val="3b4555"/>
                </a:solidFill>
                <a:latin typeface="Futura PT Bold"/>
              </a:rPr>
              <a:t>Пирамида проблем</a:t>
            </a:r>
            <a:endParaRPr b="0" lang="ru-RU" sz="3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2400" spc="-1" strike="noStrike">
              <a:latin typeface="XO Oriel"/>
            </a:endParaRPr>
          </a:p>
        </p:txBody>
      </p:sp>
      <p:sp>
        <p:nvSpPr>
          <p:cNvPr id="254" name="Прямая соединительная линия 9"/>
          <p:cNvSpPr/>
          <p:nvPr/>
        </p:nvSpPr>
        <p:spPr>
          <a:xfrm>
            <a:off x="3078720" y="916200"/>
            <a:ext cx="6034320" cy="36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5" name="Прямоугольник 14"/>
          <p:cNvSpPr/>
          <p:nvPr/>
        </p:nvSpPr>
        <p:spPr>
          <a:xfrm>
            <a:off x="941040" y="2187000"/>
            <a:ext cx="1030968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</p:txBody>
      </p:sp>
      <p:sp>
        <p:nvSpPr>
          <p:cNvPr id="256" name="Равнобедренный треугольник 6"/>
          <p:cNvSpPr/>
          <p:nvPr/>
        </p:nvSpPr>
        <p:spPr>
          <a:xfrm>
            <a:off x="2546640" y="1110960"/>
            <a:ext cx="1473840" cy="1204560"/>
          </a:xfrm>
          <a:prstGeom prst="triangle">
            <a:avLst>
              <a:gd name="adj" fmla="val 49251"/>
            </a:avLst>
          </a:prstGeom>
          <a:solidFill>
            <a:srgbClr val="327fbe">
              <a:alpha val="22000"/>
            </a:srgbClr>
          </a:solidFill>
          <a:ln w="9525">
            <a:solidFill>
              <a:srgbClr val="4472c4">
                <a:lumMod val="40000"/>
                <a:lumOff val="6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Трапеция 7"/>
          <p:cNvSpPr/>
          <p:nvPr/>
        </p:nvSpPr>
        <p:spPr>
          <a:xfrm>
            <a:off x="-65160" y="4304160"/>
            <a:ext cx="6697440" cy="2500200"/>
          </a:xfrm>
          <a:prstGeom prst="trapezoid">
            <a:avLst>
              <a:gd name="adj" fmla="val 59506"/>
            </a:avLst>
          </a:prstGeom>
          <a:solidFill>
            <a:srgbClr val="0070c0">
              <a:alpha val="48000"/>
            </a:srgbClr>
          </a:solidFill>
          <a:ln w="9525">
            <a:solidFill>
              <a:srgbClr val="00336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Трапеция 8"/>
          <p:cNvSpPr/>
          <p:nvPr/>
        </p:nvSpPr>
        <p:spPr>
          <a:xfrm>
            <a:off x="1469880" y="2363400"/>
            <a:ext cx="3703320" cy="1841400"/>
          </a:xfrm>
          <a:prstGeom prst="trapezoid">
            <a:avLst>
              <a:gd name="adj" fmla="val 59506"/>
            </a:avLst>
          </a:prstGeom>
          <a:solidFill>
            <a:srgbClr val="4770b5">
              <a:alpha val="48000"/>
            </a:srgbClr>
          </a:solidFill>
          <a:ln w="9525">
            <a:solidFill>
              <a:srgbClr val="00336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Прямоугольник 1"/>
          <p:cNvSpPr/>
          <p:nvPr/>
        </p:nvSpPr>
        <p:spPr>
          <a:xfrm>
            <a:off x="3582360" y="1158840"/>
            <a:ext cx="2755440" cy="26892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Федеральный уровень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260" name="Прямоугольник 2"/>
          <p:cNvSpPr/>
          <p:nvPr/>
        </p:nvSpPr>
        <p:spPr>
          <a:xfrm>
            <a:off x="3701520" y="1542600"/>
            <a:ext cx="6450480" cy="758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1" name="Прямоугольник 3"/>
          <p:cNvSpPr/>
          <p:nvPr/>
        </p:nvSpPr>
        <p:spPr>
          <a:xfrm>
            <a:off x="4346640" y="2391480"/>
            <a:ext cx="2580120" cy="3042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Региональный уровень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262" name="Прямоугольник 10"/>
          <p:cNvSpPr/>
          <p:nvPr/>
        </p:nvSpPr>
        <p:spPr>
          <a:xfrm>
            <a:off x="4346640" y="2912400"/>
            <a:ext cx="6701040" cy="97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3" name="Прямоугольник 11"/>
          <p:cNvSpPr/>
          <p:nvPr/>
        </p:nvSpPr>
        <p:spPr>
          <a:xfrm>
            <a:off x="5448960" y="4297320"/>
            <a:ext cx="2554920" cy="3780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Местный уровень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264" name="Прямоугольник 12"/>
          <p:cNvSpPr/>
          <p:nvPr/>
        </p:nvSpPr>
        <p:spPr>
          <a:xfrm>
            <a:off x="5837040" y="4845240"/>
            <a:ext cx="6199920" cy="18057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5" name="Picture 2" descr=""/>
          <p:cNvPicPr/>
          <p:nvPr/>
        </p:nvPicPr>
        <p:blipFill>
          <a:blip r:embed="rId2"/>
          <a:stretch/>
        </p:blipFill>
        <p:spPr>
          <a:xfrm>
            <a:off x="6058800" y="4962240"/>
            <a:ext cx="1312200" cy="92160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3" descr=""/>
          <p:cNvPicPr/>
          <p:nvPr/>
        </p:nvPicPr>
        <p:blipFill>
          <a:blip r:embed="rId3"/>
          <a:stretch/>
        </p:blipFill>
        <p:spPr>
          <a:xfrm>
            <a:off x="7938720" y="5235120"/>
            <a:ext cx="1174320" cy="102960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5" descr=""/>
          <p:cNvPicPr/>
          <p:nvPr/>
        </p:nvPicPr>
        <p:blipFill>
          <a:blip r:embed="rId4"/>
          <a:stretch/>
        </p:blipFill>
        <p:spPr>
          <a:xfrm>
            <a:off x="9852480" y="5411160"/>
            <a:ext cx="1195200" cy="973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Рисунок 4" descr=""/>
          <p:cNvPicPr/>
          <p:nvPr/>
        </p:nvPicPr>
        <p:blipFill>
          <a:blip r:embed="rId1"/>
          <a:stretch/>
        </p:blipFill>
        <p:spPr>
          <a:xfrm>
            <a:off x="-21240" y="-42480"/>
            <a:ext cx="617400" cy="1201320"/>
          </a:xfrm>
          <a:prstGeom prst="rect">
            <a:avLst/>
          </a:prstGeom>
          <a:ln w="0">
            <a:noFill/>
          </a:ln>
        </p:spPr>
      </p:pic>
      <p:sp>
        <p:nvSpPr>
          <p:cNvPr id="269" name="TextBox 5"/>
          <p:cNvSpPr/>
          <p:nvPr/>
        </p:nvSpPr>
        <p:spPr>
          <a:xfrm>
            <a:off x="1302480" y="81360"/>
            <a:ext cx="1058436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2f5597"/>
                </a:solidFill>
                <a:latin typeface="Times New Roman"/>
              </a:rPr>
              <a:t>Перечень проблем</a:t>
            </a:r>
            <a:endParaRPr b="0" lang="ru-RU" sz="3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2400" spc="-1" strike="noStrike">
              <a:latin typeface="XO Oriel"/>
            </a:endParaRPr>
          </a:p>
        </p:txBody>
      </p:sp>
      <p:sp>
        <p:nvSpPr>
          <p:cNvPr id="270" name="Прямая соединительная линия 9"/>
          <p:cNvSpPr/>
          <p:nvPr/>
        </p:nvSpPr>
        <p:spPr>
          <a:xfrm>
            <a:off x="3078720" y="916200"/>
            <a:ext cx="6034320" cy="36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1" name="Прямоугольник 14"/>
          <p:cNvSpPr/>
          <p:nvPr/>
        </p:nvSpPr>
        <p:spPr>
          <a:xfrm>
            <a:off x="941040" y="2187000"/>
            <a:ext cx="1030968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2041321301"/>
              </p:ext>
            </p:extLst>
          </p:nvPr>
        </p:nvGraphicFramePr>
        <p:xfrm>
          <a:off x="596520" y="916200"/>
          <a:ext cx="10934280" cy="5418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2" name="Picture 2" descr=""/>
          <p:cNvPicPr/>
          <p:nvPr/>
        </p:nvPicPr>
        <p:blipFill>
          <a:blip r:embed="rId7"/>
          <a:stretch/>
        </p:blipFill>
        <p:spPr>
          <a:xfrm>
            <a:off x="11040480" y="51120"/>
            <a:ext cx="980640" cy="864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Рисунок 4" descr=""/>
          <p:cNvPicPr/>
          <p:nvPr/>
        </p:nvPicPr>
        <p:blipFill>
          <a:blip r:embed="rId1"/>
          <a:stretch/>
        </p:blipFill>
        <p:spPr>
          <a:xfrm>
            <a:off x="-21240" y="-720"/>
            <a:ext cx="617400" cy="1201320"/>
          </a:xfrm>
          <a:prstGeom prst="rect">
            <a:avLst/>
          </a:prstGeom>
          <a:ln w="0">
            <a:noFill/>
          </a:ln>
        </p:spPr>
      </p:pic>
      <p:sp>
        <p:nvSpPr>
          <p:cNvPr id="274" name="TextBox 5"/>
          <p:cNvSpPr/>
          <p:nvPr/>
        </p:nvSpPr>
        <p:spPr>
          <a:xfrm>
            <a:off x="380520" y="387360"/>
            <a:ext cx="1079172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2f5597"/>
                </a:solidFill>
                <a:latin typeface="Times New Roman"/>
              </a:rPr>
              <a:t>Карта целевого состояния процесса</a:t>
            </a:r>
            <a:endParaRPr b="0" lang="ru-RU" sz="3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2400" spc="-1" strike="noStrike">
              <a:latin typeface="XO Oriel"/>
            </a:endParaRPr>
          </a:p>
        </p:txBody>
      </p:sp>
      <p:sp>
        <p:nvSpPr>
          <p:cNvPr id="275" name="Прямая со стрелкой 13"/>
          <p:cNvSpPr/>
          <p:nvPr/>
        </p:nvSpPr>
        <p:spPr>
          <a:xfrm>
            <a:off x="3735072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6" name="Прямая со стрелкой 14"/>
          <p:cNvSpPr/>
          <p:nvPr/>
        </p:nvSpPr>
        <p:spPr>
          <a:xfrm>
            <a:off x="3950964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7" name="Прямая со стрелкой 15"/>
          <p:cNvSpPr/>
          <p:nvPr/>
        </p:nvSpPr>
        <p:spPr>
          <a:xfrm>
            <a:off x="4166856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8" name="Прямая со стрелкой 16"/>
          <p:cNvSpPr/>
          <p:nvPr/>
        </p:nvSpPr>
        <p:spPr>
          <a:xfrm>
            <a:off x="4382784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9" name="Прямая со стрелкой 17"/>
          <p:cNvSpPr/>
          <p:nvPr/>
        </p:nvSpPr>
        <p:spPr>
          <a:xfrm>
            <a:off x="4598676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0" name="Прямая со стрелкой 18"/>
          <p:cNvSpPr/>
          <p:nvPr/>
        </p:nvSpPr>
        <p:spPr>
          <a:xfrm>
            <a:off x="481456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1" name="Прямая со стрелкой 19"/>
          <p:cNvSpPr/>
          <p:nvPr/>
        </p:nvSpPr>
        <p:spPr>
          <a:xfrm>
            <a:off x="5030460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2" name="Прямая со стрелкой 20"/>
          <p:cNvSpPr/>
          <p:nvPr/>
        </p:nvSpPr>
        <p:spPr>
          <a:xfrm>
            <a:off x="524638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3" name="Прямая со стрелкой 22"/>
          <p:cNvSpPr/>
          <p:nvPr/>
        </p:nvSpPr>
        <p:spPr>
          <a:xfrm>
            <a:off x="287146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4" name="Прямая со стрелкой 23"/>
          <p:cNvSpPr/>
          <p:nvPr/>
        </p:nvSpPr>
        <p:spPr>
          <a:xfrm>
            <a:off x="3087360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5" name="Прямая со стрелкой 24"/>
          <p:cNvSpPr/>
          <p:nvPr/>
        </p:nvSpPr>
        <p:spPr>
          <a:xfrm>
            <a:off x="330328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6" name="Прямая со стрелкой 25"/>
          <p:cNvSpPr/>
          <p:nvPr/>
        </p:nvSpPr>
        <p:spPr>
          <a:xfrm>
            <a:off x="3519180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7" name="Прямая со стрелкой 26"/>
          <p:cNvSpPr/>
          <p:nvPr/>
        </p:nvSpPr>
        <p:spPr>
          <a:xfrm>
            <a:off x="3735072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8" name="Прямая со стрелкой 27"/>
          <p:cNvSpPr/>
          <p:nvPr/>
        </p:nvSpPr>
        <p:spPr>
          <a:xfrm>
            <a:off x="3950964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9" name="Прямая со стрелкой 28"/>
          <p:cNvSpPr/>
          <p:nvPr/>
        </p:nvSpPr>
        <p:spPr>
          <a:xfrm>
            <a:off x="4166856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0" name="Прямая со стрелкой 29"/>
          <p:cNvSpPr/>
          <p:nvPr/>
        </p:nvSpPr>
        <p:spPr>
          <a:xfrm>
            <a:off x="4382784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1" name="Прямая со стрелкой 30"/>
          <p:cNvSpPr/>
          <p:nvPr/>
        </p:nvSpPr>
        <p:spPr>
          <a:xfrm>
            <a:off x="4598676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2" name="Прямая со стрелкой 31"/>
          <p:cNvSpPr/>
          <p:nvPr/>
        </p:nvSpPr>
        <p:spPr>
          <a:xfrm>
            <a:off x="481456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3" name="Прямая со стрелкой 32"/>
          <p:cNvSpPr/>
          <p:nvPr/>
        </p:nvSpPr>
        <p:spPr>
          <a:xfrm>
            <a:off x="5030460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4" name="Прямая со стрелкой 41"/>
          <p:cNvSpPr/>
          <p:nvPr/>
        </p:nvSpPr>
        <p:spPr>
          <a:xfrm>
            <a:off x="287146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5" name="Прямая со стрелкой 42"/>
          <p:cNvSpPr/>
          <p:nvPr/>
        </p:nvSpPr>
        <p:spPr>
          <a:xfrm>
            <a:off x="3087360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6" name="Прямая со стрелкой 43"/>
          <p:cNvSpPr/>
          <p:nvPr/>
        </p:nvSpPr>
        <p:spPr>
          <a:xfrm>
            <a:off x="330328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7" name="Прямая со стрелкой 44"/>
          <p:cNvSpPr/>
          <p:nvPr/>
        </p:nvSpPr>
        <p:spPr>
          <a:xfrm>
            <a:off x="3519180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8" name="Прямая со стрелкой 45"/>
          <p:cNvSpPr/>
          <p:nvPr/>
        </p:nvSpPr>
        <p:spPr>
          <a:xfrm>
            <a:off x="3735072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9" name="Прямая со стрелкой 46"/>
          <p:cNvSpPr/>
          <p:nvPr/>
        </p:nvSpPr>
        <p:spPr>
          <a:xfrm>
            <a:off x="3950964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0" name="Прямая со стрелкой 47"/>
          <p:cNvSpPr/>
          <p:nvPr/>
        </p:nvSpPr>
        <p:spPr>
          <a:xfrm>
            <a:off x="4166856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1" name="Прямая со стрелкой 48"/>
          <p:cNvSpPr/>
          <p:nvPr/>
        </p:nvSpPr>
        <p:spPr>
          <a:xfrm>
            <a:off x="4382784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2" name="Прямая со стрелкой 49"/>
          <p:cNvSpPr/>
          <p:nvPr/>
        </p:nvSpPr>
        <p:spPr>
          <a:xfrm>
            <a:off x="4598676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3" name="Прямая со стрелкой 50"/>
          <p:cNvSpPr/>
          <p:nvPr/>
        </p:nvSpPr>
        <p:spPr>
          <a:xfrm>
            <a:off x="481456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4" name="Прямая со стрелкой 62"/>
          <p:cNvSpPr/>
          <p:nvPr/>
        </p:nvSpPr>
        <p:spPr>
          <a:xfrm>
            <a:off x="3087360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5" name="Прямая со стрелкой 63"/>
          <p:cNvSpPr/>
          <p:nvPr/>
        </p:nvSpPr>
        <p:spPr>
          <a:xfrm>
            <a:off x="330328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6" name="Прямая со стрелкой 64"/>
          <p:cNvSpPr/>
          <p:nvPr/>
        </p:nvSpPr>
        <p:spPr>
          <a:xfrm>
            <a:off x="3519180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7" name="Прямая со стрелкой 65"/>
          <p:cNvSpPr/>
          <p:nvPr/>
        </p:nvSpPr>
        <p:spPr>
          <a:xfrm>
            <a:off x="3735072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8" name="Прямая со стрелкой 66"/>
          <p:cNvSpPr/>
          <p:nvPr/>
        </p:nvSpPr>
        <p:spPr>
          <a:xfrm>
            <a:off x="3950964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9" name="Прямая со стрелкой 67"/>
          <p:cNvSpPr/>
          <p:nvPr/>
        </p:nvSpPr>
        <p:spPr>
          <a:xfrm>
            <a:off x="4166856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0" name="Прямая со стрелкой 68"/>
          <p:cNvSpPr/>
          <p:nvPr/>
        </p:nvSpPr>
        <p:spPr>
          <a:xfrm>
            <a:off x="4382784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1" name="Прямая со стрелкой 69"/>
          <p:cNvSpPr/>
          <p:nvPr/>
        </p:nvSpPr>
        <p:spPr>
          <a:xfrm>
            <a:off x="4598676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2" name="Прямая со стрелкой 70"/>
          <p:cNvSpPr/>
          <p:nvPr/>
        </p:nvSpPr>
        <p:spPr>
          <a:xfrm>
            <a:off x="481456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3" name="Прямая со стрелкой 73"/>
          <p:cNvSpPr/>
          <p:nvPr/>
        </p:nvSpPr>
        <p:spPr>
          <a:xfrm flipH="1">
            <a:off x="4854960" y="4786200"/>
            <a:ext cx="4208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4" name="Прямая со стрелкой 74"/>
          <p:cNvSpPr/>
          <p:nvPr/>
        </p:nvSpPr>
        <p:spPr>
          <a:xfrm flipH="1">
            <a:off x="7109640" y="478620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5" name="Прямая со стрелкой 78"/>
          <p:cNvSpPr/>
          <p:nvPr/>
        </p:nvSpPr>
        <p:spPr>
          <a:xfrm flipH="1" flipV="1">
            <a:off x="2430720" y="4785480"/>
            <a:ext cx="588600" cy="11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6" name="Прямая со стрелкой 80"/>
          <p:cNvSpPr/>
          <p:nvPr/>
        </p:nvSpPr>
        <p:spPr>
          <a:xfrm flipH="1" flipV="1">
            <a:off x="9273240" y="4957560"/>
            <a:ext cx="351000" cy="23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7" name="Прямая со стрелкой 81"/>
          <p:cNvSpPr/>
          <p:nvPr/>
        </p:nvSpPr>
        <p:spPr>
          <a:xfrm flipH="1">
            <a:off x="10533960" y="3317040"/>
            <a:ext cx="360" cy="763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8" name="Прямая со стрелкой 82"/>
          <p:cNvSpPr/>
          <p:nvPr/>
        </p:nvSpPr>
        <p:spPr>
          <a:xfrm>
            <a:off x="6693840" y="2101320"/>
            <a:ext cx="317160" cy="18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9" name="Прямая со стрелкой 83"/>
          <p:cNvSpPr/>
          <p:nvPr/>
        </p:nvSpPr>
        <p:spPr>
          <a:xfrm>
            <a:off x="8948880" y="2076480"/>
            <a:ext cx="668520" cy="8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0" name="Прямая со стрелкой 84"/>
          <p:cNvSpPr/>
          <p:nvPr/>
        </p:nvSpPr>
        <p:spPr>
          <a:xfrm>
            <a:off x="4432320" y="2085480"/>
            <a:ext cx="423000" cy="63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1" name="Прямая со стрелкой 85"/>
          <p:cNvSpPr/>
          <p:nvPr/>
        </p:nvSpPr>
        <p:spPr>
          <a:xfrm>
            <a:off x="2271960" y="2120400"/>
            <a:ext cx="3139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2" name="Блок-схема: процесс 86"/>
          <p:cNvSpPr/>
          <p:nvPr/>
        </p:nvSpPr>
        <p:spPr>
          <a:xfrm>
            <a:off x="444960" y="1213920"/>
            <a:ext cx="1841040" cy="1871280"/>
          </a:xfrm>
          <a:prstGeom prst="flowChartProcess">
            <a:avLst/>
          </a:prstGeom>
          <a:gradFill rotWithShape="0">
            <a:gsLst>
              <a:gs pos="0">
                <a:srgbClr val="b1cbe9"/>
              </a:gs>
              <a:gs pos="100000">
                <a:srgbClr val="a2c1e4"/>
              </a:gs>
            </a:gsLst>
            <a:lin ang="5400000"/>
          </a:gradFill>
          <a:ln>
            <a:solidFill>
              <a:srgbClr val="5b9bd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Специалист по соц.работе -  МКУ ЦСПСиД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Предварительная беседа со специалистом по социальной работе по выяснению нуждаемости в социальных услугах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min 528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max 618</a:t>
            </a:r>
            <a:endParaRPr b="0" lang="ru-RU" sz="1100" spc="-1" strike="noStrike">
              <a:latin typeface="XO Oriel"/>
            </a:endParaRPr>
          </a:p>
        </p:txBody>
      </p:sp>
      <p:sp>
        <p:nvSpPr>
          <p:cNvPr id="323" name="Блок-схема: процесс 87"/>
          <p:cNvSpPr/>
          <p:nvPr/>
        </p:nvSpPr>
        <p:spPr>
          <a:xfrm>
            <a:off x="2660760" y="1213920"/>
            <a:ext cx="1846080" cy="1895040"/>
          </a:xfrm>
          <a:prstGeom prst="flowChartProcess">
            <a:avLst/>
          </a:prstGeom>
          <a:gradFill rotWithShape="0">
            <a:gsLst>
              <a:gs pos="0">
                <a:srgbClr val="b1cbe9"/>
              </a:gs>
              <a:gs pos="100000">
                <a:srgbClr val="a2c1e4"/>
              </a:gs>
            </a:gsLst>
            <a:lin ang="5400000"/>
          </a:gradFill>
          <a:ln>
            <a:solidFill>
              <a:srgbClr val="5b9bd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Гражданин МКУ ЦСПСиД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Заполнение заявления на получением социальных услуг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min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273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max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364</a:t>
            </a:r>
            <a:endParaRPr b="0" lang="ru-RU" sz="1100" spc="-1" strike="noStrike">
              <a:latin typeface="XO Oriel"/>
            </a:endParaRPr>
          </a:p>
        </p:txBody>
      </p:sp>
      <p:sp>
        <p:nvSpPr>
          <p:cNvPr id="324" name="Блок-схема: процесс 88"/>
          <p:cNvSpPr/>
          <p:nvPr/>
        </p:nvSpPr>
        <p:spPr>
          <a:xfrm>
            <a:off x="4855680" y="1106640"/>
            <a:ext cx="1841040" cy="2085480"/>
          </a:xfrm>
          <a:prstGeom prst="flowChartProcess">
            <a:avLst/>
          </a:prstGeom>
          <a:gradFill rotWithShape="0">
            <a:gsLst>
              <a:gs pos="0">
                <a:srgbClr val="b1cbe9"/>
              </a:gs>
              <a:gs pos="100000">
                <a:srgbClr val="a2c1e4"/>
              </a:gs>
            </a:gsLst>
            <a:lin ang="5400000"/>
          </a:gradFill>
          <a:ln>
            <a:solidFill>
              <a:srgbClr val="5b9bd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МКУ ЦСПСиД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Определение потребности гражданина в социальном обслуживании и определение узких специалистов для планирования дальнейшей работы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min 283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max 439</a:t>
            </a:r>
            <a:endParaRPr b="0" lang="ru-RU" sz="1100" spc="-1" strike="noStrike">
              <a:latin typeface="XO Oriel"/>
            </a:endParaRPr>
          </a:p>
        </p:txBody>
      </p:sp>
      <p:sp>
        <p:nvSpPr>
          <p:cNvPr id="325" name="Блок-схема: процесс 89"/>
          <p:cNvSpPr/>
          <p:nvPr/>
        </p:nvSpPr>
        <p:spPr>
          <a:xfrm>
            <a:off x="7110360" y="1047240"/>
            <a:ext cx="1836360" cy="2204640"/>
          </a:xfrm>
          <a:prstGeom prst="flowChartProcess">
            <a:avLst/>
          </a:prstGeom>
          <a:gradFill rotWithShape="0">
            <a:gsLst>
              <a:gs pos="0">
                <a:srgbClr val="b1cbe9"/>
              </a:gs>
              <a:gs pos="100000">
                <a:srgbClr val="a2c1e4"/>
              </a:gs>
            </a:gsLst>
            <a:lin ang="5400000"/>
          </a:gradFill>
          <a:ln>
            <a:solidFill>
              <a:srgbClr val="5b9bd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МКУ ЦСПСиД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Беседы узких специалистов с гражданином с целью определения вида и объема социальных услуг Фиксация полученной информации в бланке предварительной беседы.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min 2385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max 3211</a:t>
            </a:r>
            <a:endParaRPr b="0" lang="ru-RU" sz="1100" spc="-1" strike="noStrike">
              <a:latin typeface="XO Oriel"/>
            </a:endParaRPr>
          </a:p>
        </p:txBody>
      </p:sp>
      <p:sp>
        <p:nvSpPr>
          <p:cNvPr id="326" name="Блок-схема: процесс 90"/>
          <p:cNvSpPr/>
          <p:nvPr/>
        </p:nvSpPr>
        <p:spPr>
          <a:xfrm>
            <a:off x="9617760" y="1088280"/>
            <a:ext cx="1833120" cy="2228400"/>
          </a:xfrm>
          <a:prstGeom prst="flowChartProcess">
            <a:avLst/>
          </a:prstGeom>
          <a:gradFill rotWithShape="0">
            <a:gsLst>
              <a:gs pos="0">
                <a:srgbClr val="b1cbe9"/>
              </a:gs>
              <a:gs pos="100000">
                <a:srgbClr val="a2c1e4"/>
              </a:gs>
            </a:gsLst>
            <a:lin ang="5400000"/>
          </a:gradFill>
          <a:ln>
            <a:solidFill>
              <a:srgbClr val="5b9bd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Специалист по соц.работе -  МКУ ЦСПСиД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Заполнение титульного листа шаблона ИППСУ специалистом по социальной работе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min 305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max 489</a:t>
            </a:r>
            <a:endParaRPr b="0" lang="ru-RU" sz="1100" spc="-1" strike="noStrike">
              <a:latin typeface="XO Oriel"/>
            </a:endParaRPr>
          </a:p>
        </p:txBody>
      </p:sp>
      <p:sp>
        <p:nvSpPr>
          <p:cNvPr id="327" name="Блок-схема: процесс 91"/>
          <p:cNvSpPr/>
          <p:nvPr/>
        </p:nvSpPr>
        <p:spPr>
          <a:xfrm>
            <a:off x="9637200" y="4080960"/>
            <a:ext cx="1833120" cy="2228400"/>
          </a:xfrm>
          <a:prstGeom prst="flowChartProcess">
            <a:avLst/>
          </a:prstGeom>
          <a:gradFill rotWithShape="0">
            <a:gsLst>
              <a:gs pos="0">
                <a:srgbClr val="b1cbe9"/>
              </a:gs>
              <a:gs pos="100000">
                <a:srgbClr val="a2c1e4"/>
              </a:gs>
            </a:gsLst>
            <a:lin ang="5400000"/>
          </a:gradFill>
          <a:ln>
            <a:solidFill>
              <a:srgbClr val="5b9bd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МКУ ЦСПСиД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Передача узким специалистам электронного шаблона ИППСУ для внесения видов, объема, содержания  социальных услуг.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min 48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max 92</a:t>
            </a:r>
            <a:endParaRPr b="0" lang="ru-RU" sz="1100" spc="-1" strike="noStrike">
              <a:latin typeface="XO Oriel"/>
            </a:endParaRPr>
          </a:p>
        </p:txBody>
      </p:sp>
      <p:sp>
        <p:nvSpPr>
          <p:cNvPr id="328" name="Блок-схема: процесс 92"/>
          <p:cNvSpPr/>
          <p:nvPr/>
        </p:nvSpPr>
        <p:spPr>
          <a:xfrm>
            <a:off x="7427880" y="4095000"/>
            <a:ext cx="1833120" cy="2312640"/>
          </a:xfrm>
          <a:prstGeom prst="flowChartProcess">
            <a:avLst/>
          </a:prstGeom>
          <a:gradFill rotWithShape="0">
            <a:gsLst>
              <a:gs pos="0">
                <a:srgbClr val="b1cbe9"/>
              </a:gs>
              <a:gs pos="100000">
                <a:srgbClr val="a2c1e4"/>
              </a:gs>
            </a:gsLst>
            <a:lin ang="5400000"/>
          </a:gradFill>
          <a:ln>
            <a:solidFill>
              <a:srgbClr val="5b9bd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МКУ ЦСПСиД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Заполнение ИППСУ специалистами.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min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6521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max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10034</a:t>
            </a:r>
            <a:endParaRPr b="0" lang="ru-RU" sz="1100" spc="-1" strike="noStrike">
              <a:latin typeface="XO Oriel"/>
            </a:endParaRPr>
          </a:p>
        </p:txBody>
      </p:sp>
      <p:sp>
        <p:nvSpPr>
          <p:cNvPr id="329" name="Блок-схема: процесс 93"/>
          <p:cNvSpPr/>
          <p:nvPr/>
        </p:nvSpPr>
        <p:spPr>
          <a:xfrm>
            <a:off x="5276880" y="4118760"/>
            <a:ext cx="1833120" cy="2265120"/>
          </a:xfrm>
          <a:prstGeom prst="flowChartProcess">
            <a:avLst/>
          </a:prstGeom>
          <a:gradFill rotWithShape="0">
            <a:gsLst>
              <a:gs pos="0">
                <a:srgbClr val="b1cbe9"/>
              </a:gs>
              <a:gs pos="100000">
                <a:srgbClr val="a2c1e4"/>
              </a:gs>
            </a:gsLst>
            <a:lin ang="5400000"/>
          </a:gradFill>
          <a:ln>
            <a:solidFill>
              <a:srgbClr val="5b9bd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МКУ ЦСПСиД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Ожидание специалистом по социальной работе заполненного шаблона ИППСУ в электронном виде от узких специалистов.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min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46660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max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57216</a:t>
            </a:r>
            <a:endParaRPr b="0" lang="ru-RU" sz="1100" spc="-1" strike="noStrike">
              <a:latin typeface="XO Oriel"/>
            </a:endParaRPr>
          </a:p>
        </p:txBody>
      </p:sp>
      <p:sp>
        <p:nvSpPr>
          <p:cNvPr id="330" name="Блок-схема: процесс 94"/>
          <p:cNvSpPr/>
          <p:nvPr/>
        </p:nvSpPr>
        <p:spPr>
          <a:xfrm>
            <a:off x="3020760" y="4135320"/>
            <a:ext cx="1834920" cy="1212480"/>
          </a:xfrm>
          <a:prstGeom prst="flowChartProcess">
            <a:avLst/>
          </a:prstGeom>
          <a:gradFill rotWithShape="0">
            <a:gsLst>
              <a:gs pos="0">
                <a:srgbClr val="b1cbe9"/>
              </a:gs>
              <a:gs pos="100000">
                <a:srgbClr val="a2c1e4"/>
              </a:gs>
            </a:gsLst>
            <a:lin ang="5400000"/>
          </a:gradFill>
          <a:ln>
            <a:solidFill>
              <a:srgbClr val="5b9bd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- МКУ ЦСПСиД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Утверждение ИППСУ директором.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min 312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max 831</a:t>
            </a:r>
            <a:endParaRPr b="0" lang="ru-RU" sz="1100" spc="-1" strike="noStrike">
              <a:latin typeface="XO Oriel"/>
            </a:endParaRPr>
          </a:p>
        </p:txBody>
      </p:sp>
      <p:sp>
        <p:nvSpPr>
          <p:cNvPr id="331" name="Блок-схема: процесс 95"/>
          <p:cNvSpPr/>
          <p:nvPr/>
        </p:nvSpPr>
        <p:spPr>
          <a:xfrm>
            <a:off x="594000" y="3942000"/>
            <a:ext cx="1834920" cy="1405800"/>
          </a:xfrm>
          <a:prstGeom prst="flowChartProcess">
            <a:avLst/>
          </a:prstGeom>
          <a:gradFill rotWithShape="0">
            <a:gsLst>
              <a:gs pos="0">
                <a:srgbClr val="b1cbe9"/>
              </a:gs>
              <a:gs pos="100000">
                <a:srgbClr val="a2c1e4"/>
              </a:gs>
            </a:gsLst>
            <a:lin ang="5400000"/>
          </a:gradFill>
          <a:ln>
            <a:solidFill>
              <a:srgbClr val="5b9bd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МКУ ЦСПСиД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Подписание ИППСУ гражданином.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min 124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max 247</a:t>
            </a:r>
            <a:endParaRPr b="0" lang="ru-RU" sz="1100" spc="-1" strike="noStrike">
              <a:latin typeface="XO Oriel"/>
            </a:endParaRPr>
          </a:p>
        </p:txBody>
      </p:sp>
      <p:sp>
        <p:nvSpPr>
          <p:cNvPr id="332" name="TextBox 3148"/>
          <p:cNvSpPr/>
          <p:nvPr/>
        </p:nvSpPr>
        <p:spPr>
          <a:xfrm>
            <a:off x="925200" y="5836320"/>
            <a:ext cx="15062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Min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57439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Max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73541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333" name="TextBox 3149"/>
          <p:cNvSpPr/>
          <p:nvPr/>
        </p:nvSpPr>
        <p:spPr>
          <a:xfrm>
            <a:off x="2884320" y="5846760"/>
            <a:ext cx="2016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Среднее значение  65490</a:t>
            </a:r>
            <a:endParaRPr b="0" lang="ru-RU" sz="18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Рисунок 4" descr=""/>
          <p:cNvPicPr/>
          <p:nvPr/>
        </p:nvPicPr>
        <p:blipFill>
          <a:blip r:embed="rId1"/>
          <a:stretch/>
        </p:blipFill>
        <p:spPr>
          <a:xfrm>
            <a:off x="-21240" y="-42480"/>
            <a:ext cx="617400" cy="1201320"/>
          </a:xfrm>
          <a:prstGeom prst="rect">
            <a:avLst/>
          </a:prstGeom>
          <a:ln w="0">
            <a:noFill/>
          </a:ln>
        </p:spPr>
      </p:pic>
      <p:sp>
        <p:nvSpPr>
          <p:cNvPr id="335" name="TextBox 5"/>
          <p:cNvSpPr/>
          <p:nvPr/>
        </p:nvSpPr>
        <p:spPr>
          <a:xfrm>
            <a:off x="803520" y="297720"/>
            <a:ext cx="1058436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  <a:scene3d>
              <a:camera prst="orthographicFront">
                <a:rot lat="0" lon="0" rev="0"/>
              </a:camera>
              <a:lightRig dir="t" rig="contrasting">
                <a:rot lat="0" lon="0" rev="4500000"/>
              </a:lightRig>
            </a:scene3d>
            <a:sp3d contourW="6350" prstMaterial="metal">
              <a:bevelT prst="relaxedInset" w="127000" h="31750"/>
              <a:contourClr>
                <a:schemeClr val="accent1"/>
              </a:contourClr>
            </a:sp3d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2f5597"/>
                </a:solidFill>
                <a:latin typeface="Times New Roman"/>
              </a:rPr>
              <a:t>План мероприятий по устранению проблем</a:t>
            </a:r>
            <a:endParaRPr b="0" lang="ru-RU" sz="3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2400" spc="-1" strike="noStrike">
              <a:latin typeface="XO Oriel"/>
            </a:endParaRPr>
          </a:p>
        </p:txBody>
      </p:sp>
      <p:sp>
        <p:nvSpPr>
          <p:cNvPr id="336" name="Прямоугольник 14"/>
          <p:cNvSpPr/>
          <p:nvPr/>
        </p:nvSpPr>
        <p:spPr>
          <a:xfrm>
            <a:off x="941040" y="2187000"/>
            <a:ext cx="1030968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</p:txBody>
      </p:sp>
      <p:pic>
        <p:nvPicPr>
          <p:cNvPr id="337" name="Picture 2" descr=""/>
          <p:cNvPicPr/>
          <p:nvPr/>
        </p:nvPicPr>
        <p:blipFill>
          <a:blip r:embed="rId2"/>
          <a:stretch/>
        </p:blipFill>
        <p:spPr>
          <a:xfrm>
            <a:off x="11159640" y="483840"/>
            <a:ext cx="980640" cy="8647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3790081076"/>
              </p:ext>
            </p:extLst>
          </p:nvPr>
        </p:nvGraphicFramePr>
        <p:xfrm>
          <a:off x="1020600" y="1158840"/>
          <a:ext cx="10629000" cy="5418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Рисунок 4" descr=""/>
          <p:cNvPicPr/>
          <p:nvPr/>
        </p:nvPicPr>
        <p:blipFill>
          <a:blip r:embed="rId1"/>
          <a:stretch/>
        </p:blipFill>
        <p:spPr>
          <a:xfrm>
            <a:off x="-21240" y="-42480"/>
            <a:ext cx="617400" cy="1201320"/>
          </a:xfrm>
          <a:prstGeom prst="rect">
            <a:avLst/>
          </a:prstGeom>
          <a:ln w="0">
            <a:noFill/>
          </a:ln>
        </p:spPr>
      </p:pic>
      <p:sp>
        <p:nvSpPr>
          <p:cNvPr id="339" name="TextBox 5"/>
          <p:cNvSpPr/>
          <p:nvPr/>
        </p:nvSpPr>
        <p:spPr>
          <a:xfrm>
            <a:off x="803520" y="297720"/>
            <a:ext cx="1058436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  <a:scene3d>
              <a:camera prst="orthographicFront">
                <a:rot lat="0" lon="0" rev="0"/>
              </a:camera>
              <a:lightRig dir="t" rig="contrasting">
                <a:rot lat="0" lon="0" rev="4500000"/>
              </a:lightRig>
            </a:scene3d>
            <a:sp3d contourW="6350" prstMaterial="metal">
              <a:bevelT prst="relaxedInset" w="127000" h="31750"/>
              <a:contourClr>
                <a:schemeClr val="accent1"/>
              </a:contourClr>
            </a:sp3d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2f5597"/>
                </a:solidFill>
                <a:latin typeface="Times New Roman"/>
              </a:rPr>
              <a:t>План мероприятий по устранению проблем</a:t>
            </a:r>
            <a:endParaRPr b="0" lang="ru-RU" sz="3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2400" spc="-1" strike="noStrike">
              <a:latin typeface="XO Oriel"/>
            </a:endParaRPr>
          </a:p>
        </p:txBody>
      </p:sp>
      <p:sp>
        <p:nvSpPr>
          <p:cNvPr id="340" name="Прямоугольник 14"/>
          <p:cNvSpPr/>
          <p:nvPr/>
        </p:nvSpPr>
        <p:spPr>
          <a:xfrm>
            <a:off x="941040" y="2187000"/>
            <a:ext cx="1030968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</p:txBody>
      </p:sp>
      <p:pic>
        <p:nvPicPr>
          <p:cNvPr id="341" name="Picture 2" descr=""/>
          <p:cNvPicPr/>
          <p:nvPr/>
        </p:nvPicPr>
        <p:blipFill>
          <a:blip r:embed="rId2"/>
          <a:stretch/>
        </p:blipFill>
        <p:spPr>
          <a:xfrm>
            <a:off x="11159640" y="483840"/>
            <a:ext cx="980640" cy="8647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1418642117"/>
              </p:ext>
            </p:extLst>
          </p:nvPr>
        </p:nvGraphicFramePr>
        <p:xfrm>
          <a:off x="1020600" y="1158840"/>
          <a:ext cx="10629000" cy="5418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3319</TotalTime>
  <Application>Редактор_презентаций/2.3.0.0$Linux_X86_64 LibreOffice_project/01ffa5329b2b028a19d4810c8ae7e18fece27084</Application>
  <AppVersion>15.0000</AppVersion>
  <Words>738</Words>
  <Paragraphs>206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2019-04-02T07:58:05Z</dcterms:created>
  <dc:creator>Microsoft Office User</dc:creator>
  <dc:description/>
  <dc:language>ru-RU</dc:language>
  <cp:lastModifiedBy>User</cp:lastModifiedBy>
  <cp:lastPrinted>2021-03-25T01:46:56Z</cp:lastPrinted>
  <dcterms:modified xsi:type="dcterms:W3CDTF">2021-03-25T08:54:02Z</dcterms:modified>
  <cp:revision>151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Произвольный</vt:lpwstr>
  </property>
  <property fmtid="{D5CDD505-2E9C-101B-9397-08002B2CF9AE}" pid="3" name="Slides">
    <vt:i4>14</vt:i4>
  </property>
</Properties>
</file>