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48" r:id="rId1"/>
    <p:sldMasterId id="2147483668" r:id="rId2"/>
    <p:sldMasterId id="2147483680" r:id="rId3"/>
    <p:sldMasterId id="2147483692" r:id="rId4"/>
    <p:sldMasterId id="2147483698" r:id="rId5"/>
    <p:sldMasterId id="2147483704" r:id="rId6"/>
    <p:sldMasterId id="2147483710" r:id="rId7"/>
    <p:sldMasterId id="2147483725" r:id="rId8"/>
  </p:sldMasterIdLst>
  <p:notesMasterIdLst>
    <p:notesMasterId r:id="rId39"/>
  </p:notesMasterIdLst>
  <p:handoutMasterIdLst>
    <p:handoutMasterId r:id="rId40"/>
  </p:handoutMasterIdLst>
  <p:sldIdLst>
    <p:sldId id="467" r:id="rId9"/>
    <p:sldId id="637" r:id="rId10"/>
    <p:sldId id="638" r:id="rId11"/>
    <p:sldId id="639" r:id="rId12"/>
    <p:sldId id="640" r:id="rId13"/>
    <p:sldId id="641" r:id="rId14"/>
    <p:sldId id="642" r:id="rId15"/>
    <p:sldId id="665" r:id="rId16"/>
    <p:sldId id="643" r:id="rId17"/>
    <p:sldId id="644" r:id="rId18"/>
    <p:sldId id="645" r:id="rId19"/>
    <p:sldId id="656" r:id="rId20"/>
    <p:sldId id="666" r:id="rId21"/>
    <p:sldId id="646" r:id="rId22"/>
    <p:sldId id="647" r:id="rId23"/>
    <p:sldId id="648" r:id="rId24"/>
    <p:sldId id="667" r:id="rId25"/>
    <p:sldId id="649" r:id="rId26"/>
    <p:sldId id="650" r:id="rId27"/>
    <p:sldId id="651" r:id="rId28"/>
    <p:sldId id="652" r:id="rId29"/>
    <p:sldId id="653" r:id="rId30"/>
    <p:sldId id="657" r:id="rId31"/>
    <p:sldId id="654" r:id="rId32"/>
    <p:sldId id="655" r:id="rId33"/>
    <p:sldId id="658" r:id="rId34"/>
    <p:sldId id="585" r:id="rId35"/>
    <p:sldId id="664" r:id="rId36"/>
    <p:sldId id="662" r:id="rId37"/>
    <p:sldId id="663" r:id="rId38"/>
  </p:sldIdLst>
  <p:sldSz cx="8961438" cy="6721475"/>
  <p:notesSz cx="6973888" cy="9236075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151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30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454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607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5758" algn="l" defTabSz="914303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2909" algn="l" defTabSz="914303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061" algn="l" defTabSz="914303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212" algn="l" defTabSz="914303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33">
          <p15:clr>
            <a:srgbClr val="A4A3A4"/>
          </p15:clr>
        </p15:guide>
        <p15:guide id="2">
          <p15:clr>
            <a:srgbClr val="A4A3A4"/>
          </p15:clr>
        </p15:guide>
        <p15:guide id="3" orient="horz">
          <p15:clr>
            <a:srgbClr val="A4A3A4"/>
          </p15:clr>
        </p15:guide>
        <p15:guide id="4" pos="28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9" userDrawn="1">
          <p15:clr>
            <a:srgbClr val="A4A3A4"/>
          </p15:clr>
        </p15:guide>
        <p15:guide id="2" pos="2176" userDrawn="1">
          <p15:clr>
            <a:srgbClr val="A4A3A4"/>
          </p15:clr>
        </p15:guide>
        <p15:guide id="3" orient="horz" pos="2909" userDrawn="1">
          <p15:clr>
            <a:srgbClr val="A4A3A4"/>
          </p15:clr>
        </p15:guide>
        <p15:guide id="4" pos="219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Pack by Diakov" initials="RbD" lastIdx="1" clrIdx="0">
    <p:extLst>
      <p:ext uri="{19B8F6BF-5375-455C-9EA6-DF929625EA0E}">
        <p15:presenceInfo xmlns:p15="http://schemas.microsoft.com/office/powerpoint/2012/main" userId="RePack by Diak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33CC"/>
    <a:srgbClr val="1C436A"/>
    <a:srgbClr val="339933"/>
    <a:srgbClr val="306FAE"/>
    <a:srgbClr val="2E6AA5"/>
    <a:srgbClr val="B00000"/>
    <a:srgbClr val="940E06"/>
    <a:srgbClr val="D4DEE8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40" autoAdjust="0"/>
    <p:restoredTop sz="98129" autoAdjust="0"/>
  </p:normalViewPr>
  <p:slideViewPr>
    <p:cSldViewPr snapToGrid="0" snapToObjects="1">
      <p:cViewPr varScale="1">
        <p:scale>
          <a:sx n="63" d="100"/>
          <a:sy n="63" d="100"/>
        </p:scale>
        <p:origin x="744" y="67"/>
      </p:cViewPr>
      <p:guideLst>
        <p:guide orient="horz" pos="4233"/>
        <p:guide/>
        <p:guide orient="horz"/>
        <p:guide pos="28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32988"/>
    </p:cViewPr>
  </p:sorterViewPr>
  <p:notesViewPr>
    <p:cSldViewPr snapToGrid="0" snapToObjects="1">
      <p:cViewPr varScale="1">
        <p:scale>
          <a:sx n="74" d="100"/>
          <a:sy n="74" d="100"/>
        </p:scale>
        <p:origin x="3336" y="72"/>
      </p:cViewPr>
      <p:guideLst>
        <p:guide orient="horz" pos="2899"/>
        <p:guide pos="2176"/>
        <p:guide orient="horz" pos="2909"/>
        <p:guide pos="219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952514-5439-448A-9EA9-04B443FE7AEC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B4A1D91-EB58-4416-A23F-FF4011627362}">
      <dgm:prSet phldrT="[Текст]"/>
      <dgm:spPr/>
      <dgm:t>
        <a:bodyPr/>
        <a:lstStyle/>
        <a:p>
          <a:pPr>
            <a:buFont typeface="Wingdings" pitchFamily="2" charset="2"/>
            <a:buChar char="ü"/>
          </a:pPr>
          <a:r>
            <a:rPr lang="ru-RU" dirty="0">
              <a:latin typeface="+mj-lt"/>
            </a:rPr>
            <a:t>Это пять </a:t>
          </a:r>
          <a:r>
            <a:rPr lang="ru-RU" dirty="0" smtClean="0">
              <a:latin typeface="+mj-lt"/>
            </a:rPr>
            <a:t>простых принципов </a:t>
          </a:r>
          <a:r>
            <a:rPr lang="ru-RU" dirty="0">
              <a:latin typeface="+mj-lt"/>
            </a:rPr>
            <a:t>рациональной организации рабочего пространства, соблюдая которые, можно извлечь максимальную выгоду из имеющихся ресурсов.</a:t>
          </a:r>
          <a:endParaRPr lang="ru-RU" dirty="0"/>
        </a:p>
      </dgm:t>
    </dgm:pt>
    <dgm:pt modelId="{C8863E42-A4B3-4F34-BFDB-088D15FFAACD}" type="parTrans" cxnId="{04DBBE32-620C-424F-BE4A-78E380BB1C03}">
      <dgm:prSet/>
      <dgm:spPr/>
      <dgm:t>
        <a:bodyPr/>
        <a:lstStyle/>
        <a:p>
          <a:endParaRPr lang="ru-RU"/>
        </a:p>
      </dgm:t>
    </dgm:pt>
    <dgm:pt modelId="{01A08948-0861-49D9-8A52-0F1D28E68F26}" type="sibTrans" cxnId="{04DBBE32-620C-424F-BE4A-78E380BB1C03}">
      <dgm:prSet/>
      <dgm:spPr/>
      <dgm:t>
        <a:bodyPr/>
        <a:lstStyle/>
        <a:p>
          <a:endParaRPr lang="ru-RU"/>
        </a:p>
      </dgm:t>
    </dgm:pt>
    <dgm:pt modelId="{6804BC8C-A926-41CB-9DD3-5FA2B00DA54F}">
      <dgm:prSet phldrT="[Текст]"/>
      <dgm:spPr/>
      <dgm:t>
        <a:bodyPr/>
        <a:lstStyle/>
        <a:p>
          <a:pPr>
            <a:buFont typeface="Wingdings" pitchFamily="2" charset="2"/>
            <a:buChar char="ü"/>
          </a:pPr>
          <a:r>
            <a:rPr lang="ru-RU" dirty="0">
              <a:latin typeface="+mj-lt"/>
            </a:rPr>
            <a:t>Это отправная точка для любой компании, которая стремится стать ответственным производителем чья продукция отвечает уровню мирового класса</a:t>
          </a:r>
          <a:endParaRPr lang="ru-RU" dirty="0"/>
        </a:p>
      </dgm:t>
    </dgm:pt>
    <dgm:pt modelId="{3EFD3E8F-70C1-40A8-8443-1F73958A53F1}" type="parTrans" cxnId="{8EB35617-5DCA-4E1D-9E24-7DE9184F4B99}">
      <dgm:prSet/>
      <dgm:spPr/>
      <dgm:t>
        <a:bodyPr/>
        <a:lstStyle/>
        <a:p>
          <a:endParaRPr lang="ru-RU"/>
        </a:p>
      </dgm:t>
    </dgm:pt>
    <dgm:pt modelId="{F0A49C83-FE76-4A2D-B912-8DB06D36F267}" type="sibTrans" cxnId="{8EB35617-5DCA-4E1D-9E24-7DE9184F4B99}">
      <dgm:prSet/>
      <dgm:spPr/>
      <dgm:t>
        <a:bodyPr/>
        <a:lstStyle/>
        <a:p>
          <a:endParaRPr lang="ru-RU"/>
        </a:p>
      </dgm:t>
    </dgm:pt>
    <dgm:pt modelId="{14A3DB75-5B05-467B-9ED3-BC0CEC1F209D}">
      <dgm:prSet phldrT="[Текст]"/>
      <dgm:spPr/>
      <dgm:t>
        <a:bodyPr/>
        <a:lstStyle/>
        <a:p>
          <a:r>
            <a:rPr lang="ru-RU" dirty="0" smtClean="0">
              <a:latin typeface="+mj-lt"/>
            </a:rPr>
            <a:t>Это </a:t>
          </a:r>
          <a:r>
            <a:rPr lang="ru-RU" dirty="0" smtClean="0">
              <a:latin typeface="+mj-lt"/>
            </a:rPr>
            <a:t>система, </a:t>
          </a:r>
          <a:r>
            <a:rPr lang="ru-RU" dirty="0">
              <a:latin typeface="+mj-lt"/>
            </a:rPr>
            <a:t>направленная на правильную, безопасную и эффективную организацию рабочего места</a:t>
          </a:r>
          <a:endParaRPr lang="ru-RU" dirty="0"/>
        </a:p>
      </dgm:t>
    </dgm:pt>
    <dgm:pt modelId="{45BA8CC1-F94A-4DAA-A783-A3FE5261D33F}" type="parTrans" cxnId="{3EC08F13-13DF-4695-B530-F9A350286337}">
      <dgm:prSet/>
      <dgm:spPr/>
      <dgm:t>
        <a:bodyPr/>
        <a:lstStyle/>
        <a:p>
          <a:endParaRPr lang="ru-RU"/>
        </a:p>
      </dgm:t>
    </dgm:pt>
    <dgm:pt modelId="{D99157EB-D301-4859-AE81-8158E6F13412}" type="sibTrans" cxnId="{3EC08F13-13DF-4695-B530-F9A350286337}">
      <dgm:prSet/>
      <dgm:spPr/>
      <dgm:t>
        <a:bodyPr/>
        <a:lstStyle/>
        <a:p>
          <a:endParaRPr lang="ru-RU"/>
        </a:p>
      </dgm:t>
    </dgm:pt>
    <dgm:pt modelId="{D0CC98E6-7F90-4BD8-A95C-C3C0875D12AD}" type="pres">
      <dgm:prSet presAssocID="{EC952514-5439-448A-9EA9-04B443FE7AE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BEAF114-9C37-4D50-886D-5C2F0414A75F}" type="pres">
      <dgm:prSet presAssocID="{EC952514-5439-448A-9EA9-04B443FE7AEC}" presName="Name1" presStyleCnt="0"/>
      <dgm:spPr/>
    </dgm:pt>
    <dgm:pt modelId="{1A92FE3B-F513-4CB2-AD27-F80A71B4F006}" type="pres">
      <dgm:prSet presAssocID="{EC952514-5439-448A-9EA9-04B443FE7AEC}" presName="cycle" presStyleCnt="0"/>
      <dgm:spPr/>
    </dgm:pt>
    <dgm:pt modelId="{45BA33E7-0ADB-4E21-9A14-82AD3DEAF9F8}" type="pres">
      <dgm:prSet presAssocID="{EC952514-5439-448A-9EA9-04B443FE7AEC}" presName="srcNode" presStyleLbl="node1" presStyleIdx="0" presStyleCnt="3"/>
      <dgm:spPr/>
    </dgm:pt>
    <dgm:pt modelId="{71383B3E-E2A6-4D0B-BF7F-470B364FA821}" type="pres">
      <dgm:prSet presAssocID="{EC952514-5439-448A-9EA9-04B443FE7AEC}" presName="conn" presStyleLbl="parChTrans1D2" presStyleIdx="0" presStyleCnt="1"/>
      <dgm:spPr/>
      <dgm:t>
        <a:bodyPr/>
        <a:lstStyle/>
        <a:p>
          <a:endParaRPr lang="ru-RU"/>
        </a:p>
      </dgm:t>
    </dgm:pt>
    <dgm:pt modelId="{A68F1589-3C75-4985-A4E7-2EF2E46F67BE}" type="pres">
      <dgm:prSet presAssocID="{EC952514-5439-448A-9EA9-04B443FE7AEC}" presName="extraNode" presStyleLbl="node1" presStyleIdx="0" presStyleCnt="3"/>
      <dgm:spPr/>
    </dgm:pt>
    <dgm:pt modelId="{8B5A7C12-7BE8-49B4-BAB1-2F60FF2F5238}" type="pres">
      <dgm:prSet presAssocID="{EC952514-5439-448A-9EA9-04B443FE7AEC}" presName="dstNode" presStyleLbl="node1" presStyleIdx="0" presStyleCnt="3"/>
      <dgm:spPr/>
    </dgm:pt>
    <dgm:pt modelId="{E4B4F849-F381-4A6E-B0DF-93136A76C4A7}" type="pres">
      <dgm:prSet presAssocID="{FB4A1D91-EB58-4416-A23F-FF4011627362}" presName="text_1" presStyleLbl="node1" presStyleIdx="0" presStyleCnt="3" custScaleX="84696" custLinFactNeighborX="13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9569E9-D739-4161-80F7-E16CA99B676E}" type="pres">
      <dgm:prSet presAssocID="{FB4A1D91-EB58-4416-A23F-FF4011627362}" presName="accent_1" presStyleCnt="0"/>
      <dgm:spPr/>
    </dgm:pt>
    <dgm:pt modelId="{7EA979A1-D086-43AA-BB98-FE6081FD2053}" type="pres">
      <dgm:prSet presAssocID="{FB4A1D91-EB58-4416-A23F-FF4011627362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82C9DC1-CA69-4798-ACC9-5496D5FD1651}" type="pres">
      <dgm:prSet presAssocID="{6804BC8C-A926-41CB-9DD3-5FA2B00DA54F}" presName="text_2" presStyleLbl="node1" presStyleIdx="1" presStyleCnt="3" custScaleX="82381" custLinFactNeighborX="22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2632DD-A5FA-4D53-AB09-CB7752CBDCDE}" type="pres">
      <dgm:prSet presAssocID="{6804BC8C-A926-41CB-9DD3-5FA2B00DA54F}" presName="accent_2" presStyleCnt="0"/>
      <dgm:spPr/>
    </dgm:pt>
    <dgm:pt modelId="{3AABA2F3-188B-4D05-A7F9-6A55D4C7C129}" type="pres">
      <dgm:prSet presAssocID="{6804BC8C-A926-41CB-9DD3-5FA2B00DA54F}" presName="accentRepeatNode" presStyleLbl="solidFgAcc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F74FD81-BC05-48C0-B61A-FAC2B051C484}" type="pres">
      <dgm:prSet presAssocID="{14A3DB75-5B05-467B-9ED3-BC0CEC1F209D}" presName="text_3" presStyleLbl="node1" presStyleIdx="2" presStyleCnt="3" custScaleX="84394" custLinFactNeighborX="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30D68D-C10F-4420-982B-44B4426F6197}" type="pres">
      <dgm:prSet presAssocID="{14A3DB75-5B05-467B-9ED3-BC0CEC1F209D}" presName="accent_3" presStyleCnt="0"/>
      <dgm:spPr/>
    </dgm:pt>
    <dgm:pt modelId="{DA95496E-8FFD-4F7D-8DFB-17BB7AAE1B39}" type="pres">
      <dgm:prSet presAssocID="{14A3DB75-5B05-467B-9ED3-BC0CEC1F209D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3EC08F13-13DF-4695-B530-F9A350286337}" srcId="{EC952514-5439-448A-9EA9-04B443FE7AEC}" destId="{14A3DB75-5B05-467B-9ED3-BC0CEC1F209D}" srcOrd="2" destOrd="0" parTransId="{45BA8CC1-F94A-4DAA-A783-A3FE5261D33F}" sibTransId="{D99157EB-D301-4859-AE81-8158E6F13412}"/>
    <dgm:cxn modelId="{117992D3-9DBE-4C1B-B922-D5D5894C401D}" type="presOf" srcId="{EC952514-5439-448A-9EA9-04B443FE7AEC}" destId="{D0CC98E6-7F90-4BD8-A95C-C3C0875D12AD}" srcOrd="0" destOrd="0" presId="urn:microsoft.com/office/officeart/2008/layout/VerticalCurvedList"/>
    <dgm:cxn modelId="{9F91AD9C-1907-4C6C-9AAA-B1D926D7BA86}" type="presOf" srcId="{01A08948-0861-49D9-8A52-0F1D28E68F26}" destId="{71383B3E-E2A6-4D0B-BF7F-470B364FA821}" srcOrd="0" destOrd="0" presId="urn:microsoft.com/office/officeart/2008/layout/VerticalCurvedList"/>
    <dgm:cxn modelId="{891AE4B5-0AAE-4CD1-90F5-5C19708AB558}" type="presOf" srcId="{FB4A1D91-EB58-4416-A23F-FF4011627362}" destId="{E4B4F849-F381-4A6E-B0DF-93136A76C4A7}" srcOrd="0" destOrd="0" presId="urn:microsoft.com/office/officeart/2008/layout/VerticalCurvedList"/>
    <dgm:cxn modelId="{909054AC-1293-4F97-9ADE-D83D45D5A16E}" type="presOf" srcId="{6804BC8C-A926-41CB-9DD3-5FA2B00DA54F}" destId="{C82C9DC1-CA69-4798-ACC9-5496D5FD1651}" srcOrd="0" destOrd="0" presId="urn:microsoft.com/office/officeart/2008/layout/VerticalCurvedList"/>
    <dgm:cxn modelId="{8EB35617-5DCA-4E1D-9E24-7DE9184F4B99}" srcId="{EC952514-5439-448A-9EA9-04B443FE7AEC}" destId="{6804BC8C-A926-41CB-9DD3-5FA2B00DA54F}" srcOrd="1" destOrd="0" parTransId="{3EFD3E8F-70C1-40A8-8443-1F73958A53F1}" sibTransId="{F0A49C83-FE76-4A2D-B912-8DB06D36F267}"/>
    <dgm:cxn modelId="{40C7713D-DA2C-41B8-8AA6-B2D329D5EF4D}" type="presOf" srcId="{14A3DB75-5B05-467B-9ED3-BC0CEC1F209D}" destId="{FF74FD81-BC05-48C0-B61A-FAC2B051C484}" srcOrd="0" destOrd="0" presId="urn:microsoft.com/office/officeart/2008/layout/VerticalCurvedList"/>
    <dgm:cxn modelId="{04DBBE32-620C-424F-BE4A-78E380BB1C03}" srcId="{EC952514-5439-448A-9EA9-04B443FE7AEC}" destId="{FB4A1D91-EB58-4416-A23F-FF4011627362}" srcOrd="0" destOrd="0" parTransId="{C8863E42-A4B3-4F34-BFDB-088D15FFAACD}" sibTransId="{01A08948-0861-49D9-8A52-0F1D28E68F26}"/>
    <dgm:cxn modelId="{8D48572E-1182-44F3-A406-726205132C53}" type="presParOf" srcId="{D0CC98E6-7F90-4BD8-A95C-C3C0875D12AD}" destId="{7BEAF114-9C37-4D50-886D-5C2F0414A75F}" srcOrd="0" destOrd="0" presId="urn:microsoft.com/office/officeart/2008/layout/VerticalCurvedList"/>
    <dgm:cxn modelId="{94B7A3A7-1F28-4FFF-88B6-986D069BA4BB}" type="presParOf" srcId="{7BEAF114-9C37-4D50-886D-5C2F0414A75F}" destId="{1A92FE3B-F513-4CB2-AD27-F80A71B4F006}" srcOrd="0" destOrd="0" presId="urn:microsoft.com/office/officeart/2008/layout/VerticalCurvedList"/>
    <dgm:cxn modelId="{7C153C71-F89A-4EE3-BD1E-E334D76C7722}" type="presParOf" srcId="{1A92FE3B-F513-4CB2-AD27-F80A71B4F006}" destId="{45BA33E7-0ADB-4E21-9A14-82AD3DEAF9F8}" srcOrd="0" destOrd="0" presId="urn:microsoft.com/office/officeart/2008/layout/VerticalCurvedList"/>
    <dgm:cxn modelId="{0D847F97-4323-4864-B1F6-06BC68B03459}" type="presParOf" srcId="{1A92FE3B-F513-4CB2-AD27-F80A71B4F006}" destId="{71383B3E-E2A6-4D0B-BF7F-470B364FA821}" srcOrd="1" destOrd="0" presId="urn:microsoft.com/office/officeart/2008/layout/VerticalCurvedList"/>
    <dgm:cxn modelId="{71E6F8F8-836E-4654-B40C-E36A0CA6797D}" type="presParOf" srcId="{1A92FE3B-F513-4CB2-AD27-F80A71B4F006}" destId="{A68F1589-3C75-4985-A4E7-2EF2E46F67BE}" srcOrd="2" destOrd="0" presId="urn:microsoft.com/office/officeart/2008/layout/VerticalCurvedList"/>
    <dgm:cxn modelId="{0996BF1D-E9E7-498D-87CB-C5E1EF1A88AD}" type="presParOf" srcId="{1A92FE3B-F513-4CB2-AD27-F80A71B4F006}" destId="{8B5A7C12-7BE8-49B4-BAB1-2F60FF2F5238}" srcOrd="3" destOrd="0" presId="urn:microsoft.com/office/officeart/2008/layout/VerticalCurvedList"/>
    <dgm:cxn modelId="{F3AC2BCC-C376-46BB-BA50-10ED7F59D433}" type="presParOf" srcId="{7BEAF114-9C37-4D50-886D-5C2F0414A75F}" destId="{E4B4F849-F381-4A6E-B0DF-93136A76C4A7}" srcOrd="1" destOrd="0" presId="urn:microsoft.com/office/officeart/2008/layout/VerticalCurvedList"/>
    <dgm:cxn modelId="{C93F9E2C-E7D7-46B1-84DD-18C873AC45FD}" type="presParOf" srcId="{7BEAF114-9C37-4D50-886D-5C2F0414A75F}" destId="{759569E9-D739-4161-80F7-E16CA99B676E}" srcOrd="2" destOrd="0" presId="urn:microsoft.com/office/officeart/2008/layout/VerticalCurvedList"/>
    <dgm:cxn modelId="{CCDD9280-41AD-4667-B589-CB7B73B31D2A}" type="presParOf" srcId="{759569E9-D739-4161-80F7-E16CA99B676E}" destId="{7EA979A1-D086-43AA-BB98-FE6081FD2053}" srcOrd="0" destOrd="0" presId="urn:microsoft.com/office/officeart/2008/layout/VerticalCurvedList"/>
    <dgm:cxn modelId="{DA57BBF3-6CC9-4EA6-9C68-3857694740C8}" type="presParOf" srcId="{7BEAF114-9C37-4D50-886D-5C2F0414A75F}" destId="{C82C9DC1-CA69-4798-ACC9-5496D5FD1651}" srcOrd="3" destOrd="0" presId="urn:microsoft.com/office/officeart/2008/layout/VerticalCurvedList"/>
    <dgm:cxn modelId="{4503031A-77CB-4F69-B9A1-4590E9B49711}" type="presParOf" srcId="{7BEAF114-9C37-4D50-886D-5C2F0414A75F}" destId="{AC2632DD-A5FA-4D53-AB09-CB7752CBDCDE}" srcOrd="4" destOrd="0" presId="urn:microsoft.com/office/officeart/2008/layout/VerticalCurvedList"/>
    <dgm:cxn modelId="{F6214044-3AB1-4033-BF25-96CFA92E520D}" type="presParOf" srcId="{AC2632DD-A5FA-4D53-AB09-CB7752CBDCDE}" destId="{3AABA2F3-188B-4D05-A7F9-6A55D4C7C129}" srcOrd="0" destOrd="0" presId="urn:microsoft.com/office/officeart/2008/layout/VerticalCurvedList"/>
    <dgm:cxn modelId="{5C384AD2-2492-4964-9632-EF1350B8BA9A}" type="presParOf" srcId="{7BEAF114-9C37-4D50-886D-5C2F0414A75F}" destId="{FF74FD81-BC05-48C0-B61A-FAC2B051C484}" srcOrd="5" destOrd="0" presId="urn:microsoft.com/office/officeart/2008/layout/VerticalCurvedList"/>
    <dgm:cxn modelId="{EACA1863-D11D-4814-9570-76DF79EABED0}" type="presParOf" srcId="{7BEAF114-9C37-4D50-886D-5C2F0414A75F}" destId="{3B30D68D-C10F-4420-982B-44B4426F6197}" srcOrd="6" destOrd="0" presId="urn:microsoft.com/office/officeart/2008/layout/VerticalCurvedList"/>
    <dgm:cxn modelId="{ABD94AF5-E4C8-4254-93FA-483DE9B837C6}" type="presParOf" srcId="{3B30D68D-C10F-4420-982B-44B4426F6197}" destId="{DA95496E-8FFD-4F7D-8DFB-17BB7AAE1B3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83B3E-E2A6-4D0B-BF7F-470B364FA821}">
      <dsp:nvSpPr>
        <dsp:cNvPr id="0" name=""/>
        <dsp:cNvSpPr/>
      </dsp:nvSpPr>
      <dsp:spPr>
        <a:xfrm>
          <a:off x="-5777363" y="-928989"/>
          <a:ext cx="7227684" cy="7227684"/>
        </a:xfrm>
        <a:prstGeom prst="blockArc">
          <a:avLst>
            <a:gd name="adj1" fmla="val 18900000"/>
            <a:gd name="adj2" fmla="val 2700000"/>
            <a:gd name="adj3" fmla="val 299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B4F849-F381-4A6E-B0DF-93136A76C4A7}">
      <dsp:nvSpPr>
        <dsp:cNvPr id="0" name=""/>
        <dsp:cNvSpPr/>
      </dsp:nvSpPr>
      <dsp:spPr>
        <a:xfrm>
          <a:off x="1724400" y="536970"/>
          <a:ext cx="6475449" cy="10739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24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Char char="ü"/>
          </a:pPr>
          <a:r>
            <a:rPr lang="ru-RU" sz="1800" kern="1200" dirty="0">
              <a:latin typeface="+mj-lt"/>
            </a:rPr>
            <a:t>Это пять </a:t>
          </a:r>
          <a:r>
            <a:rPr lang="ru-RU" sz="1800" kern="1200" dirty="0" smtClean="0">
              <a:latin typeface="+mj-lt"/>
            </a:rPr>
            <a:t>простых принципов </a:t>
          </a:r>
          <a:r>
            <a:rPr lang="ru-RU" sz="1800" kern="1200" dirty="0">
              <a:latin typeface="+mj-lt"/>
            </a:rPr>
            <a:t>рациональной организации рабочего пространства, соблюдая которые, можно извлечь максимальную выгоду из имеющихся ресурсов.</a:t>
          </a:r>
          <a:endParaRPr lang="ru-RU" sz="1800" kern="1200" dirty="0"/>
        </a:p>
      </dsp:txBody>
      <dsp:txXfrm>
        <a:off x="1724400" y="536970"/>
        <a:ext cx="6475449" cy="1073941"/>
      </dsp:txXfrm>
    </dsp:sp>
    <dsp:sp modelId="{7EA979A1-D086-43AA-BB98-FE6081FD2053}">
      <dsp:nvSpPr>
        <dsp:cNvPr id="0" name=""/>
        <dsp:cNvSpPr/>
      </dsp:nvSpPr>
      <dsp:spPr>
        <a:xfrm>
          <a:off x="366619" y="402727"/>
          <a:ext cx="1342426" cy="134242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2C9DC1-CA69-4798-ACC9-5496D5FD1651}">
      <dsp:nvSpPr>
        <dsp:cNvPr id="0" name=""/>
        <dsp:cNvSpPr/>
      </dsp:nvSpPr>
      <dsp:spPr>
        <a:xfrm>
          <a:off x="2232406" y="2147882"/>
          <a:ext cx="5976858" cy="10739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24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Char char="ü"/>
          </a:pPr>
          <a:r>
            <a:rPr lang="ru-RU" sz="1800" kern="1200" dirty="0">
              <a:latin typeface="+mj-lt"/>
            </a:rPr>
            <a:t>Это отправная точка для любой компании, которая стремится стать ответственным производителем чья продукция отвечает уровню мирового класса</a:t>
          </a:r>
          <a:endParaRPr lang="ru-RU" sz="1800" kern="1200" dirty="0"/>
        </a:p>
      </dsp:txBody>
      <dsp:txXfrm>
        <a:off x="2232406" y="2147882"/>
        <a:ext cx="5976858" cy="1073941"/>
      </dsp:txXfrm>
    </dsp:sp>
    <dsp:sp modelId="{3AABA2F3-188B-4D05-A7F9-6A55D4C7C129}">
      <dsp:nvSpPr>
        <dsp:cNvPr id="0" name=""/>
        <dsp:cNvSpPr/>
      </dsp:nvSpPr>
      <dsp:spPr>
        <a:xfrm>
          <a:off x="756997" y="2013639"/>
          <a:ext cx="1342426" cy="134242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4FD81-BC05-48C0-B61A-FAC2B051C484}">
      <dsp:nvSpPr>
        <dsp:cNvPr id="0" name=""/>
        <dsp:cNvSpPr/>
      </dsp:nvSpPr>
      <dsp:spPr>
        <a:xfrm>
          <a:off x="1774019" y="3758794"/>
          <a:ext cx="6452360" cy="10739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24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+mj-lt"/>
            </a:rPr>
            <a:t>Это </a:t>
          </a:r>
          <a:r>
            <a:rPr lang="ru-RU" sz="1800" kern="1200" dirty="0" smtClean="0">
              <a:latin typeface="+mj-lt"/>
            </a:rPr>
            <a:t>система, </a:t>
          </a:r>
          <a:r>
            <a:rPr lang="ru-RU" sz="1800" kern="1200" dirty="0">
              <a:latin typeface="+mj-lt"/>
            </a:rPr>
            <a:t>направленная на правильную, безопасную и эффективную организацию рабочего места</a:t>
          </a:r>
          <a:endParaRPr lang="ru-RU" sz="1800" kern="1200" dirty="0"/>
        </a:p>
      </dsp:txBody>
      <dsp:txXfrm>
        <a:off x="1774019" y="3758794"/>
        <a:ext cx="6452360" cy="1073941"/>
      </dsp:txXfrm>
    </dsp:sp>
    <dsp:sp modelId="{DA95496E-8FFD-4F7D-8DFB-17BB7AAE1B39}">
      <dsp:nvSpPr>
        <dsp:cNvPr id="0" name=""/>
        <dsp:cNvSpPr/>
      </dsp:nvSpPr>
      <dsp:spPr>
        <a:xfrm>
          <a:off x="366619" y="3624551"/>
          <a:ext cx="1342426" cy="134242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56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1050" y="577850"/>
            <a:ext cx="5419725" cy="40655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64740" y="4962911"/>
            <a:ext cx="5942909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223638" y="8869352"/>
            <a:ext cx="55324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3C3A632B-FBDE-46D4-BF6F-6D14421E634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128" name="doc id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776822" y="94472"/>
            <a:ext cx="6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800"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025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95255" rtl="0" eaLnBrk="0" fontAlgn="base" hangingPunct="0">
      <a:spcBef>
        <a:spcPct val="0"/>
      </a:spcBef>
      <a:spcAft>
        <a:spcPct val="0"/>
      </a:spcAft>
      <a:buClr>
        <a:schemeClr val="tx2"/>
      </a:buClr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117463" indent="-115876" algn="l" defTabSz="895255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▪"/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300006" indent="-180956" algn="l" defTabSz="895255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–"/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426993" indent="-125400" algn="l" defTabSz="895255" rtl="0" eaLnBrk="0" fontAlgn="base" hangingPunct="0">
      <a:spcBef>
        <a:spcPct val="0"/>
      </a:spcBef>
      <a:spcAft>
        <a:spcPct val="0"/>
      </a:spcAft>
      <a:buClr>
        <a:schemeClr val="tx2"/>
      </a:buClr>
      <a:buFont typeface="Arial" charset="0"/>
      <a:buChar char="▫"/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542867" indent="-114288" algn="l" defTabSz="895255" rtl="0" eaLnBrk="0" fontAlgn="base" hangingPunct="0">
      <a:spcBef>
        <a:spcPct val="0"/>
      </a:spcBef>
      <a:spcAft>
        <a:spcPct val="0"/>
      </a:spcAft>
      <a:buClr>
        <a:schemeClr val="tx2"/>
      </a:buClr>
      <a:buSzPct val="89000"/>
      <a:buFont typeface="Arial" charset="0"/>
      <a:buChar char="-"/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5758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09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1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12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F22825-D153-4E4D-9252-DB1B88284036}" type="slidenum">
              <a:rPr lang="ru-RU" smtClean="0">
                <a:solidFill>
                  <a:prstClr val="black"/>
                </a:solidFill>
              </a:rPr>
              <a:pPr/>
              <a:t>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8488" y="623888"/>
            <a:ext cx="6102350" cy="4576762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6673" y="5381297"/>
            <a:ext cx="6026279" cy="246221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151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6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6371793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8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40013" y="342900"/>
            <a:ext cx="993862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b="1" dirty="0"/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442325" y="36513"/>
            <a:ext cx="29527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00" dirty="0"/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40013" y="498476"/>
            <a:ext cx="3199594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/>
              <a:t>Last Modified 12.30.2014 4:54 PM Russia TZ 2 Standard Time</a:t>
            </a:r>
            <a:endParaRPr lang="ru-RU" sz="900" dirty="0"/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40014" y="655639"/>
            <a:ext cx="2814873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dirty="0"/>
              <a:t>Printed 12.5.2014 2:43 AM Russia TZ 2 Standard Time</a:t>
            </a:r>
            <a:endParaRPr lang="ru-RU" sz="900" dirty="0"/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09776" y="4930776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/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09776" y="5199063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/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" y="1"/>
            <a:ext cx="8958263" cy="6721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ru-RU" dirty="0"/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914" y="6443664"/>
            <a:ext cx="1636712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09775" y="2861271"/>
            <a:ext cx="4935537" cy="995444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09775" y="3867150"/>
            <a:ext cx="4935537" cy="215444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388" y="4525963"/>
            <a:ext cx="57340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90501"/>
            <a:ext cx="89455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776" y="2077138"/>
            <a:ext cx="1230313" cy="88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3197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074" y="267614"/>
            <a:ext cx="2948251" cy="11389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3673" y="267616"/>
            <a:ext cx="5009693" cy="573659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8074" y="1406531"/>
            <a:ext cx="2948251" cy="4597676"/>
          </a:xfrm>
        </p:spPr>
        <p:txBody>
          <a:bodyPr/>
          <a:lstStyle>
            <a:lvl1pPr marL="0" indent="0">
              <a:buNone/>
              <a:defRPr sz="1400"/>
            </a:lvl1pPr>
            <a:lvl2pPr marL="448009" indent="0">
              <a:buNone/>
              <a:defRPr sz="1200"/>
            </a:lvl2pPr>
            <a:lvl3pPr marL="896017" indent="0">
              <a:buNone/>
              <a:defRPr sz="1000"/>
            </a:lvl3pPr>
            <a:lvl4pPr marL="1344026" indent="0">
              <a:buNone/>
              <a:defRPr sz="900"/>
            </a:lvl4pPr>
            <a:lvl5pPr marL="1792034" indent="0">
              <a:buNone/>
              <a:defRPr sz="900"/>
            </a:lvl5pPr>
            <a:lvl6pPr marL="2240043" indent="0">
              <a:buNone/>
              <a:defRPr sz="900"/>
            </a:lvl6pPr>
            <a:lvl7pPr marL="2688051" indent="0">
              <a:buNone/>
              <a:defRPr sz="900"/>
            </a:lvl7pPr>
            <a:lvl8pPr marL="3136060" indent="0">
              <a:buNone/>
              <a:defRPr sz="900"/>
            </a:lvl8pPr>
            <a:lvl9pPr marL="358406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C614C-81C8-448F-9D7C-70B08166272B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0024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6504" y="4705032"/>
            <a:ext cx="5376863" cy="5554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56504" y="600576"/>
            <a:ext cx="5376863" cy="4032885"/>
          </a:xfrm>
        </p:spPr>
        <p:txBody>
          <a:bodyPr/>
          <a:lstStyle>
            <a:lvl1pPr marL="0" indent="0">
              <a:buNone/>
              <a:defRPr sz="3100"/>
            </a:lvl1pPr>
            <a:lvl2pPr marL="448009" indent="0">
              <a:buNone/>
              <a:defRPr sz="2700"/>
            </a:lvl2pPr>
            <a:lvl3pPr marL="896017" indent="0">
              <a:buNone/>
              <a:defRPr sz="2400"/>
            </a:lvl3pPr>
            <a:lvl4pPr marL="1344026" indent="0">
              <a:buNone/>
              <a:defRPr sz="2000"/>
            </a:lvl4pPr>
            <a:lvl5pPr marL="1792034" indent="0">
              <a:buNone/>
              <a:defRPr sz="2000"/>
            </a:lvl5pPr>
            <a:lvl6pPr marL="2240043" indent="0">
              <a:buNone/>
              <a:defRPr sz="2000"/>
            </a:lvl6pPr>
            <a:lvl7pPr marL="2688051" indent="0">
              <a:buNone/>
              <a:defRPr sz="2000"/>
            </a:lvl7pPr>
            <a:lvl8pPr marL="3136060" indent="0">
              <a:buNone/>
              <a:defRPr sz="2000"/>
            </a:lvl8pPr>
            <a:lvl9pPr marL="3584068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56504" y="5260488"/>
            <a:ext cx="5376863" cy="788839"/>
          </a:xfrm>
        </p:spPr>
        <p:txBody>
          <a:bodyPr/>
          <a:lstStyle>
            <a:lvl1pPr marL="0" indent="0">
              <a:buNone/>
              <a:defRPr sz="1400"/>
            </a:lvl1pPr>
            <a:lvl2pPr marL="448009" indent="0">
              <a:buNone/>
              <a:defRPr sz="1200"/>
            </a:lvl2pPr>
            <a:lvl3pPr marL="896017" indent="0">
              <a:buNone/>
              <a:defRPr sz="1000"/>
            </a:lvl3pPr>
            <a:lvl4pPr marL="1344026" indent="0">
              <a:buNone/>
              <a:defRPr sz="900"/>
            </a:lvl4pPr>
            <a:lvl5pPr marL="1792034" indent="0">
              <a:buNone/>
              <a:defRPr sz="900"/>
            </a:lvl5pPr>
            <a:lvl6pPr marL="2240043" indent="0">
              <a:buNone/>
              <a:defRPr sz="900"/>
            </a:lvl6pPr>
            <a:lvl7pPr marL="2688051" indent="0">
              <a:buNone/>
              <a:defRPr sz="900"/>
            </a:lvl7pPr>
            <a:lvl8pPr marL="3136060" indent="0">
              <a:buNone/>
              <a:defRPr sz="900"/>
            </a:lvl8pPr>
            <a:lvl9pPr marL="358406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CDE56-C4E7-477C-97DC-01DE678B35E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7685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950AD-A3FF-465F-B784-035D7B0D236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488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2623" y="1"/>
            <a:ext cx="2062998" cy="614890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8964" y="1"/>
            <a:ext cx="6044303" cy="61489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6F45-B19D-4B61-8C12-7CF09B240C8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4140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385" y="287842"/>
            <a:ext cx="1641375" cy="145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0541" y="2137803"/>
            <a:ext cx="8115080" cy="1011333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0541" y="3219152"/>
            <a:ext cx="3668589" cy="636361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1635527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91DFC-F3C3-42C1-8022-31D1FAC97EB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3556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892" y="4319170"/>
            <a:ext cx="7617222" cy="1334960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892" y="2848848"/>
            <a:ext cx="7617222" cy="1470322"/>
          </a:xfrm>
        </p:spPr>
        <p:txBody>
          <a:bodyPr anchor="b"/>
          <a:lstStyle>
            <a:lvl1pPr marL="0" indent="0">
              <a:buNone/>
              <a:defRPr sz="2000"/>
            </a:lvl1pPr>
            <a:lvl2pPr marL="448056" indent="0">
              <a:buNone/>
              <a:defRPr sz="1800"/>
            </a:lvl2pPr>
            <a:lvl3pPr marL="896112" indent="0">
              <a:buNone/>
              <a:defRPr sz="1600"/>
            </a:lvl3pPr>
            <a:lvl4pPr marL="1344168" indent="0">
              <a:buNone/>
              <a:defRPr sz="1400"/>
            </a:lvl4pPr>
            <a:lvl5pPr marL="1792224" indent="0">
              <a:buNone/>
              <a:defRPr sz="1400"/>
            </a:lvl5pPr>
            <a:lvl6pPr marL="2240280" indent="0">
              <a:buNone/>
              <a:defRPr sz="1400"/>
            </a:lvl6pPr>
            <a:lvl7pPr marL="2688336" indent="0">
              <a:buNone/>
              <a:defRPr sz="1400"/>
            </a:lvl7pPr>
            <a:lvl8pPr marL="3136392" indent="0">
              <a:buNone/>
              <a:defRPr sz="1400"/>
            </a:lvl8pPr>
            <a:lvl9pPr marL="3584448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08993-5257-4547-BC16-413E1EB175A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0971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8964" y="1103132"/>
            <a:ext cx="4052872" cy="504577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1193" y="1103132"/>
            <a:ext cx="4054428" cy="504577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A3D70-31E3-4665-AE1D-CDA2EC7B033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953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072" y="269171"/>
            <a:ext cx="8065294" cy="11202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072" y="1504553"/>
            <a:ext cx="3959525" cy="6270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056" indent="0">
              <a:buNone/>
              <a:defRPr sz="2000" b="1"/>
            </a:lvl2pPr>
            <a:lvl3pPr marL="896112" indent="0">
              <a:buNone/>
              <a:defRPr sz="1800" b="1"/>
            </a:lvl3pPr>
            <a:lvl4pPr marL="1344168" indent="0">
              <a:buNone/>
              <a:defRPr sz="1600" b="1"/>
            </a:lvl4pPr>
            <a:lvl5pPr marL="1792224" indent="0">
              <a:buNone/>
              <a:defRPr sz="1600" b="1"/>
            </a:lvl5pPr>
            <a:lvl6pPr marL="2240280" indent="0">
              <a:buNone/>
              <a:defRPr sz="1600" b="1"/>
            </a:lvl6pPr>
            <a:lvl7pPr marL="2688336" indent="0">
              <a:buNone/>
              <a:defRPr sz="1600" b="1"/>
            </a:lvl7pPr>
            <a:lvl8pPr marL="3136392" indent="0">
              <a:buNone/>
              <a:defRPr sz="1600" b="1"/>
            </a:lvl8pPr>
            <a:lvl9pPr marL="358444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8072" y="2131579"/>
            <a:ext cx="3959525" cy="38726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52287" y="1504553"/>
            <a:ext cx="3961080" cy="6270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056" indent="0">
              <a:buNone/>
              <a:defRPr sz="2000" b="1"/>
            </a:lvl2pPr>
            <a:lvl3pPr marL="896112" indent="0">
              <a:buNone/>
              <a:defRPr sz="1800" b="1"/>
            </a:lvl3pPr>
            <a:lvl4pPr marL="1344168" indent="0">
              <a:buNone/>
              <a:defRPr sz="1600" b="1"/>
            </a:lvl4pPr>
            <a:lvl5pPr marL="1792224" indent="0">
              <a:buNone/>
              <a:defRPr sz="1600" b="1"/>
            </a:lvl5pPr>
            <a:lvl6pPr marL="2240280" indent="0">
              <a:buNone/>
              <a:defRPr sz="1600" b="1"/>
            </a:lvl6pPr>
            <a:lvl7pPr marL="2688336" indent="0">
              <a:buNone/>
              <a:defRPr sz="1600" b="1"/>
            </a:lvl7pPr>
            <a:lvl8pPr marL="3136392" indent="0">
              <a:buNone/>
              <a:defRPr sz="1600" b="1"/>
            </a:lvl8pPr>
            <a:lvl9pPr marL="358444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552287" y="2131579"/>
            <a:ext cx="3961080" cy="38726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BC2E5-2809-4E7F-B555-274B3BDBA6FE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850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6FC85-AF4B-4483-8254-953E7042541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89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9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8397821" y="6306800"/>
            <a:ext cx="5309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F385F46-FE36-43E0-8AEF-AC9950742405}" type="slidenum">
              <a:rPr lang="ru-RU" sz="2200" smtClean="0">
                <a:solidFill>
                  <a:srgbClr val="003274"/>
                </a:solidFill>
              </a:rPr>
              <a:pPr/>
              <a:t>‹#›</a:t>
            </a:fld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23818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04160-A331-4879-83D3-9E9AB004225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9147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073" y="267614"/>
            <a:ext cx="2948251" cy="11389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3673" y="267615"/>
            <a:ext cx="5009693" cy="573659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8073" y="1406531"/>
            <a:ext cx="2948251" cy="4597676"/>
          </a:xfrm>
        </p:spPr>
        <p:txBody>
          <a:bodyPr/>
          <a:lstStyle>
            <a:lvl1pPr marL="0" indent="0">
              <a:buNone/>
              <a:defRPr sz="1400"/>
            </a:lvl1pPr>
            <a:lvl2pPr marL="448056" indent="0">
              <a:buNone/>
              <a:defRPr sz="1200"/>
            </a:lvl2pPr>
            <a:lvl3pPr marL="896112" indent="0">
              <a:buNone/>
              <a:defRPr sz="1000"/>
            </a:lvl3pPr>
            <a:lvl4pPr marL="1344168" indent="0">
              <a:buNone/>
              <a:defRPr sz="900"/>
            </a:lvl4pPr>
            <a:lvl5pPr marL="1792224" indent="0">
              <a:buNone/>
              <a:defRPr sz="900"/>
            </a:lvl5pPr>
            <a:lvl6pPr marL="2240280" indent="0">
              <a:buNone/>
              <a:defRPr sz="900"/>
            </a:lvl6pPr>
            <a:lvl7pPr marL="2688336" indent="0">
              <a:buNone/>
              <a:defRPr sz="900"/>
            </a:lvl7pPr>
            <a:lvl8pPr marL="3136392" indent="0">
              <a:buNone/>
              <a:defRPr sz="900"/>
            </a:lvl8pPr>
            <a:lvl9pPr marL="358444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C614C-81C8-448F-9D7C-70B08166272B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2795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6504" y="4705032"/>
            <a:ext cx="5376863" cy="5554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56504" y="600576"/>
            <a:ext cx="5376863" cy="4032885"/>
          </a:xfrm>
        </p:spPr>
        <p:txBody>
          <a:bodyPr/>
          <a:lstStyle>
            <a:lvl1pPr marL="0" indent="0">
              <a:buNone/>
              <a:defRPr sz="3100"/>
            </a:lvl1pPr>
            <a:lvl2pPr marL="448056" indent="0">
              <a:buNone/>
              <a:defRPr sz="2700"/>
            </a:lvl2pPr>
            <a:lvl3pPr marL="896112" indent="0">
              <a:buNone/>
              <a:defRPr sz="2400"/>
            </a:lvl3pPr>
            <a:lvl4pPr marL="1344168" indent="0">
              <a:buNone/>
              <a:defRPr sz="2000"/>
            </a:lvl4pPr>
            <a:lvl5pPr marL="1792224" indent="0">
              <a:buNone/>
              <a:defRPr sz="2000"/>
            </a:lvl5pPr>
            <a:lvl6pPr marL="2240280" indent="0">
              <a:buNone/>
              <a:defRPr sz="2000"/>
            </a:lvl6pPr>
            <a:lvl7pPr marL="2688336" indent="0">
              <a:buNone/>
              <a:defRPr sz="2000"/>
            </a:lvl7pPr>
            <a:lvl8pPr marL="3136392" indent="0">
              <a:buNone/>
              <a:defRPr sz="2000"/>
            </a:lvl8pPr>
            <a:lvl9pPr marL="3584448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56504" y="5260488"/>
            <a:ext cx="5376863" cy="788839"/>
          </a:xfrm>
        </p:spPr>
        <p:txBody>
          <a:bodyPr/>
          <a:lstStyle>
            <a:lvl1pPr marL="0" indent="0">
              <a:buNone/>
              <a:defRPr sz="1400"/>
            </a:lvl1pPr>
            <a:lvl2pPr marL="448056" indent="0">
              <a:buNone/>
              <a:defRPr sz="1200"/>
            </a:lvl2pPr>
            <a:lvl3pPr marL="896112" indent="0">
              <a:buNone/>
              <a:defRPr sz="1000"/>
            </a:lvl3pPr>
            <a:lvl4pPr marL="1344168" indent="0">
              <a:buNone/>
              <a:defRPr sz="900"/>
            </a:lvl4pPr>
            <a:lvl5pPr marL="1792224" indent="0">
              <a:buNone/>
              <a:defRPr sz="900"/>
            </a:lvl5pPr>
            <a:lvl6pPr marL="2240280" indent="0">
              <a:buNone/>
              <a:defRPr sz="900"/>
            </a:lvl6pPr>
            <a:lvl7pPr marL="2688336" indent="0">
              <a:buNone/>
              <a:defRPr sz="900"/>
            </a:lvl7pPr>
            <a:lvl8pPr marL="3136392" indent="0">
              <a:buNone/>
              <a:defRPr sz="900"/>
            </a:lvl8pPr>
            <a:lvl9pPr marL="358444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CDE56-C4E7-477C-97DC-01DE678B35E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3587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950AD-A3FF-465F-B784-035D7B0D236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3606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2623" y="0"/>
            <a:ext cx="2062998" cy="614890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8963" y="0"/>
            <a:ext cx="6044303" cy="61489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6F45-B19D-4B61-8C12-7CF09B240C8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9097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66655727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61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40013" y="342900"/>
            <a:ext cx="993862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b="1" dirty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442325" y="36513"/>
            <a:ext cx="29527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00" dirty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40013" y="498476"/>
            <a:ext cx="3199594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>
                <a:solidFill>
                  <a:srgbClr val="000000"/>
                </a:solidFill>
              </a:rPr>
              <a:t>Last Modified 12.30.2014 4:54 PM Russia TZ 2 Standard Time</a:t>
            </a:r>
            <a:endParaRPr lang="ru-RU" sz="900" dirty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40014" y="655639"/>
            <a:ext cx="2814873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dirty="0">
                <a:solidFill>
                  <a:srgbClr val="000000"/>
                </a:solidFill>
              </a:rPr>
              <a:t>Printed 12.5.2014 2:43 AM Russia TZ 2 Standard Time</a:t>
            </a:r>
            <a:endParaRPr lang="ru-RU" sz="900" dirty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09776" y="4930776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09776" y="5199063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" y="1"/>
            <a:ext cx="8958263" cy="6721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914" y="6443664"/>
            <a:ext cx="1636712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09775" y="2861271"/>
            <a:ext cx="4935537" cy="995444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09775" y="3867150"/>
            <a:ext cx="4935537" cy="215444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388" y="4525963"/>
            <a:ext cx="57340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90501"/>
            <a:ext cx="89455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776" y="2077138"/>
            <a:ext cx="1230313" cy="88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80702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9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0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3605" y="1478372"/>
            <a:ext cx="8135314" cy="12311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 hidden="1"/>
          <p:cNvSpPr txBox="1">
            <a:spLocks/>
          </p:cNvSpPr>
          <p:nvPr userDrawn="1"/>
        </p:nvSpPr>
        <p:spPr>
          <a:xfrm>
            <a:off x="8514186" y="6690896"/>
            <a:ext cx="172607" cy="130548"/>
          </a:xfrm>
          <a:prstGeom prst="flowChartProcess">
            <a:avLst/>
          </a:prstGeom>
        </p:spPr>
        <p:txBody>
          <a:bodyPr vert="horz" wrap="none" lIns="0" tIns="0" rIns="0" bIns="0" rtlCol="0" anchor="t" anchorCtr="0"/>
          <a:lstStyle/>
          <a:p>
            <a:pPr algn="r" defTabSz="855330">
              <a:defRPr/>
            </a:pPr>
            <a:r>
              <a:rPr lang="en-US" sz="800" dirty="0">
                <a:solidFill>
                  <a:srgbClr val="414142"/>
                </a:solidFill>
              </a:rPr>
              <a:t>‹#›</a:t>
            </a:r>
          </a:p>
          <a:p>
            <a:pPr algn="r" defTabSz="855330">
              <a:defRPr/>
            </a:pPr>
            <a:endParaRPr lang="en-US" sz="800" dirty="0">
              <a:solidFill>
                <a:srgbClr val="414142"/>
              </a:solidFill>
            </a:endParaRPr>
          </a:p>
        </p:txBody>
      </p:sp>
      <p:sp>
        <p:nvSpPr>
          <p:cNvPr id="32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9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04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5937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432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386" y="287843"/>
            <a:ext cx="1641375" cy="145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0541" y="2137804"/>
            <a:ext cx="8115080" cy="1011333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0542" y="3219153"/>
            <a:ext cx="3668589" cy="636361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3997475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61897373"/>
              </p:ext>
            </p:extLst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70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40013" y="342900"/>
            <a:ext cx="993862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b="1" dirty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442325" y="36513"/>
            <a:ext cx="29527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00" dirty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40013" y="498477"/>
            <a:ext cx="3199594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>
                <a:solidFill>
                  <a:srgbClr val="000000"/>
                </a:solidFill>
              </a:rPr>
              <a:t>Last Modified 12.30.2014 4:54 PM Russia TZ 2 Standard Time</a:t>
            </a:r>
            <a:endParaRPr lang="ru-RU" sz="900" dirty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40015" y="655640"/>
            <a:ext cx="2814873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dirty="0">
                <a:solidFill>
                  <a:srgbClr val="000000"/>
                </a:solidFill>
              </a:rPr>
              <a:t>Printed 12.5.2014 2:43 AM Russia TZ 2 Standard Time</a:t>
            </a:r>
            <a:endParaRPr lang="ru-RU" sz="900" dirty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09777" y="4930777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09777" y="5199063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2" y="2"/>
            <a:ext cx="8958263" cy="6721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0" rIns="91420" bIns="45710" anchor="ctr"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915" y="6443665"/>
            <a:ext cx="1636712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09775" y="2861272"/>
            <a:ext cx="4935537" cy="995444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09775" y="3867150"/>
            <a:ext cx="4935537" cy="215444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388" y="4525963"/>
            <a:ext cx="57340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90502"/>
            <a:ext cx="89455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777" y="2077139"/>
            <a:ext cx="1230313" cy="88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00373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40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853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3605" y="1478372"/>
            <a:ext cx="8135314" cy="12311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 hidden="1"/>
          <p:cNvSpPr txBox="1">
            <a:spLocks/>
          </p:cNvSpPr>
          <p:nvPr userDrawn="1"/>
        </p:nvSpPr>
        <p:spPr>
          <a:xfrm>
            <a:off x="8514187" y="6690896"/>
            <a:ext cx="172607" cy="130548"/>
          </a:xfrm>
          <a:prstGeom prst="flowChartProcess">
            <a:avLst/>
          </a:prstGeom>
        </p:spPr>
        <p:txBody>
          <a:bodyPr vert="horz" wrap="none" lIns="0" tIns="0" rIns="0" bIns="0" rtlCol="0" anchor="t" anchorCtr="0"/>
          <a:lstStyle/>
          <a:p>
            <a:pPr algn="r" defTabSz="855239">
              <a:defRPr/>
            </a:pPr>
            <a:r>
              <a:rPr lang="en-US" sz="800" dirty="0">
                <a:solidFill>
                  <a:srgbClr val="414142"/>
                </a:solidFill>
              </a:rPr>
              <a:t>‹#›</a:t>
            </a:r>
          </a:p>
          <a:p>
            <a:pPr algn="r" defTabSz="855239">
              <a:defRPr/>
            </a:pPr>
            <a:endParaRPr lang="en-US" sz="800" dirty="0">
              <a:solidFill>
                <a:srgbClr val="414142"/>
              </a:solidFill>
            </a:endParaRPr>
          </a:p>
        </p:txBody>
      </p:sp>
      <p:sp>
        <p:nvSpPr>
          <p:cNvPr id="32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40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42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111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896129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75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40013" y="342900"/>
            <a:ext cx="993862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b="1" dirty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442325" y="36513"/>
            <a:ext cx="29527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00" dirty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40013" y="498475"/>
            <a:ext cx="3263714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>
                <a:solidFill>
                  <a:srgbClr val="000000"/>
                </a:solidFill>
              </a:rPr>
              <a:t>Last Modified 12.30.2014 4:54 PM Russia TZ 2 Standard Time</a:t>
            </a:r>
            <a:endParaRPr lang="ru-RU" sz="900" dirty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40013" y="655638"/>
            <a:ext cx="2814873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dirty="0">
                <a:solidFill>
                  <a:srgbClr val="000000"/>
                </a:solidFill>
              </a:rPr>
              <a:t>Printed 12.5.2014 2:43 AM Russia TZ 2 Standard Time</a:t>
            </a:r>
            <a:endParaRPr lang="ru-RU" sz="900" dirty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09775" y="4930775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09775" y="5199063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0" y="0"/>
            <a:ext cx="8958263" cy="6721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913" y="6443663"/>
            <a:ext cx="1636712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09775" y="3112770"/>
            <a:ext cx="4935537" cy="492443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09775" y="3867150"/>
            <a:ext cx="4935537" cy="215444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388" y="4525963"/>
            <a:ext cx="57340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90500"/>
            <a:ext cx="89455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775" y="2077137"/>
            <a:ext cx="1230313" cy="88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5815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8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327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452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1754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58989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9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40013" y="342900"/>
            <a:ext cx="993862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b="1" dirty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442325" y="36513"/>
            <a:ext cx="29527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00" dirty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40013" y="498475"/>
            <a:ext cx="3263714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>
                <a:solidFill>
                  <a:srgbClr val="000000"/>
                </a:solidFill>
              </a:rPr>
              <a:t>Last Modified 12.30.2014 4:54 PM Russia TZ 2 Standard Time</a:t>
            </a:r>
            <a:endParaRPr lang="ru-RU" sz="900" dirty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40013" y="655638"/>
            <a:ext cx="2814873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dirty="0">
                <a:solidFill>
                  <a:srgbClr val="000000"/>
                </a:solidFill>
              </a:rPr>
              <a:t>Printed 12.5.2014 2:43 AM Russia TZ 2 Standard Time</a:t>
            </a:r>
            <a:endParaRPr lang="ru-RU" sz="900" dirty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09775" y="4930775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09775" y="5199063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0" y="0"/>
            <a:ext cx="8958263" cy="6721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913" y="6443663"/>
            <a:ext cx="1636712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09775" y="3112770"/>
            <a:ext cx="4935537" cy="492443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09775" y="3867150"/>
            <a:ext cx="4935537" cy="215444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388" y="4525963"/>
            <a:ext cx="57340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90500"/>
            <a:ext cx="89455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775" y="2077137"/>
            <a:ext cx="1230313" cy="88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2046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35725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8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03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91DFC-F3C3-42C1-8022-31D1FAC97EB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8529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2108" y="2088014"/>
            <a:ext cx="7617222" cy="14407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4216" y="3808836"/>
            <a:ext cx="6273007" cy="17177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8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4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8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6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4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89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35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892" y="4319170"/>
            <a:ext cx="7617222" cy="1334960"/>
          </a:xfrm>
        </p:spPr>
        <p:txBody>
          <a:bodyPr anchor="t"/>
          <a:lstStyle>
            <a:lvl1pPr algn="l">
              <a:defRPr sz="392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892" y="2848848"/>
            <a:ext cx="7617222" cy="1470322"/>
          </a:xfrm>
        </p:spPr>
        <p:txBody>
          <a:bodyPr anchor="b"/>
          <a:lstStyle>
            <a:lvl1pPr marL="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1pPr>
            <a:lvl2pPr marL="44805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896112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4416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92224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240280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88336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13639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8444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3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48072" y="1568345"/>
            <a:ext cx="3957968" cy="4435863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55398" y="1568345"/>
            <a:ext cx="3957968" cy="4435863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940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072" y="1504553"/>
            <a:ext cx="3959525" cy="627026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56" indent="0">
              <a:buNone/>
              <a:defRPr sz="1960" b="1"/>
            </a:lvl2pPr>
            <a:lvl3pPr marL="896112" indent="0">
              <a:buNone/>
              <a:defRPr sz="1764" b="1"/>
            </a:lvl3pPr>
            <a:lvl4pPr marL="1344168" indent="0">
              <a:buNone/>
              <a:defRPr sz="1568" b="1"/>
            </a:lvl4pPr>
            <a:lvl5pPr marL="1792224" indent="0">
              <a:buNone/>
              <a:defRPr sz="1568" b="1"/>
            </a:lvl5pPr>
            <a:lvl6pPr marL="2240280" indent="0">
              <a:buNone/>
              <a:defRPr sz="1568" b="1"/>
            </a:lvl6pPr>
            <a:lvl7pPr marL="2688336" indent="0">
              <a:buNone/>
              <a:defRPr sz="1568" b="1"/>
            </a:lvl7pPr>
            <a:lvl8pPr marL="3136392" indent="0">
              <a:buNone/>
              <a:defRPr sz="1568" b="1"/>
            </a:lvl8pPr>
            <a:lvl9pPr marL="3584448" indent="0">
              <a:buNone/>
              <a:defRPr sz="156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8072" y="2131579"/>
            <a:ext cx="3959525" cy="387262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52287" y="1504553"/>
            <a:ext cx="3961080" cy="627026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56" indent="0">
              <a:buNone/>
              <a:defRPr sz="1960" b="1"/>
            </a:lvl2pPr>
            <a:lvl3pPr marL="896112" indent="0">
              <a:buNone/>
              <a:defRPr sz="1764" b="1"/>
            </a:lvl3pPr>
            <a:lvl4pPr marL="1344168" indent="0">
              <a:buNone/>
              <a:defRPr sz="1568" b="1"/>
            </a:lvl4pPr>
            <a:lvl5pPr marL="1792224" indent="0">
              <a:buNone/>
              <a:defRPr sz="1568" b="1"/>
            </a:lvl5pPr>
            <a:lvl6pPr marL="2240280" indent="0">
              <a:buNone/>
              <a:defRPr sz="1568" b="1"/>
            </a:lvl6pPr>
            <a:lvl7pPr marL="2688336" indent="0">
              <a:buNone/>
              <a:defRPr sz="1568" b="1"/>
            </a:lvl7pPr>
            <a:lvl8pPr marL="3136392" indent="0">
              <a:buNone/>
              <a:defRPr sz="1568" b="1"/>
            </a:lvl8pPr>
            <a:lvl9pPr marL="3584448" indent="0">
              <a:buNone/>
              <a:defRPr sz="156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552287" y="2131579"/>
            <a:ext cx="3961080" cy="387262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78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6148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144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073" y="267614"/>
            <a:ext cx="2948251" cy="1138917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3673" y="267615"/>
            <a:ext cx="5009693" cy="5736593"/>
          </a:xfrm>
        </p:spPr>
        <p:txBody>
          <a:bodyPr/>
          <a:lstStyle>
            <a:lvl1pPr>
              <a:defRPr sz="3136"/>
            </a:lvl1pPr>
            <a:lvl2pPr>
              <a:defRPr sz="2744"/>
            </a:lvl2pPr>
            <a:lvl3pPr>
              <a:defRPr sz="2352"/>
            </a:lvl3pPr>
            <a:lvl4pPr>
              <a:defRPr sz="1960"/>
            </a:lvl4pPr>
            <a:lvl5pPr>
              <a:defRPr sz="1960"/>
            </a:lvl5pPr>
            <a:lvl6pPr>
              <a:defRPr sz="1960"/>
            </a:lvl6pPr>
            <a:lvl7pPr>
              <a:defRPr sz="1960"/>
            </a:lvl7pPr>
            <a:lvl8pPr>
              <a:defRPr sz="1960"/>
            </a:lvl8pPr>
            <a:lvl9pPr>
              <a:defRPr sz="196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8073" y="1406531"/>
            <a:ext cx="2948251" cy="4597676"/>
          </a:xfrm>
        </p:spPr>
        <p:txBody>
          <a:bodyPr/>
          <a:lstStyle>
            <a:lvl1pPr marL="0" indent="0">
              <a:buNone/>
              <a:defRPr sz="1372"/>
            </a:lvl1pPr>
            <a:lvl2pPr marL="448056" indent="0">
              <a:buNone/>
              <a:defRPr sz="1176"/>
            </a:lvl2pPr>
            <a:lvl3pPr marL="896112" indent="0">
              <a:buNone/>
              <a:defRPr sz="980"/>
            </a:lvl3pPr>
            <a:lvl4pPr marL="1344168" indent="0">
              <a:buNone/>
              <a:defRPr sz="882"/>
            </a:lvl4pPr>
            <a:lvl5pPr marL="1792224" indent="0">
              <a:buNone/>
              <a:defRPr sz="882"/>
            </a:lvl5pPr>
            <a:lvl6pPr marL="2240280" indent="0">
              <a:buNone/>
              <a:defRPr sz="882"/>
            </a:lvl6pPr>
            <a:lvl7pPr marL="2688336" indent="0">
              <a:buNone/>
              <a:defRPr sz="882"/>
            </a:lvl7pPr>
            <a:lvl8pPr marL="3136392" indent="0">
              <a:buNone/>
              <a:defRPr sz="882"/>
            </a:lvl8pPr>
            <a:lvl9pPr marL="3584448" indent="0">
              <a:buNone/>
              <a:defRPr sz="88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426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6504" y="4705032"/>
            <a:ext cx="5376863" cy="555456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56504" y="600576"/>
            <a:ext cx="5376863" cy="4032885"/>
          </a:xfrm>
        </p:spPr>
        <p:txBody>
          <a:bodyPr/>
          <a:lstStyle>
            <a:lvl1pPr marL="0" indent="0">
              <a:buNone/>
              <a:defRPr sz="3136"/>
            </a:lvl1pPr>
            <a:lvl2pPr marL="448056" indent="0">
              <a:buNone/>
              <a:defRPr sz="2744"/>
            </a:lvl2pPr>
            <a:lvl3pPr marL="896112" indent="0">
              <a:buNone/>
              <a:defRPr sz="2352"/>
            </a:lvl3pPr>
            <a:lvl4pPr marL="1344168" indent="0">
              <a:buNone/>
              <a:defRPr sz="1960"/>
            </a:lvl4pPr>
            <a:lvl5pPr marL="1792224" indent="0">
              <a:buNone/>
              <a:defRPr sz="1960"/>
            </a:lvl5pPr>
            <a:lvl6pPr marL="2240280" indent="0">
              <a:buNone/>
              <a:defRPr sz="1960"/>
            </a:lvl6pPr>
            <a:lvl7pPr marL="2688336" indent="0">
              <a:buNone/>
              <a:defRPr sz="1960"/>
            </a:lvl7pPr>
            <a:lvl8pPr marL="3136392" indent="0">
              <a:buNone/>
              <a:defRPr sz="1960"/>
            </a:lvl8pPr>
            <a:lvl9pPr marL="3584448" indent="0">
              <a:buNone/>
              <a:defRPr sz="196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56504" y="5260488"/>
            <a:ext cx="5376863" cy="788839"/>
          </a:xfrm>
        </p:spPr>
        <p:txBody>
          <a:bodyPr/>
          <a:lstStyle>
            <a:lvl1pPr marL="0" indent="0">
              <a:buNone/>
              <a:defRPr sz="1372"/>
            </a:lvl1pPr>
            <a:lvl2pPr marL="448056" indent="0">
              <a:buNone/>
              <a:defRPr sz="1176"/>
            </a:lvl2pPr>
            <a:lvl3pPr marL="896112" indent="0">
              <a:buNone/>
              <a:defRPr sz="980"/>
            </a:lvl3pPr>
            <a:lvl4pPr marL="1344168" indent="0">
              <a:buNone/>
              <a:defRPr sz="882"/>
            </a:lvl4pPr>
            <a:lvl5pPr marL="1792224" indent="0">
              <a:buNone/>
              <a:defRPr sz="882"/>
            </a:lvl5pPr>
            <a:lvl6pPr marL="2240280" indent="0">
              <a:buNone/>
              <a:defRPr sz="882"/>
            </a:lvl6pPr>
            <a:lvl7pPr marL="2688336" indent="0">
              <a:buNone/>
              <a:defRPr sz="882"/>
            </a:lvl7pPr>
            <a:lvl8pPr marL="3136392" indent="0">
              <a:buNone/>
              <a:defRPr sz="882"/>
            </a:lvl8pPr>
            <a:lvl9pPr marL="3584448" indent="0">
              <a:buNone/>
              <a:defRPr sz="88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05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6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892" y="4319170"/>
            <a:ext cx="7617222" cy="1334960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892" y="2848848"/>
            <a:ext cx="7617222" cy="1470322"/>
          </a:xfrm>
        </p:spPr>
        <p:txBody>
          <a:bodyPr anchor="b"/>
          <a:lstStyle>
            <a:lvl1pPr marL="0" indent="0">
              <a:buNone/>
              <a:defRPr sz="2000"/>
            </a:lvl1pPr>
            <a:lvl2pPr marL="448009" indent="0">
              <a:buNone/>
              <a:defRPr sz="1800"/>
            </a:lvl2pPr>
            <a:lvl3pPr marL="896017" indent="0">
              <a:buNone/>
              <a:defRPr sz="1600"/>
            </a:lvl3pPr>
            <a:lvl4pPr marL="1344026" indent="0">
              <a:buNone/>
              <a:defRPr sz="1400"/>
            </a:lvl4pPr>
            <a:lvl5pPr marL="1792034" indent="0">
              <a:buNone/>
              <a:defRPr sz="1400"/>
            </a:lvl5pPr>
            <a:lvl6pPr marL="2240043" indent="0">
              <a:buNone/>
              <a:defRPr sz="1400"/>
            </a:lvl6pPr>
            <a:lvl7pPr marL="2688051" indent="0">
              <a:buNone/>
              <a:defRPr sz="1400"/>
            </a:lvl7pPr>
            <a:lvl8pPr marL="3136060" indent="0">
              <a:buNone/>
              <a:defRPr sz="1400"/>
            </a:lvl8pPr>
            <a:lvl9pPr marL="3584068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08993-5257-4547-BC16-413E1EB175A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7077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97042" y="269171"/>
            <a:ext cx="2016324" cy="573503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8072" y="269171"/>
            <a:ext cx="5899613" cy="573503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38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8965" y="1103133"/>
            <a:ext cx="4052872" cy="504577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1193" y="1103133"/>
            <a:ext cx="4054428" cy="504577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A3D70-31E3-4665-AE1D-CDA2EC7B033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1797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072" y="269171"/>
            <a:ext cx="8065294" cy="11202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073" y="1504553"/>
            <a:ext cx="3959525" cy="6270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009" indent="0">
              <a:buNone/>
              <a:defRPr sz="2000" b="1"/>
            </a:lvl2pPr>
            <a:lvl3pPr marL="896017" indent="0">
              <a:buNone/>
              <a:defRPr sz="1800" b="1"/>
            </a:lvl3pPr>
            <a:lvl4pPr marL="1344026" indent="0">
              <a:buNone/>
              <a:defRPr sz="1600" b="1"/>
            </a:lvl4pPr>
            <a:lvl5pPr marL="1792034" indent="0">
              <a:buNone/>
              <a:defRPr sz="1600" b="1"/>
            </a:lvl5pPr>
            <a:lvl6pPr marL="2240043" indent="0">
              <a:buNone/>
              <a:defRPr sz="1600" b="1"/>
            </a:lvl6pPr>
            <a:lvl7pPr marL="2688051" indent="0">
              <a:buNone/>
              <a:defRPr sz="1600" b="1"/>
            </a:lvl7pPr>
            <a:lvl8pPr marL="3136060" indent="0">
              <a:buNone/>
              <a:defRPr sz="1600" b="1"/>
            </a:lvl8pPr>
            <a:lvl9pPr marL="358406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8073" y="2131579"/>
            <a:ext cx="3959525" cy="38726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52288" y="1504553"/>
            <a:ext cx="3961080" cy="6270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009" indent="0">
              <a:buNone/>
              <a:defRPr sz="2000" b="1"/>
            </a:lvl2pPr>
            <a:lvl3pPr marL="896017" indent="0">
              <a:buNone/>
              <a:defRPr sz="1800" b="1"/>
            </a:lvl3pPr>
            <a:lvl4pPr marL="1344026" indent="0">
              <a:buNone/>
              <a:defRPr sz="1600" b="1"/>
            </a:lvl4pPr>
            <a:lvl5pPr marL="1792034" indent="0">
              <a:buNone/>
              <a:defRPr sz="1600" b="1"/>
            </a:lvl5pPr>
            <a:lvl6pPr marL="2240043" indent="0">
              <a:buNone/>
              <a:defRPr sz="1600" b="1"/>
            </a:lvl6pPr>
            <a:lvl7pPr marL="2688051" indent="0">
              <a:buNone/>
              <a:defRPr sz="1600" b="1"/>
            </a:lvl7pPr>
            <a:lvl8pPr marL="3136060" indent="0">
              <a:buNone/>
              <a:defRPr sz="1600" b="1"/>
            </a:lvl8pPr>
            <a:lvl9pPr marL="358406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552288" y="2131579"/>
            <a:ext cx="3961080" cy="38726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BC2E5-2809-4E7F-B555-274B3BDBA6FE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519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6FC85-AF4B-4483-8254-953E7042541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3789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04160-A331-4879-83D3-9E9AB004225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4647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heme" Target="../theme/them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tags" Target="../tags/tag2.xml"/><Relationship Id="rId4" Type="http://schemas.openxmlformats.org/officeDocument/2006/relationships/vmlDrawing" Target="../drawings/vmlDrawing1.v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27.xml"/><Relationship Id="rId7" Type="http://schemas.openxmlformats.org/officeDocument/2006/relationships/vmlDrawing" Target="../drawings/vmlDrawing3.v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8.xml"/><Relationship Id="rId9" Type="http://schemas.openxmlformats.org/officeDocument/2006/relationships/oleObject" Target="../embeddings/oleObject3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32.xml"/><Relationship Id="rId7" Type="http://schemas.openxmlformats.org/officeDocument/2006/relationships/tags" Target="../tags/tag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vmlDrawing" Target="../drawings/vmlDrawing5.vml"/><Relationship Id="rId11" Type="http://schemas.openxmlformats.org/officeDocument/2006/relationships/image" Target="../media/image3.png"/><Relationship Id="rId5" Type="http://schemas.openxmlformats.org/officeDocument/2006/relationships/theme" Target="../theme/theme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8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vmlDrawing" Target="../drawings/vmlDrawing7.vml"/><Relationship Id="rId11" Type="http://schemas.openxmlformats.org/officeDocument/2006/relationships/image" Target="../media/image3.png"/><Relationship Id="rId5" Type="http://schemas.openxmlformats.org/officeDocument/2006/relationships/theme" Target="../theme/theme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heme" Target="../theme/theme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oleObject" Target="../embeddings/oleObject9.bin"/><Relationship Id="rId5" Type="http://schemas.openxmlformats.org/officeDocument/2006/relationships/tags" Target="../tags/tag10.xml"/><Relationship Id="rId4" Type="http://schemas.openxmlformats.org/officeDocument/2006/relationships/vmlDrawing" Target="../drawings/vmlDrawing9.vml"/><Relationship Id="rId9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60154532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2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11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7821584" y="1940592"/>
            <a:ext cx="2140009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/>
              <a:t>Last Modified 12.30.2014 4:54 PM Russia TZ 2 Standard Time</a:t>
            </a:r>
            <a:endParaRPr lang="ru-RU" dirty="0"/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7950626" y="4114418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dirty="0"/>
              <a:t>Printed 12.5.2014 2:43 AM Russia TZ 2 Standard Time</a:t>
            </a:r>
            <a:endParaRPr lang="ru-RU" dirty="0"/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2564" y="1951038"/>
            <a:ext cx="430212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9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31900" y="26988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dirty="0">
                <a:solidFill>
                  <a:srgbClr val="808080"/>
                </a:solidFill>
                <a:latin typeface="+mn-lt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19063" y="927814"/>
            <a:ext cx="86185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19063" y="6141035"/>
            <a:ext cx="85486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baseline="0" dirty="0">
                <a:latin typeface="+mn-lt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19063" y="6447632"/>
            <a:ext cx="68627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09536" indent="-609536" defTabSz="895255">
              <a:tabLst>
                <a:tab pos="612710" algn="l"/>
              </a:tabLst>
            </a:pPr>
            <a:r>
              <a:rPr lang="ru-RU" sz="1000" baseline="0" dirty="0">
                <a:solidFill>
                  <a:schemeClr val="tx1"/>
                </a:solidFill>
                <a:latin typeface="+mn-lt"/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52564" y="1127125"/>
            <a:ext cx="4264025" cy="508000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b="1" dirty="0"/>
                <a:t>Title</a:t>
              </a:r>
            </a:p>
            <a:p>
              <a:r>
                <a:rPr lang="ru-RU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19062" y="6326188"/>
            <a:ext cx="871423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430" tIns="91430" rIns="91430" bIns="91430" anchor="ctr"/>
          <a:lstStyle/>
          <a:p>
            <a:pPr>
              <a:defRPr/>
            </a:pPr>
            <a:endParaRPr lang="ru-RU" sz="1800" dirty="0"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6603" y="884238"/>
            <a:ext cx="8708232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430" tIns="91430" rIns="91430" bIns="91430" anchor="ctr"/>
          <a:lstStyle/>
          <a:p>
            <a:pPr>
              <a:defRPr/>
            </a:pPr>
            <a:endParaRPr lang="ru-RU" sz="1800" dirty="0"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041" y="41607"/>
            <a:ext cx="8874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03" y="116632"/>
            <a:ext cx="100231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hf hdr="0" ftr="0" dt="0"/>
  <p:txStyles>
    <p:titleStyle>
      <a:lvl1pPr algn="l" defTabSz="895255" rtl="0" eaLnBrk="1" fontAlgn="base" hangingPunct="1">
        <a:spcBef>
          <a:spcPct val="0"/>
        </a:spcBef>
        <a:spcAft>
          <a:spcPct val="0"/>
        </a:spcAft>
        <a:tabLst>
          <a:tab pos="357150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7151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303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454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607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3655" indent="-192067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57151" indent="-261910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14298" indent="-155558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3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4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7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8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9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1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2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963" y="1103133"/>
            <a:ext cx="8256658" cy="50457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8963" y="0"/>
            <a:ext cx="7480311" cy="9428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5927" y="104245"/>
            <a:ext cx="869695" cy="77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558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48009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896017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44026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792034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77337" indent="-177337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53119" indent="-174225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38688" indent="-262894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31809" indent="-22400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31595" indent="-22400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479603" indent="-2240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27612" indent="-2240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375620" indent="-2240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23629" indent="-2240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009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6017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026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2034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0043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8051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6060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4068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5" y="6320054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963" y="1103132"/>
            <a:ext cx="8256658" cy="50457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8963" y="0"/>
            <a:ext cx="7480311" cy="9428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5926" y="104245"/>
            <a:ext cx="869695" cy="77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423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48056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896112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44168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792224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77356" indent="-177356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53156" indent="-174244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38809" indent="-262922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31982" indent="-22402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31810" indent="-22402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479866" indent="-2240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27922" indent="-2240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375978" indent="-2240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24034" indent="-2240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056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6112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2224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0280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8336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6392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4448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848383816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58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2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7821584" y="1940592"/>
            <a:ext cx="2140009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>
                <a:solidFill>
                  <a:srgbClr val="000000"/>
                </a:solidFill>
              </a:rPr>
              <a:t>Last Modified 12.30.2014 4:54 PM Russia TZ 2 Standard Time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7950626" y="4114418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dirty="0">
                <a:solidFill>
                  <a:srgbClr val="000000"/>
                </a:solidFill>
              </a:rPr>
              <a:t>Printed 12.5.2014 2:43 AM Russia TZ 2 Standard Time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2564" y="1951038"/>
            <a:ext cx="430212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9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31900" y="26988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dirty="0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19063" y="927814"/>
            <a:ext cx="86185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19063" y="6141035"/>
            <a:ext cx="85486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19063" y="6447632"/>
            <a:ext cx="68627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09536" indent="-609536" defTabSz="895255">
              <a:tabLst>
                <a:tab pos="612710" algn="l"/>
              </a:tabLst>
            </a:pPr>
            <a:r>
              <a:rPr lang="ru-RU" sz="1000" dirty="0">
                <a:solidFill>
                  <a:srgbClr val="000000"/>
                </a:solidFill>
                <a:latin typeface="Arial"/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52564" y="1127125"/>
            <a:ext cx="4264025" cy="508000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b="1" dirty="0">
                  <a:solidFill>
                    <a:srgbClr val="000000"/>
                  </a:solidFill>
                </a:rPr>
                <a:t>Title</a:t>
              </a:r>
            </a:p>
            <a:p>
              <a:r>
                <a:rPr lang="ru-RU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19062" y="6326188"/>
            <a:ext cx="871423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430" tIns="91430" rIns="91430" bIns="91430" anchor="ctr"/>
          <a:lstStyle/>
          <a:p>
            <a:pPr>
              <a:defRPr/>
            </a:pPr>
            <a:endParaRPr lang="ru-RU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6603" y="884238"/>
            <a:ext cx="8708232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430" tIns="91430" rIns="91430" bIns="91430" anchor="ctr"/>
          <a:lstStyle/>
          <a:p>
            <a:pPr>
              <a:defRPr/>
            </a:pPr>
            <a:endParaRPr lang="ru-RU" sz="18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041" y="41607"/>
            <a:ext cx="8874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03" y="116632"/>
            <a:ext cx="100231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7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hf hdr="0" ftr="0" dt="0"/>
  <p:txStyles>
    <p:titleStyle>
      <a:lvl1pPr algn="l" defTabSz="895255" rtl="0" eaLnBrk="1" fontAlgn="base" hangingPunct="1">
        <a:spcBef>
          <a:spcPct val="0"/>
        </a:spcBef>
        <a:spcAft>
          <a:spcPct val="0"/>
        </a:spcAft>
        <a:tabLst>
          <a:tab pos="357150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7151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303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454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607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3655" indent="-192067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57151" indent="-261910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14298" indent="-155558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3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4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7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8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9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1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2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48474515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83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2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7821584" y="1940593"/>
            <a:ext cx="2140009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>
                <a:solidFill>
                  <a:srgbClr val="000000"/>
                </a:solidFill>
              </a:rPr>
              <a:t>Last Modified 12.30.2014 4:54 PM Russia TZ 2 Standard Time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7950626" y="4114419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dirty="0">
                <a:solidFill>
                  <a:srgbClr val="000000"/>
                </a:solidFill>
              </a:rPr>
              <a:t>Printed 12.5.2014 2:43 AM Russia TZ 2 Standard Time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2565" y="1951038"/>
            <a:ext cx="430212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40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31900" y="26988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dirty="0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19064" y="927814"/>
            <a:ext cx="86185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19063" y="6141035"/>
            <a:ext cx="85486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19063" y="6447632"/>
            <a:ext cx="68627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09472" indent="-609472" defTabSz="895160">
              <a:tabLst>
                <a:tab pos="612645" algn="l"/>
              </a:tabLst>
            </a:pPr>
            <a:r>
              <a:rPr lang="ru-RU" sz="1000" dirty="0">
                <a:solidFill>
                  <a:srgbClr val="000000"/>
                </a:solidFill>
                <a:latin typeface="Arial"/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52565" y="1127125"/>
            <a:ext cx="4264025" cy="508000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b="1" dirty="0">
                  <a:solidFill>
                    <a:srgbClr val="000000"/>
                  </a:solidFill>
                </a:rPr>
                <a:t>Title</a:t>
              </a:r>
            </a:p>
            <a:p>
              <a:r>
                <a:rPr lang="ru-RU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19062" y="6326188"/>
            <a:ext cx="871423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420" tIns="91420" rIns="91420" bIns="91420" anchor="ctr"/>
          <a:lstStyle/>
          <a:p>
            <a:pPr>
              <a:defRPr/>
            </a:pPr>
            <a:endParaRPr lang="ru-RU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6603" y="884238"/>
            <a:ext cx="8708232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420" tIns="91420" rIns="91420" bIns="91420" anchor="ctr"/>
          <a:lstStyle/>
          <a:p>
            <a:pPr>
              <a:defRPr/>
            </a:pPr>
            <a:endParaRPr lang="ru-RU" sz="18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041" y="41607"/>
            <a:ext cx="8874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03" y="116632"/>
            <a:ext cx="100231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05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defTabSz="895160" rtl="0" eaLnBrk="1" fontAlgn="base" hangingPunct="1">
        <a:spcBef>
          <a:spcPct val="0"/>
        </a:spcBef>
        <a:spcAft>
          <a:spcPct val="0"/>
        </a:spcAft>
        <a:tabLst>
          <a:tab pos="357112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9516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516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516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516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7102" algn="l" defTabSz="89516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206" algn="l" defTabSz="89516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309" algn="l" defTabSz="89516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413" algn="l" defTabSz="89516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3634" indent="-192047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57102" indent="-261882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14233" indent="-155542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49648" indent="-130148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49648" indent="-130148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49648" indent="-130148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49648" indent="-130148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49648" indent="-130148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2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8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2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247140855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729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2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7799944" y="1940591"/>
            <a:ext cx="2183290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>
                <a:solidFill>
                  <a:srgbClr val="000000"/>
                </a:solidFill>
              </a:rPr>
              <a:t>Last Modified 12.30.2014 4:54 PM Russia TZ 2 Standard Time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7950626" y="4114417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dirty="0">
                <a:solidFill>
                  <a:srgbClr val="000000"/>
                </a:solidFill>
              </a:rPr>
              <a:t>Printed 12.5.2014 2:43 AM Russia TZ 2 Standard Time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2563" y="1951038"/>
            <a:ext cx="430212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8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31900" y="26988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dirty="0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19062" y="927814"/>
            <a:ext cx="86185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19063" y="6141035"/>
            <a:ext cx="85486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19063" y="6447632"/>
            <a:ext cx="68627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ru-RU" sz="1000" dirty="0">
                <a:solidFill>
                  <a:srgbClr val="000000"/>
                </a:solidFill>
                <a:latin typeface="Arial"/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52563" y="1127125"/>
            <a:ext cx="4264025" cy="508000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b="1" dirty="0">
                  <a:solidFill>
                    <a:srgbClr val="000000"/>
                  </a:solidFill>
                </a:rPr>
                <a:t>Title</a:t>
              </a:r>
            </a:p>
            <a:p>
              <a:r>
                <a:rPr lang="ru-RU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19062" y="6326188"/>
            <a:ext cx="871423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>
              <a:defRPr/>
            </a:pPr>
            <a:endParaRPr lang="ru-RU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6603" y="884238"/>
            <a:ext cx="8708232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>
              <a:defRPr/>
            </a:pPr>
            <a:endParaRPr lang="ru-RU" sz="18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041" y="41607"/>
            <a:ext cx="8874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03" y="116632"/>
            <a:ext cx="100231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99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8" r:id="rId3"/>
    <p:sldLayoutId id="2147483709" r:id="rId4"/>
  </p:sldLayoutIdLst>
  <p:hf hdr="0" ftr="0" dt="0"/>
  <p:txStyles>
    <p:titleStyle>
      <a:lvl1pPr algn="l" defTabSz="895350" rtl="0" eaLnBrk="1" fontAlgn="base" hangingPunct="1">
        <a:spcBef>
          <a:spcPct val="0"/>
        </a:spcBef>
        <a:spcAft>
          <a:spcPct val="0"/>
        </a:spcAft>
        <a:tabLst>
          <a:tab pos="357188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72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4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6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8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57200" indent="-261938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14363" indent="-1555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636500132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6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2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7799944" y="1940591"/>
            <a:ext cx="2183290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>
                <a:solidFill>
                  <a:srgbClr val="000000"/>
                </a:solidFill>
              </a:rPr>
              <a:t>Last Modified 12.30.2014 4:54 PM Russia TZ 2 Standard Time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7950626" y="4114417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dirty="0">
                <a:solidFill>
                  <a:srgbClr val="000000"/>
                </a:solidFill>
              </a:rPr>
              <a:t>Printed 12.5.2014 2:43 AM Russia TZ 2 Standard Time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2563" y="1951038"/>
            <a:ext cx="430212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8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31900" y="26988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dirty="0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19062" y="927814"/>
            <a:ext cx="86185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19063" y="6141035"/>
            <a:ext cx="85486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19063" y="6447632"/>
            <a:ext cx="68627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ru-RU" sz="1000" dirty="0">
                <a:solidFill>
                  <a:srgbClr val="000000"/>
                </a:solidFill>
                <a:latin typeface="Arial"/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52563" y="1127125"/>
            <a:ext cx="4264025" cy="508000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b="1" dirty="0">
                  <a:solidFill>
                    <a:srgbClr val="000000"/>
                  </a:solidFill>
                </a:rPr>
                <a:t>Title</a:t>
              </a:r>
            </a:p>
            <a:p>
              <a:r>
                <a:rPr lang="ru-RU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19062" y="6326188"/>
            <a:ext cx="871423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>
              <a:defRPr/>
            </a:pPr>
            <a:endParaRPr lang="ru-RU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6603" y="884238"/>
            <a:ext cx="8708232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>
              <a:defRPr/>
            </a:pPr>
            <a:endParaRPr lang="ru-RU" sz="18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041" y="41607"/>
            <a:ext cx="8874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03" y="116632"/>
            <a:ext cx="100231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25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hf hdr="0" ftr="0" dt="0"/>
  <p:txStyles>
    <p:titleStyle>
      <a:lvl1pPr algn="l" defTabSz="895350" rtl="0" eaLnBrk="1" fontAlgn="base" hangingPunct="1">
        <a:spcBef>
          <a:spcPct val="0"/>
        </a:spcBef>
        <a:spcAft>
          <a:spcPct val="0"/>
        </a:spcAft>
        <a:tabLst>
          <a:tab pos="357188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72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4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6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8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57200" indent="-261938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14363" indent="-1555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072" y="269171"/>
            <a:ext cx="8065294" cy="112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072" y="1568345"/>
            <a:ext cx="8065294" cy="4435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48072" y="6229812"/>
            <a:ext cx="2091002" cy="357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23.11.2017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61825" y="6229812"/>
            <a:ext cx="2837789" cy="357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22364" y="6229812"/>
            <a:ext cx="2091002" cy="357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82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896112" rtl="0" eaLnBrk="1" latinLnBrk="0" hangingPunct="1">
        <a:spcBef>
          <a:spcPct val="0"/>
        </a:spcBef>
        <a:buNone/>
        <a:defRPr sz="43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42" indent="-336042" algn="l" defTabSz="896112" rtl="0" eaLnBrk="1" latinLnBrk="0" hangingPunct="1">
        <a:spcBef>
          <a:spcPct val="20000"/>
        </a:spcBef>
        <a:buFont typeface="Arial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28091" indent="-280035" algn="l" defTabSz="896112" rtl="0" eaLnBrk="1" latinLnBrk="0" hangingPunct="1">
        <a:spcBef>
          <a:spcPct val="20000"/>
        </a:spcBef>
        <a:buFont typeface="Arial" pitchFamily="34" charset="0"/>
        <a:buChar char="–"/>
        <a:defRPr sz="2744" kern="1200">
          <a:solidFill>
            <a:schemeClr val="tx1"/>
          </a:solidFill>
          <a:latin typeface="+mn-lt"/>
          <a:ea typeface="+mn-ea"/>
          <a:cs typeface="+mn-cs"/>
        </a:defRPr>
      </a:lvl2pPr>
      <a:lvl3pPr marL="1120140" indent="-224028" algn="l" defTabSz="896112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68196" indent="-224028" algn="l" defTabSz="896112" rtl="0" eaLnBrk="1" latinLnBrk="0" hangingPunct="1">
        <a:spcBef>
          <a:spcPct val="20000"/>
        </a:spcBef>
        <a:buFont typeface="Arial" pitchFamily="34" charset="0"/>
        <a:buChar char="–"/>
        <a:defRPr sz="1960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indent="-224028" algn="l" defTabSz="896112" rtl="0" eaLnBrk="1" latinLnBrk="0" hangingPunct="1">
        <a:spcBef>
          <a:spcPct val="20000"/>
        </a:spcBef>
        <a:buFont typeface="Arial" pitchFamily="34" charset="0"/>
        <a:buChar char="»"/>
        <a:defRPr sz="1960" kern="1200">
          <a:solidFill>
            <a:schemeClr val="tx1"/>
          </a:solidFill>
          <a:latin typeface="+mn-lt"/>
          <a:ea typeface="+mn-ea"/>
          <a:cs typeface="+mn-cs"/>
        </a:defRPr>
      </a:lvl5pPr>
      <a:lvl6pPr marL="2464308" indent="-224028" algn="l" defTabSz="896112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12364" indent="-224028" algn="l" defTabSz="896112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indent="-224028" algn="l" defTabSz="896112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08476" indent="-224028" algn="l" defTabSz="896112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48056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896112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1792224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240280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6pPr>
      <a:lvl7pPr marL="2688336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7pPr>
      <a:lvl8pPr marL="3136392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3584448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7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0.jpeg"/><Relationship Id="rId7" Type="http://schemas.openxmlformats.org/officeDocument/2006/relationships/image" Target="../media/image9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00541" y="2456733"/>
            <a:ext cx="8150864" cy="140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30000"/>
              </a:lnSpc>
            </a:pPr>
            <a:r>
              <a:rPr lang="ru-RU" sz="3200" b="1" dirty="0">
                <a:solidFill>
                  <a:srgbClr val="003274"/>
                </a:solidFill>
              </a:rPr>
              <a:t>Система </a:t>
            </a:r>
            <a:r>
              <a:rPr lang="ru-RU" sz="3200" b="1" dirty="0" smtClean="0">
                <a:solidFill>
                  <a:srgbClr val="003274"/>
                </a:solidFill>
              </a:rPr>
              <a:t>5С</a:t>
            </a:r>
            <a:endParaRPr lang="ru-RU" sz="3200" b="1" dirty="0">
              <a:solidFill>
                <a:srgbClr val="003274"/>
              </a:solidFill>
            </a:endParaRPr>
          </a:p>
        </p:txBody>
      </p:sp>
      <p:sp>
        <p:nvSpPr>
          <p:cNvPr id="3076" name="b--sw3tSuYwFh9d4syvsTVb" hidden="1"/>
          <p:cNvSpPr>
            <a:spLocks noChangeArrowheads="1"/>
          </p:cNvSpPr>
          <p:nvPr/>
        </p:nvSpPr>
        <p:spPr bwMode="auto">
          <a:xfrm>
            <a:off x="62232" y="6597003"/>
            <a:ext cx="62232" cy="6223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lIns="89592" tIns="44797" rIns="89592" bIns="44797" anchor="ctr"/>
          <a:lstStyle/>
          <a:p>
            <a:endParaRPr lang="ru-RU" sz="1800">
              <a:solidFill>
                <a:srgbClr val="414142"/>
              </a:solidFill>
            </a:endParaRPr>
          </a:p>
        </p:txBody>
      </p:sp>
      <p:pic>
        <p:nvPicPr>
          <p:cNvPr id="3078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260" y="160258"/>
            <a:ext cx="1684937" cy="117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91698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9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44462" y="1358860"/>
            <a:ext cx="868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600" dirty="0">
                <a:solidFill>
                  <a:srgbClr val="1C436A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Проблемы, связанные с нерациональным размещением </a:t>
            </a:r>
            <a:r>
              <a:rPr lang="ru-RU" sz="2600" dirty="0" smtClean="0">
                <a:solidFill>
                  <a:srgbClr val="1C436A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инструментов, предметов </a:t>
            </a:r>
            <a:r>
              <a:rPr lang="ru-RU" sz="2600" dirty="0">
                <a:solidFill>
                  <a:srgbClr val="1C436A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и </a:t>
            </a:r>
            <a:r>
              <a:rPr lang="ru-RU" sz="2600" dirty="0" smtClean="0">
                <a:solidFill>
                  <a:srgbClr val="1C436A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документации</a:t>
            </a:r>
            <a:endParaRPr lang="ru-RU" sz="2600" dirty="0">
              <a:solidFill>
                <a:srgbClr val="1C436A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40191" y="2404608"/>
            <a:ext cx="8169208" cy="122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Долгий поиск, потеря времени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Утеря, просрочена работа, документации/информации</a:t>
            </a:r>
            <a:endParaRPr lang="ru-RU" sz="2000" dirty="0">
              <a:solidFill>
                <a:srgbClr val="00206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Закончились расходные материалы, не привезены вовремя</a:t>
            </a:r>
            <a:endParaRPr lang="ru-RU" sz="2000" dirty="0">
              <a:solidFill>
                <a:srgbClr val="00206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64699" y="3847468"/>
            <a:ext cx="8569325" cy="233910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Цель рационального размещения</a:t>
            </a:r>
          </a:p>
          <a:p>
            <a:pPr algn="ctr" eaLnBrk="0" hangingPunct="0">
              <a:defRPr/>
            </a:pPr>
            <a:r>
              <a:rPr lang="ru-RU" sz="3800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Любой </a:t>
            </a:r>
            <a:r>
              <a:rPr lang="ru-RU" sz="3800" dirty="0" smtClean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инструмент, документ </a:t>
            </a:r>
            <a:r>
              <a:rPr lang="ru-RU" sz="3800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и предмет </a:t>
            </a:r>
            <a:r>
              <a:rPr lang="ru-RU" sz="3800" dirty="0" smtClean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должен быть найден как можно быстрее.*</a:t>
            </a:r>
            <a:endParaRPr lang="ru-RU" sz="3800" dirty="0">
              <a:solidFill>
                <a:schemeClr val="bg1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*Не только владельцем документа</a:t>
            </a:r>
            <a:r>
              <a:rPr lang="en-US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/ предмета, но и любым сотрудником.</a:t>
            </a:r>
            <a:r>
              <a:rPr lang="ru-RU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16956" y="987792"/>
            <a:ext cx="492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44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10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63" y="3636945"/>
            <a:ext cx="3501988" cy="26264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55" y="988738"/>
            <a:ext cx="3510057" cy="26325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5" y="3621281"/>
            <a:ext cx="3510057" cy="26325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5" y="970210"/>
            <a:ext cx="3510057" cy="263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0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11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0"/>
          <a:stretch/>
        </p:blipFill>
        <p:spPr>
          <a:xfrm>
            <a:off x="5284375" y="1117600"/>
            <a:ext cx="3294899" cy="4787900"/>
          </a:xfrm>
          <a:prstGeom prst="rect">
            <a:avLst/>
          </a:prstGeom>
        </p:spPr>
      </p:pic>
      <p:pic>
        <p:nvPicPr>
          <p:cNvPr id="10" name="Рисунок 9" descr="D:\Мои документы\Бережливое производство\Фото ПСР\PC05008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7600"/>
            <a:ext cx="4087688" cy="478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801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12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74287" y="315505"/>
            <a:ext cx="667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Пример: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визуализация правила второго шага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244462" y="950905"/>
            <a:ext cx="2658883" cy="1672737"/>
            <a:chOff x="1961234" y="623037"/>
            <a:chExt cx="2658883" cy="1672737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0" t="8020" r="4483"/>
            <a:stretch/>
          </p:blipFill>
          <p:spPr>
            <a:xfrm>
              <a:off x="1961234" y="699178"/>
              <a:ext cx="2658883" cy="1563141"/>
            </a:xfrm>
            <a:prstGeom prst="rect">
              <a:avLst/>
            </a:prstGeom>
          </p:spPr>
        </p:pic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2363484" y="623037"/>
              <a:ext cx="1529553" cy="167273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2204691" y="872986"/>
              <a:ext cx="2171971" cy="111154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"/>
          <p:cNvGrpSpPr/>
          <p:nvPr/>
        </p:nvGrpSpPr>
        <p:grpSpPr>
          <a:xfrm>
            <a:off x="2916430" y="1027046"/>
            <a:ext cx="2094802" cy="1596596"/>
            <a:chOff x="2999716" y="1027046"/>
            <a:chExt cx="2011515" cy="1508637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716" y="1027046"/>
              <a:ext cx="2011515" cy="1508637"/>
            </a:xfrm>
            <a:prstGeom prst="rect">
              <a:avLst/>
            </a:prstGeom>
          </p:spPr>
        </p:pic>
        <p:sp>
          <p:nvSpPr>
            <p:cNvPr id="17" name="Улыбающееся лицо 16"/>
            <p:cNvSpPr/>
            <p:nvPr/>
          </p:nvSpPr>
          <p:spPr>
            <a:xfrm>
              <a:off x="3012800" y="1039982"/>
              <a:ext cx="317585" cy="317585"/>
            </a:xfrm>
            <a:prstGeom prst="smileyFac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23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36775" y="2636283"/>
            <a:ext cx="1996889" cy="1497667"/>
            <a:chOff x="792175" y="2571678"/>
            <a:chExt cx="1996889" cy="1497667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75" y="2571678"/>
              <a:ext cx="1996889" cy="1497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Улыбающееся лицо 17"/>
            <p:cNvSpPr/>
            <p:nvPr/>
          </p:nvSpPr>
          <p:spPr>
            <a:xfrm>
              <a:off x="821636" y="2646758"/>
              <a:ext cx="317585" cy="317585"/>
            </a:xfrm>
            <a:prstGeom prst="smileyFac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23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59"/>
          <a:stretch/>
        </p:blipFill>
        <p:spPr>
          <a:xfrm>
            <a:off x="2476500" y="2636283"/>
            <a:ext cx="2534731" cy="1497667"/>
          </a:xfrm>
          <a:prstGeom prst="rect">
            <a:avLst/>
          </a:prstGeom>
        </p:spPr>
      </p:pic>
      <p:sp>
        <p:nvSpPr>
          <p:cNvPr id="21" name="Улыбающееся лицо 20"/>
          <p:cNvSpPr/>
          <p:nvPr/>
        </p:nvSpPr>
        <p:spPr>
          <a:xfrm>
            <a:off x="4654558" y="2711363"/>
            <a:ext cx="317585" cy="317585"/>
          </a:xfrm>
          <a:prstGeom prst="smileyFace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5024315" y="1002407"/>
            <a:ext cx="3937123" cy="526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215" tIns="33607" rIns="67215" bIns="33607" numCol="1" anchor="ctr" anchorCtr="0" compatLnSpc="1">
            <a:prstTxWarp prst="textNoShape">
              <a:avLst/>
            </a:prstTxWarp>
            <a:spAutoFit/>
          </a:bodyPr>
          <a:lstStyle/>
          <a:p>
            <a:pPr marL="210055" indent="-210055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каждый предмет имеет свой собственный «адрес»;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создание условий: то, что часто используется, </a:t>
            </a:r>
          </a:p>
          <a:p>
            <a:pPr eaLnBrk="0" hangingPunct="0"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         легче         всего достать;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место хранения должно быть точно установлено (иметь бирки, надписи).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использовать  кодирование формой и цветом.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число мест (ячеек) хранения должно соответствовать числу хранимых в них предметов.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безопасное складирование: тяжелые вещи – внизу; тяжелые вещи – на транспортных тележках.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учет высоты хранения: предметы легче доставать, если они находятся на высоте от колена до плеча.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размещение предметов должно обеспечить быстроту, легкость доступа к ним и свободу перемещения предметов.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запрещается хранение инструмента навалом.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рабочий инструмент хранят по видам и размерам. </a:t>
            </a:r>
            <a:endParaRPr lang="ru-RU" sz="1350" dirty="0" smtClean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определить </a:t>
            </a: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места хранения материалов и комплектующих, применить цветовую маркировку и указатели.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10" descr="5S05BI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4462" y="4457398"/>
            <a:ext cx="2014402" cy="154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284888" y="4505095"/>
            <a:ext cx="2745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rgbClr val="FF0000"/>
                </a:solidFill>
                <a:latin typeface="Calibri"/>
              </a:rPr>
              <a:t>Беспорядок – это потери и травмы!</a:t>
            </a:r>
          </a:p>
        </p:txBody>
      </p:sp>
    </p:spTree>
    <p:extLst>
      <p:ext uri="{BB962C8B-B14F-4D97-AF65-F5344CB8AC3E}">
        <p14:creationId xmlns:p14="http://schemas.microsoft.com/office/powerpoint/2010/main" val="3956749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 descr="5S 06b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2749" y="2708920"/>
            <a:ext cx="12192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13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175296" y="997496"/>
            <a:ext cx="5659252" cy="1077218"/>
            <a:chOff x="2339752" y="1035720"/>
            <a:chExt cx="5659252" cy="1077218"/>
          </a:xfrm>
        </p:grpSpPr>
        <p:sp>
          <p:nvSpPr>
            <p:cNvPr id="8" name="TextBox 7"/>
            <p:cNvSpPr txBox="1"/>
            <p:nvPr/>
          </p:nvSpPr>
          <p:spPr>
            <a:xfrm>
              <a:off x="2987824" y="1035720"/>
              <a:ext cx="501118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defRPr>
              </a:lvl1pPr>
            </a:lstStyle>
            <a:p>
              <a:pPr algn="ctr"/>
              <a:r>
                <a:rPr lang="ru-RU" dirty="0"/>
                <a:t>Шаг 3: Содержите в чистоте</a:t>
              </a:r>
            </a:p>
            <a:p>
              <a:pPr algn="ctr"/>
              <a:r>
                <a:rPr lang="ru-RU" dirty="0"/>
                <a:t>(уборка)</a:t>
              </a:r>
            </a:p>
          </p:txBody>
        </p:sp>
        <p:pic>
          <p:nvPicPr>
            <p:cNvPr id="9" name="Picture 17" descr="C:\Users\сергей\Desktop\Рисунки +анимация\Мои рисунки\b99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339752" y="1052736"/>
              <a:ext cx="652462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Группа 9"/>
          <p:cNvGrpSpPr/>
          <p:nvPr/>
        </p:nvGrpSpPr>
        <p:grpSpPr>
          <a:xfrm>
            <a:off x="154236" y="1844824"/>
            <a:ext cx="8640960" cy="4320480"/>
            <a:chOff x="395536" y="1844824"/>
            <a:chExt cx="8640960" cy="432048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95536" y="5301208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123728" y="4437112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851920" y="3573016"/>
              <a:ext cx="1728192" cy="864096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580112" y="2708920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308304" y="1844824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827758" y="4614576"/>
            <a:ext cx="7244017" cy="1320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53" tIns="44432" rIns="90453" bIns="44432">
            <a:spAutoFit/>
          </a:bodyPr>
          <a:lstStyle/>
          <a:p>
            <a:pPr algn="ctr" defTabSz="7620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GB" sz="3200" b="1" u="sng" dirty="0">
              <a:solidFill>
                <a:srgbClr val="002060"/>
              </a:solidFill>
              <a:latin typeface="Garamond" pitchFamily="18" charset="0"/>
            </a:endParaRPr>
          </a:p>
          <a:p>
            <a:pPr algn="ctr" defTabSz="7620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Garamond" pitchFamily="18" charset="0"/>
              </a:rPr>
              <a:t>Создание безупречной рабочей зоны</a:t>
            </a:r>
            <a:endParaRPr lang="en-GB" sz="32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07504" y="2196541"/>
            <a:ext cx="4833503" cy="127419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помыть </a:t>
            </a:r>
            <a:r>
              <a:rPr lang="ru-RU" sz="24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оборудование</a:t>
            </a:r>
            <a:endParaRPr lang="ru-RU" sz="24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очистить рабочее </a:t>
            </a:r>
            <a:r>
              <a:rPr lang="ru-RU" sz="24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место</a:t>
            </a:r>
            <a:endParaRPr lang="ru-RU" sz="24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выявить источники </a:t>
            </a:r>
            <a:r>
              <a:rPr lang="ru-RU" sz="24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загрязнения</a:t>
            </a:r>
            <a:endParaRPr lang="ru-RU" sz="24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устранить источники загрязнений</a:t>
            </a:r>
          </a:p>
        </p:txBody>
      </p:sp>
    </p:spTree>
    <p:extLst>
      <p:ext uri="{BB962C8B-B14F-4D97-AF65-F5344CB8AC3E}">
        <p14:creationId xmlns:p14="http://schemas.microsoft.com/office/powerpoint/2010/main" val="2343502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14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07962" y="1052580"/>
            <a:ext cx="8716976" cy="5096092"/>
          </a:xfrm>
          <a:prstGeom prst="rect">
            <a:avLst/>
          </a:prstGeom>
        </p:spPr>
        <p:txBody>
          <a:bodyPr/>
          <a:lstStyle>
            <a:lvl1pPr marL="177337" indent="-177337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3119" indent="-17422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38688" indent="-262894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31809" indent="-2240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31595" indent="-2240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479603" indent="-2240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27612" indent="-2240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75620" indent="-2240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23629" indent="-2240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609600" indent="-609600"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4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Меры по труднодоступным и сложным местам: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kern="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устранить труднодоступное место; 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kern="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сделать место легкодоступным;                                                                     использовать специальные приспособления для уборки.</a:t>
            </a:r>
          </a:p>
          <a:p>
            <a:pPr marL="0" indent="0"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000" kern="0" dirty="0">
              <a:solidFill>
                <a:srgbClr val="00206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ru-RU" sz="24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Меры по источникам загрязнения:                                                    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kern="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ликвидация источника загрязнения;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kern="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локализация источника </a:t>
            </a:r>
            <a:r>
              <a:rPr lang="ru-RU" sz="2000" kern="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загрязнения, уменьшение </a:t>
            </a:r>
            <a:r>
              <a:rPr lang="ru-RU" sz="2000" kern="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интенсивности </a:t>
            </a:r>
            <a:r>
              <a:rPr lang="ru-RU" sz="2000" kern="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загрязнения;</a:t>
            </a:r>
            <a:endParaRPr lang="ru-RU" sz="2000" kern="0" dirty="0">
              <a:solidFill>
                <a:srgbClr val="002060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kern="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сокращение зоны загрязнения (распыления, разбрызгивания); повышение эффективности чистки, уборки путем совершенствования: инвентаря, моющих средств, приемов чистки/уборки.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78368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15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pic>
        <p:nvPicPr>
          <p:cNvPr id="7" name="Picture 6" descr="neuer_lueft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30129" y="3675107"/>
            <a:ext cx="4079270" cy="2504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 descr="luefter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4462" y="3675107"/>
            <a:ext cx="4065527" cy="2504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D:\Фото\Штурм-прорыв 85\WP_00047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4461" y="1029486"/>
            <a:ext cx="4065527" cy="2507526"/>
          </a:xfrm>
          <a:prstGeom prst="rect">
            <a:avLst/>
          </a:prstGeom>
          <a:noFill/>
        </p:spPr>
      </p:pic>
      <p:pic>
        <p:nvPicPr>
          <p:cNvPr id="11" name="Picture 2" descr="D:\Фото\Штурм-прорыв 85\WP_000520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30129" y="1079500"/>
            <a:ext cx="4079270" cy="2444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8724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16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74287" y="315505"/>
            <a:ext cx="681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Пример: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визуализация правила третьего шага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274994" y="1490910"/>
            <a:ext cx="1823835" cy="1696204"/>
            <a:chOff x="2044067" y="696051"/>
            <a:chExt cx="1323272" cy="123555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54"/>
            <a:stretch/>
          </p:blipFill>
          <p:spPr bwMode="auto">
            <a:xfrm>
              <a:off x="2091573" y="696051"/>
              <a:ext cx="1228260" cy="123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2050712" y="696051"/>
              <a:ext cx="1159666" cy="876857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2044067" y="908445"/>
              <a:ext cx="1323272" cy="917296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grpSp>
        <p:nvGrpSpPr>
          <p:cNvPr id="16" name="Группа 15"/>
          <p:cNvGrpSpPr/>
          <p:nvPr/>
        </p:nvGrpSpPr>
        <p:grpSpPr>
          <a:xfrm>
            <a:off x="2046052" y="1488538"/>
            <a:ext cx="2497654" cy="1698573"/>
            <a:chOff x="2044067" y="2018248"/>
            <a:chExt cx="1871384" cy="110338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04" r="9310"/>
            <a:stretch/>
          </p:blipFill>
          <p:spPr bwMode="auto">
            <a:xfrm>
              <a:off x="2098830" y="2018248"/>
              <a:ext cx="1693241" cy="110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2359559" y="2143327"/>
              <a:ext cx="1112344" cy="846894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2044067" y="2143327"/>
              <a:ext cx="1871384" cy="846894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2032" r="16095"/>
          <a:stretch/>
        </p:blipFill>
        <p:spPr bwMode="auto">
          <a:xfrm>
            <a:off x="6297405" y="1485135"/>
            <a:ext cx="2181194" cy="170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002" y="1490911"/>
            <a:ext cx="1223274" cy="169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Улыбающееся лицо 21"/>
          <p:cNvSpPr/>
          <p:nvPr/>
        </p:nvSpPr>
        <p:spPr>
          <a:xfrm>
            <a:off x="4932957" y="1532320"/>
            <a:ext cx="287430" cy="297539"/>
          </a:xfrm>
          <a:prstGeom prst="smileyFace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14300" y="895613"/>
            <a:ext cx="9232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i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Цель шага </a:t>
            </a:r>
            <a:r>
              <a:rPr lang="ru-RU" b="1" i="1" dirty="0">
                <a:solidFill>
                  <a:srgbClr val="C00000"/>
                </a:solidFill>
                <a:latin typeface="Calibri"/>
              </a:rPr>
              <a:t>«Содержи в чистоте» </a:t>
            </a:r>
            <a:r>
              <a:rPr lang="ru-RU" b="1" i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– чистое рабочее место и проверка оборудования, рабочего пространства</a:t>
            </a:r>
          </a:p>
        </p:txBody>
      </p:sp>
      <p:pic>
        <p:nvPicPr>
          <p:cNvPr id="25" name="Picture 11" descr="5S 06bi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1723" y="4750279"/>
            <a:ext cx="897676" cy="153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62987" y="3149401"/>
            <a:ext cx="896143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00" b="1" dirty="0">
                <a:solidFill>
                  <a:prstClr val="black"/>
                </a:solidFill>
                <a:latin typeface="Calibri"/>
              </a:rPr>
              <a:t>Объекты проверки при уборке:</a:t>
            </a:r>
          </a:p>
          <a:p>
            <a:pPr marL="126033" indent="-12603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latin typeface="Calibri"/>
              </a:rPr>
              <a:t>Уборка оборудования. </a:t>
            </a:r>
            <a:r>
              <a:rPr lang="ru-RU" sz="1300" i="1" dirty="0">
                <a:solidFill>
                  <a:prstClr val="black"/>
                </a:solidFill>
                <a:latin typeface="Calibri"/>
              </a:rPr>
              <a:t>(отсутствие; пыли, грязи, подтеков масла, стружки или других отходов производства, поврежденных элементов оборудования (рам, корпусов), плавное вращение, без заеданий, вращающихся механизмов (валов, рукояток)).  </a:t>
            </a:r>
            <a:endParaRPr lang="ru-RU" sz="1300" dirty="0">
              <a:solidFill>
                <a:prstClr val="black"/>
              </a:solidFill>
              <a:latin typeface="Calibri"/>
            </a:endParaRPr>
          </a:p>
          <a:p>
            <a:pPr marL="126033" indent="-12603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latin typeface="Calibri"/>
              </a:rPr>
              <a:t>Уборка вспомогательного оборудования (тех. оснастки, мерительного и режущего инструмента) </a:t>
            </a:r>
            <a:r>
              <a:rPr lang="ru-RU" sz="1300" i="1" dirty="0">
                <a:solidFill>
                  <a:prstClr val="black"/>
                </a:solidFill>
                <a:latin typeface="Calibri"/>
              </a:rPr>
              <a:t>(отсутствие; пыли, грязи, подтеков масла, поврежденных</a:t>
            </a:r>
            <a:r>
              <a:rPr lang="ru-RU" sz="1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300" i="1" dirty="0">
                <a:solidFill>
                  <a:prstClr val="black"/>
                </a:solidFill>
                <a:latin typeface="Calibri"/>
              </a:rPr>
              <a:t>частей и механизмов).</a:t>
            </a:r>
            <a:endParaRPr lang="ru-RU" sz="1300" dirty="0">
              <a:solidFill>
                <a:prstClr val="black"/>
              </a:solidFill>
              <a:latin typeface="Calibri"/>
            </a:endParaRPr>
          </a:p>
          <a:p>
            <a:pPr marL="126033" indent="-12603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latin typeface="Calibri"/>
              </a:rPr>
              <a:t>Уборка рабочей зоны и зоны обслуживания возле оборудования. </a:t>
            </a:r>
            <a:r>
              <a:rPr lang="ru-RU" sz="1300" i="1" dirty="0">
                <a:solidFill>
                  <a:prstClr val="black"/>
                </a:solidFill>
                <a:latin typeface="Calibri"/>
              </a:rPr>
              <a:t>(отсутствие; пыли, грязи, подтеков масла, расположение предметов и оснастки, согласно правил рационального размещения, предметов других технологических процессов, стружки или других отходов производства, поврежденных</a:t>
            </a:r>
            <a:r>
              <a:rPr lang="ru-RU" sz="1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300" i="1" dirty="0">
                <a:solidFill>
                  <a:prstClr val="black"/>
                </a:solidFill>
                <a:latin typeface="Calibri"/>
              </a:rPr>
              <a:t>частей и механизмов, целостность систем автоматики, гидравлики, пневмосистем и электроснабжения).</a:t>
            </a:r>
            <a:endParaRPr lang="ru-RU" sz="1300" dirty="0">
              <a:solidFill>
                <a:prstClr val="black"/>
              </a:solidFill>
              <a:latin typeface="Calibri"/>
            </a:endParaRPr>
          </a:p>
          <a:p>
            <a:pPr marL="126033" indent="-12603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latin typeface="Calibri"/>
              </a:rPr>
              <a:t>Защитные ограждения. </a:t>
            </a:r>
            <a:r>
              <a:rPr lang="ru-RU" sz="1300" i="1" dirty="0">
                <a:solidFill>
                  <a:prstClr val="black"/>
                </a:solidFill>
                <a:latin typeface="Calibri"/>
              </a:rPr>
              <a:t>(наличие и исправность ограждений, отсутствие повреждений стопорных и предохранительных элементов).</a:t>
            </a:r>
            <a:endParaRPr lang="ru-RU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0214" y="5666228"/>
            <a:ext cx="662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solidFill>
                  <a:srgbClr val="FF0000"/>
                </a:solidFill>
                <a:latin typeface="Calibri"/>
              </a:rPr>
              <a:t>Чистота – залог здоровья и качества!</a:t>
            </a:r>
          </a:p>
        </p:txBody>
      </p:sp>
    </p:spTree>
    <p:extLst>
      <p:ext uri="{BB962C8B-B14F-4D97-AF65-F5344CB8AC3E}">
        <p14:creationId xmlns:p14="http://schemas.microsoft.com/office/powerpoint/2010/main" val="513488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17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835696" y="1035596"/>
            <a:ext cx="5442015" cy="792088"/>
            <a:chOff x="2339752" y="908720"/>
            <a:chExt cx="5442015" cy="969516"/>
          </a:xfrm>
        </p:grpSpPr>
        <p:sp>
          <p:nvSpPr>
            <p:cNvPr id="8" name="TextBox 7"/>
            <p:cNvSpPr txBox="1"/>
            <p:nvPr/>
          </p:nvSpPr>
          <p:spPr>
            <a:xfrm>
              <a:off x="3205066" y="908720"/>
              <a:ext cx="4576701" cy="715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defRPr>
              </a:lvl1pPr>
            </a:lstStyle>
            <a:p>
              <a:r>
                <a:rPr lang="ru-RU" dirty="0"/>
                <a:t>Шаг 4: Стандартизируйте</a:t>
              </a:r>
            </a:p>
          </p:txBody>
        </p:sp>
        <p:pic>
          <p:nvPicPr>
            <p:cNvPr id="9" name="Picture 17" descr="C:\Users\сергей\Desktop\Рисунки +анимация\Мои рисунки\b99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2339752" y="1052736"/>
              <a:ext cx="652462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Группа 9"/>
          <p:cNvGrpSpPr/>
          <p:nvPr/>
        </p:nvGrpSpPr>
        <p:grpSpPr>
          <a:xfrm>
            <a:off x="179636" y="1844824"/>
            <a:ext cx="8640960" cy="4320480"/>
            <a:chOff x="395536" y="1844824"/>
            <a:chExt cx="8640960" cy="432048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95536" y="5301208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123728" y="4437112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851920" y="3573016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580112" y="2708920"/>
              <a:ext cx="1728192" cy="864096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308304" y="1844824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07504" y="1916832"/>
            <a:ext cx="7030964" cy="6832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 sz="2400">
                <a:solidFill>
                  <a:srgbClr val="1F497D">
                    <a:lumMod val="75000"/>
                  </a:srgbClr>
                </a:solidFill>
                <a:latin typeface="Calibri"/>
              </a:defRPr>
            </a:lvl1pPr>
          </a:lstStyle>
          <a:p>
            <a:r>
              <a:rPr lang="ru-RU" dirty="0"/>
              <a:t> обозначить места требующие особого внимания</a:t>
            </a:r>
          </a:p>
          <a:p>
            <a:r>
              <a:rPr lang="ru-RU" dirty="0"/>
              <a:t> создать </a:t>
            </a:r>
            <a:r>
              <a:rPr lang="ru-RU" dirty="0" smtClean="0"/>
              <a:t>визуализированные правила и стандарты</a:t>
            </a:r>
            <a:endParaRPr lang="ru-RU" dirty="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08091" y="2549248"/>
            <a:ext cx="4776434" cy="1074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53" tIns="44432" rIns="90453" bIns="44432">
            <a:spAutoFit/>
          </a:bodyPr>
          <a:lstStyle/>
          <a:p>
            <a:pPr algn="ctr" defTabSz="7620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Garamond" pitchFamily="18" charset="0"/>
              </a:rPr>
              <a:t>Поддержание хорошего </a:t>
            </a: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>состояния </a:t>
            </a:r>
            <a:r>
              <a:rPr lang="ru-RU" sz="3200" b="1" dirty="0">
                <a:solidFill>
                  <a:srgbClr val="002060"/>
                </a:solidFill>
                <a:latin typeface="Garamond" pitchFamily="18" charset="0"/>
              </a:rPr>
              <a:t>рабочей зоны</a:t>
            </a:r>
            <a:endParaRPr lang="en-GB" sz="32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18" name="Picture 11" descr="5S03B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2700" y="4624998"/>
            <a:ext cx="2346226" cy="155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3086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РАБОТА\КОП в ОР ПСР\человечки 3D\вопро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977522"/>
            <a:ext cx="1437812" cy="1917082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18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pic>
        <p:nvPicPr>
          <p:cNvPr id="7" name="Picture 8" descr="H:\eyeclone_fro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672078"/>
            <a:ext cx="52387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67892" y="1049530"/>
            <a:ext cx="6745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Почему мы принимаем визуализацию правил и стандартов?</a:t>
            </a:r>
            <a:endParaRPr lang="ru-RU" sz="24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7967" y="3857842"/>
            <a:ext cx="404309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5400" b="1" dirty="0" smtClean="0">
                <a:solidFill>
                  <a:srgbClr val="002060"/>
                </a:solidFill>
                <a:latin typeface="Calibri"/>
              </a:rPr>
              <a:t>80% - зрение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Calibri"/>
              </a:rPr>
              <a:t>10% - слух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Calibri"/>
              </a:rPr>
              <a:t>6% </a:t>
            </a:r>
            <a:r>
              <a:rPr lang="ru-RU" sz="2800" b="1" dirty="0" smtClean="0">
                <a:solidFill>
                  <a:srgbClr val="002060"/>
                </a:solidFill>
                <a:latin typeface="Calibri"/>
              </a:rPr>
              <a:t>- вкус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Calibri"/>
              </a:rPr>
              <a:t>3% </a:t>
            </a:r>
            <a:r>
              <a:rPr lang="ru-RU" sz="2000" b="1" dirty="0" smtClean="0">
                <a:solidFill>
                  <a:srgbClr val="002060"/>
                </a:solidFill>
                <a:latin typeface="Calibri"/>
              </a:rPr>
              <a:t>- осязание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Calibri"/>
              </a:rPr>
              <a:t>1% </a:t>
            </a:r>
            <a:r>
              <a:rPr lang="ru-RU" b="1" dirty="0" smtClean="0">
                <a:solidFill>
                  <a:srgbClr val="002060"/>
                </a:solidFill>
                <a:latin typeface="Calibri"/>
              </a:rPr>
              <a:t>- обоняние</a:t>
            </a:r>
            <a:endParaRPr lang="ru-RU" b="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5494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РАБОТА\КОП в ОР ПСР\человечки 3D\вопро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537770"/>
            <a:ext cx="1148887" cy="1917082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01887139"/>
              </p:ext>
            </p:extLst>
          </p:nvPr>
        </p:nvGraphicFramePr>
        <p:xfrm>
          <a:off x="244461" y="950349"/>
          <a:ext cx="8464937" cy="536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8887" y="328205"/>
            <a:ext cx="34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Что такое система 5С?</a:t>
            </a:r>
          </a:p>
        </p:txBody>
      </p:sp>
    </p:spTree>
    <p:extLst>
      <p:ext uri="{BB962C8B-B14F-4D97-AF65-F5344CB8AC3E}">
        <p14:creationId xmlns:p14="http://schemas.microsoft.com/office/powerpoint/2010/main" val="3175158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19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pic>
        <p:nvPicPr>
          <p:cNvPr id="8" name="Picture 4" descr="G:\фото 87 5с\IMG_317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53056" y="970210"/>
            <a:ext cx="4868598" cy="262389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-1" t="49420" r="29486"/>
          <a:stretch/>
        </p:blipFill>
        <p:spPr>
          <a:xfrm>
            <a:off x="135136" y="3655327"/>
            <a:ext cx="4849769" cy="260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361" y="3653555"/>
            <a:ext cx="3475038" cy="2605272"/>
          </a:xfrm>
          <a:prstGeom prst="rect">
            <a:avLst/>
          </a:prstGeom>
        </p:spPr>
      </p:pic>
      <p:pic>
        <p:nvPicPr>
          <p:cNvPr id="11" name="Picture 3" descr="G:\фото 87 5с\IMG_3174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24192" y="993380"/>
            <a:ext cx="3827264" cy="260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4197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20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44" y="1878858"/>
            <a:ext cx="2448934" cy="4353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3916" y="1878858"/>
            <a:ext cx="2350114" cy="43536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268" y="1878858"/>
            <a:ext cx="2719195" cy="43536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833" y="942874"/>
            <a:ext cx="8551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Выработанный порядок фиксируем визуально. С первого взгляда должно быть понятно что где лежит, что есть в наличии, а что отсутствует на своем месте.</a:t>
            </a:r>
          </a:p>
        </p:txBody>
      </p:sp>
    </p:spTree>
    <p:extLst>
      <p:ext uri="{BB962C8B-B14F-4D97-AF65-F5344CB8AC3E}">
        <p14:creationId xmlns:p14="http://schemas.microsoft.com/office/powerpoint/2010/main" val="3023557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21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54236" y="1844824"/>
            <a:ext cx="8640960" cy="4320480"/>
            <a:chOff x="395536" y="1844824"/>
            <a:chExt cx="8640960" cy="432048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5536" y="5301208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123728" y="4437112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851920" y="3573016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580112" y="2708920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308304" y="1844824"/>
              <a:ext cx="1728192" cy="864096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835696" y="1124496"/>
            <a:ext cx="5380911" cy="792088"/>
            <a:chOff x="2339752" y="908720"/>
            <a:chExt cx="5380911" cy="969516"/>
          </a:xfrm>
        </p:grpSpPr>
        <p:sp>
          <p:nvSpPr>
            <p:cNvPr id="14" name="TextBox 13"/>
            <p:cNvSpPr txBox="1"/>
            <p:nvPr/>
          </p:nvSpPr>
          <p:spPr>
            <a:xfrm>
              <a:off x="3266174" y="908720"/>
              <a:ext cx="4454489" cy="715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defRPr>
              </a:lvl1pPr>
            </a:lstStyle>
            <a:p>
              <a:r>
                <a:rPr lang="ru-RU" dirty="0"/>
                <a:t>Шаг 5: Совершенствуйте</a:t>
              </a:r>
            </a:p>
          </p:txBody>
        </p:sp>
        <p:pic>
          <p:nvPicPr>
            <p:cNvPr id="15" name="Picture 17" descr="C:\Users\сергей\Desktop\Рисунки +анимация\Мои рисунки\b99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2339752" y="1052736"/>
              <a:ext cx="652462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973646" y="4411206"/>
            <a:ext cx="5335453" cy="19389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0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соблюдать дисциплину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 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ежедневно применять принципы </a:t>
            </a: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5С</a:t>
            </a:r>
            <a:endParaRPr lang="ru-RU" sz="20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 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непрерывная проверка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 соблюдения стандартов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 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учеба персонала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 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улучшение </a:t>
            </a: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разработанных  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стандартов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-237368" y="1942750"/>
            <a:ext cx="5998972" cy="877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53" tIns="44432" rIns="90453" bIns="44432">
            <a:spAutoFit/>
          </a:bodyPr>
          <a:lstStyle/>
          <a:p>
            <a:pPr algn="ctr" defTabSz="762000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Garamond" pitchFamily="18" charset="0"/>
              </a:rPr>
              <a:t>Следовать правилам</a:t>
            </a: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>, совершенствовать </a:t>
            </a:r>
            <a:r>
              <a:rPr lang="ru-RU" sz="3200" b="1" dirty="0">
                <a:solidFill>
                  <a:srgbClr val="002060"/>
                </a:solidFill>
                <a:latin typeface="Garamond" pitchFamily="18" charset="0"/>
              </a:rPr>
              <a:t>правила</a:t>
            </a:r>
            <a:endParaRPr lang="en-GB" sz="32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18" name="Picture 11" descr="5S 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462" y="2972420"/>
            <a:ext cx="1757540" cy="188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8041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22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pic>
        <p:nvPicPr>
          <p:cNvPr id="5" name="Picture 2" descr="D:\РАБОТА\КОП в ОР ПСР\человечки 3D\вопрос1.jpg"/>
          <p:cNvPicPr>
            <a:picLocks noChangeAspect="1" noChangeArrowheads="1"/>
          </p:cNvPicPr>
          <p:nvPr/>
        </p:nvPicPr>
        <p:blipFill rotWithShape="1">
          <a:blip r:embed="rId3" cstate="print"/>
          <a:srcRect l="22902" r="16032"/>
          <a:stretch/>
        </p:blipFill>
        <p:spPr bwMode="auto">
          <a:xfrm>
            <a:off x="4381500" y="2069728"/>
            <a:ext cx="4038600" cy="412787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25984" y="1294656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dirty="0" smtClean="0">
                <a:solidFill>
                  <a:srgbClr val="002060"/>
                </a:solidFill>
                <a:latin typeface="Calibri"/>
              </a:rPr>
              <a:t>В чем эффект от внедрения системы 5С?</a:t>
            </a:r>
            <a:endParaRPr lang="ru-RU" sz="40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6673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23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592" y="86630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Calibri"/>
              </a:rPr>
              <a:t>Принципы системы 5С позволяют улучшить:</a:t>
            </a:r>
            <a:endParaRPr lang="ru-RU" sz="28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8" name="Picture 6" descr="C:\Users\сергей\Desktop\Рисунки +анимация\Мои рисунки\constr4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4602163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:\Users\сергей\Desktop\Рисунки +анимация\Мои рисунки\constr4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00" y="4673600"/>
            <a:ext cx="10858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C:\Users\сергей\Desktop\Рисунки +анимация\Мои рисунки\constr4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8" y="4370388"/>
            <a:ext cx="14287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115616" y="1442368"/>
            <a:ext cx="6768752" cy="50405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БЕЗОПАСНОСТЬ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2018432"/>
            <a:ext cx="6768752" cy="2304256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Улучшение санитарно-гигиенических условий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Устранение причин аварий, пожаров, несчастных случаев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Повышение дисциплинированности персонала  в соблюдении правил и инструкций по охране труда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Сохранность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3908917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24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592" y="94250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Calibri"/>
              </a:rPr>
              <a:t>Принципы системы 5С позволяют улучшить:</a:t>
            </a:r>
            <a:endParaRPr lang="ru-RU" sz="28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594768"/>
            <a:ext cx="6768752" cy="50405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КАЧЕСТВО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2170832"/>
            <a:ext cx="6768752" cy="3024336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Сократить потери от брака обусловленного: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загрязнением производственной среды;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невниманием персонала;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неисправностью оборудования и контрольно-измерительных приборов.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Организация производственного процесса, обеспечивающего требуемый уровень качества</a:t>
            </a:r>
          </a:p>
        </p:txBody>
      </p:sp>
      <p:pic>
        <p:nvPicPr>
          <p:cNvPr id="10" name="Picture 8" descr="C:\Users\сергей\Desktop\Рисунки +анимация\Мои рисунки\constr1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63" y="5214938"/>
            <a:ext cx="9286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530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C:\Users\сергей\Desktop\Рисунки +анимация\Мои рисунки\b3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394" y="5013176"/>
            <a:ext cx="1966912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C:\Users\сергей\Desktop\Рисунки +анимация\Мои рисунки\constr4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89838" y="4686447"/>
            <a:ext cx="13716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сергей\Desktop\Рисунки +анимация\Мои рисунки\constr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462" y="4661768"/>
            <a:ext cx="1295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25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87900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Calibri"/>
              </a:rPr>
              <a:t>Принципы системы 5С позволяют повысить:</a:t>
            </a:r>
            <a:endParaRPr lang="ru-RU" sz="28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1416968"/>
            <a:ext cx="6768752" cy="50405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ПРОИЗВОДИТЕЛЬНОСТЬ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967632"/>
            <a:ext cx="6768752" cy="3024336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Сократить ненужные запасы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Эффективно использовать рабочие места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Предотвращение потерь и поиска нужных предметов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Улучшить организацию труда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Повысить ответственность персонала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Мотивировать персонал на производительный труд</a:t>
            </a:r>
          </a:p>
        </p:txBody>
      </p:sp>
    </p:spTree>
    <p:extLst>
      <p:ext uri="{BB962C8B-B14F-4D97-AF65-F5344CB8AC3E}">
        <p14:creationId xmlns:p14="http://schemas.microsoft.com/office/powerpoint/2010/main" val="1376591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26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91580" y="279307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Calibri"/>
              </a:rPr>
              <a:t>В чем эффект от внедрения системы 5С?</a:t>
            </a:r>
            <a:endParaRPr lang="ru-RU" sz="2800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5400" y="1074068"/>
            <a:ext cx="8964488" cy="5063308"/>
            <a:chOff x="0" y="1340768"/>
            <a:chExt cx="8964488" cy="5063308"/>
          </a:xfrm>
        </p:grpSpPr>
        <p:sp>
          <p:nvSpPr>
            <p:cNvPr id="9" name="Равнобедренный треугольник 8"/>
            <p:cNvSpPr/>
            <p:nvPr/>
          </p:nvSpPr>
          <p:spPr>
            <a:xfrm>
              <a:off x="1475656" y="1988840"/>
              <a:ext cx="5544616" cy="3960440"/>
            </a:xfrm>
            <a:prstGeom prst="triangl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СТАБИЛЬНОСТЬ</a:t>
              </a:r>
            </a:p>
          </p:txBody>
        </p:sp>
        <p:sp>
          <p:nvSpPr>
            <p:cNvPr id="10" name="Овал 9"/>
            <p:cNvSpPr/>
            <p:nvPr/>
          </p:nvSpPr>
          <p:spPr>
            <a:xfrm>
              <a:off x="1348079" y="5806795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6931825" y="5805264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4139952" y="1844824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7824" y="1340768"/>
              <a:ext cx="25922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</a:rPr>
                <a:t>Безопасность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0" y="5880856"/>
              <a:ext cx="25922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</a:rPr>
                <a:t>Качество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20072" y="5865452"/>
              <a:ext cx="3744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</a:rPr>
                <a:t>Производительность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623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27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8987" y="2993210"/>
            <a:ext cx="5183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5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898162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DSCN2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486093" y="3825326"/>
            <a:ext cx="1458454" cy="1093841"/>
          </a:xfrm>
          <a:prstGeom prst="rect">
            <a:avLst/>
          </a:prstGeom>
        </p:spPr>
      </p:pic>
      <p:pic>
        <p:nvPicPr>
          <p:cNvPr id="4" name="Рисунок 3" descr="DSCN2900.JPG"/>
          <p:cNvPicPr>
            <a:picLocks noChangeAspect="1"/>
          </p:cNvPicPr>
          <p:nvPr/>
        </p:nvPicPr>
        <p:blipFill>
          <a:blip r:embed="rId3" cstate="print"/>
          <a:srcRect t="15920"/>
          <a:stretch>
            <a:fillRect/>
          </a:stretch>
        </p:blipFill>
        <p:spPr>
          <a:xfrm>
            <a:off x="2081328" y="537923"/>
            <a:ext cx="4924056" cy="3105095"/>
          </a:xfrm>
          <a:prstGeom prst="rect">
            <a:avLst/>
          </a:prstGeom>
        </p:spPr>
      </p:pic>
      <p:pic>
        <p:nvPicPr>
          <p:cNvPr id="6" name="Рисунок 5" descr="DSCN2903.JPG"/>
          <p:cNvPicPr>
            <a:picLocks noChangeAspect="1"/>
          </p:cNvPicPr>
          <p:nvPr/>
        </p:nvPicPr>
        <p:blipFill>
          <a:blip r:embed="rId4" cstate="print"/>
          <a:srcRect l="9838" t="8001" r="6688" b="12200"/>
          <a:stretch>
            <a:fillRect/>
          </a:stretch>
        </p:blipFill>
        <p:spPr>
          <a:xfrm rot="16200000">
            <a:off x="7469879" y="3606599"/>
            <a:ext cx="1737421" cy="1245698"/>
          </a:xfrm>
          <a:prstGeom prst="rect">
            <a:avLst/>
          </a:prstGeom>
        </p:spPr>
      </p:pic>
      <p:pic>
        <p:nvPicPr>
          <p:cNvPr id="8" name="Рисунок 7" descr="DSCN2905.JPG"/>
          <p:cNvPicPr>
            <a:picLocks noChangeAspect="1"/>
          </p:cNvPicPr>
          <p:nvPr/>
        </p:nvPicPr>
        <p:blipFill>
          <a:blip r:embed="rId5" cstate="print"/>
          <a:srcRect l="3538" t="8001" r="4326" b="17450"/>
          <a:stretch>
            <a:fillRect/>
          </a:stretch>
        </p:blipFill>
        <p:spPr>
          <a:xfrm rot="5400000">
            <a:off x="-376706" y="4266224"/>
            <a:ext cx="2093255" cy="1270266"/>
          </a:xfrm>
          <a:prstGeom prst="rect">
            <a:avLst/>
          </a:prstGeom>
        </p:spPr>
      </p:pic>
      <p:pic>
        <p:nvPicPr>
          <p:cNvPr id="13" name="Рисунок 12" descr="DSCN29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927633" y="828468"/>
            <a:ext cx="2324348" cy="17432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23840" y="2866745"/>
            <a:ext cx="2151898" cy="42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Документы хранятся в соответствии с обозначениями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73757" y="5124996"/>
            <a:ext cx="2187681" cy="42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Правила работы с документами соблюдаются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10757" y="3149026"/>
            <a:ext cx="5010494" cy="512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372" b="1" dirty="0">
                <a:solidFill>
                  <a:prstClr val="white"/>
                </a:solidFill>
                <a:latin typeface="Calibri"/>
              </a:rPr>
              <a:t>На рабочих поверхностях отсутствует пыль, мусор, не нужные предметы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33266" y="5760128"/>
            <a:ext cx="2187681" cy="588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Предметы находятся на  своих местах, ящики рабочей тумбочки не захламлены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042411"/>
            <a:ext cx="2187681" cy="42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Место хранения уборочного инвентаря визуализировано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28476" y="-35746"/>
            <a:ext cx="5450384" cy="361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764" b="1" dirty="0">
                <a:solidFill>
                  <a:srgbClr val="1F497D"/>
                </a:solidFill>
                <a:latin typeface="Calibri"/>
              </a:rPr>
              <a:t>Стандарт организации рабочего места </a:t>
            </a:r>
          </a:p>
        </p:txBody>
      </p:sp>
      <p:pic>
        <p:nvPicPr>
          <p:cNvPr id="22" name="Рисунок 21" descr="DSCN2900.JPG"/>
          <p:cNvPicPr>
            <a:picLocks noChangeAspect="1"/>
          </p:cNvPicPr>
          <p:nvPr/>
        </p:nvPicPr>
        <p:blipFill>
          <a:blip r:embed="rId7" cstate="print"/>
          <a:srcRect l="24364" t="54138" r="67037" b="24842"/>
          <a:stretch>
            <a:fillRect/>
          </a:stretch>
        </p:blipFill>
        <p:spPr>
          <a:xfrm>
            <a:off x="952202" y="185072"/>
            <a:ext cx="500408" cy="9174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968740"/>
            <a:ext cx="2187681" cy="2744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srgbClr val="0070C0"/>
                </a:solidFill>
                <a:latin typeface="Calibri"/>
              </a:rPr>
              <a:t>Мои правила.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1. Ежедневно за 10 минут до конца рабочего дня: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 удалить из рабочей зоны лишние предметы, черновики, документы;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Отсортировать  документы по местам постоянного хранения.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2. Каждую пятницу за 1 час до конца рабочего дня: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Подшить оригиналы документов в дела;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Протереть пыль с рабочих поверхностей;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Провести перекрестный аудит в отделе</a:t>
            </a:r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8" cstate="print"/>
          <a:srcRect l="32105" t="24667" r="37368" b="27459"/>
          <a:stretch>
            <a:fillRect/>
          </a:stretch>
        </p:blipFill>
        <p:spPr bwMode="auto">
          <a:xfrm>
            <a:off x="105358" y="198"/>
            <a:ext cx="746363" cy="94904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2857601" y="255643"/>
            <a:ext cx="3316806" cy="30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372" b="1" dirty="0">
                <a:solidFill>
                  <a:prstClr val="black"/>
                </a:solidFill>
                <a:latin typeface="Calibri"/>
              </a:rPr>
              <a:t>Рабочее место после </a:t>
            </a:r>
            <a:r>
              <a:rPr lang="ru-RU" sz="1372" b="1" dirty="0" err="1">
                <a:solidFill>
                  <a:prstClr val="black"/>
                </a:solidFill>
                <a:latin typeface="Calibri"/>
              </a:rPr>
              <a:t>десятиминутки</a:t>
            </a:r>
            <a:r>
              <a:rPr lang="ru-RU" sz="1372" b="1" dirty="0">
                <a:solidFill>
                  <a:prstClr val="black"/>
                </a:solidFill>
                <a:latin typeface="Calibri"/>
              </a:rPr>
              <a:t> 5С</a:t>
            </a:r>
          </a:p>
        </p:txBody>
      </p:sp>
      <p:pic>
        <p:nvPicPr>
          <p:cNvPr id="1026" name="Picture 2" descr="C:\Documents and Settings\myakotin_pl\Рабочий стол\стандарты фото\DSCN295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5292241" y="3890052"/>
            <a:ext cx="1411480" cy="1058555"/>
          </a:xfrm>
          <a:prstGeom prst="rect">
            <a:avLst/>
          </a:prstGeom>
          <a:noFill/>
        </p:spPr>
      </p:pic>
      <p:pic>
        <p:nvPicPr>
          <p:cNvPr id="1027" name="Picture 3" descr="C:\Documents and Settings\myakotin_pl\Рабочий стол\стандарты фото\DSCN295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57298" y="3713589"/>
            <a:ext cx="1411480" cy="1058555"/>
          </a:xfrm>
          <a:prstGeom prst="rect">
            <a:avLst/>
          </a:prstGeom>
          <a:noFill/>
        </p:spPr>
      </p:pic>
      <p:pic>
        <p:nvPicPr>
          <p:cNvPr id="1028" name="Picture 4" descr="C:\Documents and Settings\myakotin_pl\Рабочий стол\стандарты фото\DSCN295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45587" y="4419292"/>
            <a:ext cx="1411480" cy="1058555"/>
          </a:xfrm>
          <a:prstGeom prst="rect">
            <a:avLst/>
          </a:prstGeom>
          <a:noFill/>
        </p:spPr>
      </p:pic>
      <p:pic>
        <p:nvPicPr>
          <p:cNvPr id="1029" name="Picture 5" descr="C:\Documents and Settings\myakotin_pl\Рабочий стол\стандарты фото\DSCN296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4446" y="5195566"/>
            <a:ext cx="1411480" cy="1058555"/>
          </a:xfrm>
          <a:prstGeom prst="rect">
            <a:avLst/>
          </a:prstGeom>
          <a:noFill/>
        </p:spPr>
      </p:pic>
      <p:pic>
        <p:nvPicPr>
          <p:cNvPr id="1030" name="Picture 6" descr="C:\Documents and Settings\myakotin_pl\Рабочий стол\стандарты фото\DSCN296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51290" y="5662721"/>
            <a:ext cx="1411480" cy="1058555"/>
          </a:xfrm>
          <a:prstGeom prst="rect">
            <a:avLst/>
          </a:prstGeom>
          <a:noFill/>
        </p:spPr>
      </p:pic>
      <p:pic>
        <p:nvPicPr>
          <p:cNvPr id="1031" name="Picture 7" descr="C:\Documents and Settings\myakotin_pl\Рабочий стол\стандарты фото\DSCN2962.JPG"/>
          <p:cNvPicPr>
            <a:picLocks noChangeAspect="1" noChangeArrowheads="1"/>
          </p:cNvPicPr>
          <p:nvPr/>
        </p:nvPicPr>
        <p:blipFill>
          <a:blip r:embed="rId14" cstate="print"/>
          <a:srcRect t="12122"/>
          <a:stretch>
            <a:fillRect/>
          </a:stretch>
        </p:blipFill>
        <p:spPr bwMode="auto">
          <a:xfrm>
            <a:off x="1446194" y="3713589"/>
            <a:ext cx="2328821" cy="1534813"/>
          </a:xfrm>
          <a:prstGeom prst="rect">
            <a:avLst/>
          </a:prstGeom>
          <a:noFill/>
        </p:spPr>
      </p:pic>
      <p:cxnSp>
        <p:nvCxnSpPr>
          <p:cNvPr id="27" name="Прямая со стрелкой 26"/>
          <p:cNvCxnSpPr/>
          <p:nvPr/>
        </p:nvCxnSpPr>
        <p:spPr>
          <a:xfrm flipV="1">
            <a:off x="5045282" y="3995870"/>
            <a:ext cx="493992" cy="141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4904141" y="4278151"/>
            <a:ext cx="705703" cy="423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4904141" y="4631003"/>
            <a:ext cx="776274" cy="7762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5186422" y="4913284"/>
            <a:ext cx="635133" cy="11996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75624" y="5336706"/>
            <a:ext cx="2258251" cy="588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Под рабочим столом отсутствует  мусор, грязь. Провода уложены и не создают помех пользователю</a:t>
            </a:r>
          </a:p>
        </p:txBody>
      </p:sp>
    </p:spTree>
    <p:extLst>
      <p:ext uri="{BB962C8B-B14F-4D97-AF65-F5344CB8AC3E}">
        <p14:creationId xmlns:p14="http://schemas.microsoft.com/office/powerpoint/2010/main" val="403052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3837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Пять простых принципов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854062" y="1235205"/>
            <a:ext cx="8464937" cy="4831636"/>
            <a:chOff x="307962" y="1222505"/>
            <a:chExt cx="8464937" cy="4831636"/>
          </a:xfrm>
        </p:grpSpPr>
        <p:sp>
          <p:nvSpPr>
            <p:cNvPr id="13" name="Трапеция 12"/>
            <p:cNvSpPr/>
            <p:nvPr/>
          </p:nvSpPr>
          <p:spPr>
            <a:xfrm rot="16200000">
              <a:off x="2173752" y="2398421"/>
              <a:ext cx="1358694" cy="463140"/>
            </a:xfrm>
            <a:prstGeom prst="trapezoid">
              <a:avLst>
                <a:gd name="adj" fmla="val 85519"/>
              </a:avLst>
            </a:prstGeom>
            <a:solidFill>
              <a:srgbClr val="00B0F0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14" name="Трапеция 13"/>
            <p:cNvSpPr/>
            <p:nvPr/>
          </p:nvSpPr>
          <p:spPr>
            <a:xfrm rot="16200000">
              <a:off x="2417142" y="3708832"/>
              <a:ext cx="871914" cy="463138"/>
            </a:xfrm>
            <a:prstGeom prst="trapezoid">
              <a:avLst>
                <a:gd name="adj" fmla="val 41453"/>
              </a:avLst>
            </a:prstGeom>
            <a:solidFill>
              <a:srgbClr val="00B0F0">
                <a:alpha val="3960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15" name="Трапеция 14"/>
            <p:cNvSpPr/>
            <p:nvPr/>
          </p:nvSpPr>
          <p:spPr>
            <a:xfrm rot="16200000">
              <a:off x="2540840" y="4509761"/>
              <a:ext cx="624518" cy="463138"/>
            </a:xfrm>
            <a:prstGeom prst="trapezoid">
              <a:avLst/>
            </a:prstGeom>
            <a:solidFill>
              <a:srgbClr val="00B0F0">
                <a:alpha val="5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16" name="Трапеция 15"/>
            <p:cNvSpPr/>
            <p:nvPr/>
          </p:nvSpPr>
          <p:spPr>
            <a:xfrm rot="16200000">
              <a:off x="2523895" y="5475893"/>
              <a:ext cx="624518" cy="463138"/>
            </a:xfrm>
            <a:prstGeom prst="trapezoid">
              <a:avLst/>
            </a:prstGeom>
            <a:solidFill>
              <a:srgbClr val="00B0F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084667" y="1226808"/>
              <a:ext cx="5170333" cy="620214"/>
            </a:xfrm>
            <a:prstGeom prst="rect">
              <a:avLst/>
            </a:prstGeom>
            <a:solidFill>
              <a:srgbClr val="00B0F0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084667" y="1950645"/>
              <a:ext cx="5170333" cy="1358694"/>
            </a:xfrm>
            <a:prstGeom prst="rect">
              <a:avLst/>
            </a:prstGeom>
            <a:solidFill>
              <a:srgbClr val="00B0F0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084667" y="3508745"/>
              <a:ext cx="5170333" cy="865905"/>
            </a:xfrm>
            <a:prstGeom prst="rect">
              <a:avLst/>
            </a:prstGeom>
            <a:solidFill>
              <a:srgbClr val="00B0F0">
                <a:alpha val="3960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084667" y="4433374"/>
              <a:ext cx="5170333" cy="620214"/>
            </a:xfrm>
            <a:prstGeom prst="rect">
              <a:avLst/>
            </a:prstGeom>
            <a:solidFill>
              <a:srgbClr val="00B0F0">
                <a:alpha val="5451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067722" y="5399506"/>
              <a:ext cx="5187278" cy="620214"/>
            </a:xfrm>
            <a:prstGeom prst="rect">
              <a:avLst/>
            </a:prstGeom>
            <a:solidFill>
              <a:srgbClr val="00B0F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346794" y="1248803"/>
              <a:ext cx="2259943" cy="598220"/>
            </a:xfrm>
            <a:prstGeom prst="roundRect">
              <a:avLst/>
            </a:prstGeom>
            <a:solidFill>
              <a:srgbClr val="00B0F0">
                <a:alpha val="9804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62" dirty="0" smtClean="0">
                  <a:solidFill>
                    <a:srgbClr val="002060"/>
                  </a:solidFill>
                </a:rPr>
                <a:t>Сортируйте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325958" y="2312305"/>
              <a:ext cx="2280779" cy="598220"/>
            </a:xfrm>
            <a:prstGeom prst="roundRect">
              <a:avLst/>
            </a:prstGeom>
            <a:solidFill>
              <a:srgbClr val="00B0F0">
                <a:alpha val="24706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62" dirty="0" smtClean="0">
                  <a:solidFill>
                    <a:srgbClr val="002060"/>
                  </a:solidFill>
                </a:rPr>
                <a:t>Соблюдайте порядок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333811" y="3635747"/>
              <a:ext cx="2285908" cy="598220"/>
            </a:xfrm>
            <a:prstGeom prst="roundRect">
              <a:avLst/>
            </a:prstGeom>
            <a:solidFill>
              <a:srgbClr val="00B0F0">
                <a:alpha val="40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62" dirty="0" smtClean="0">
                  <a:solidFill>
                    <a:srgbClr val="002060"/>
                  </a:solidFill>
                </a:rPr>
                <a:t>Содержите в чистоте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320829" y="4433373"/>
              <a:ext cx="2285908" cy="598220"/>
            </a:xfrm>
            <a:prstGeom prst="roundRect">
              <a:avLst/>
            </a:prstGeom>
            <a:solidFill>
              <a:srgbClr val="00B0F0">
                <a:alpha val="54902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62" dirty="0" smtClean="0">
                  <a:solidFill>
                    <a:srgbClr val="002060"/>
                  </a:solidFill>
                </a:rPr>
                <a:t>Стандартизируйте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307962" y="5421500"/>
              <a:ext cx="2298775" cy="598220"/>
            </a:xfrm>
            <a:prstGeom prst="roundRect">
              <a:avLst/>
            </a:prstGeom>
            <a:solidFill>
              <a:srgbClr val="00B0F0">
                <a:alpha val="70588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62" dirty="0" smtClean="0">
                  <a:solidFill>
                    <a:srgbClr val="002060"/>
                  </a:solidFill>
                </a:rPr>
                <a:t>Совершенствуйте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71310" y="1377452"/>
              <a:ext cx="3579570" cy="348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Избавьтесь от всего </a:t>
              </a:r>
              <a:r>
                <a:rPr lang="ru-RU" sz="1662" dirty="0" smtClean="0">
                  <a:solidFill>
                    <a:srgbClr val="002060"/>
                  </a:solidFill>
                </a:rPr>
                <a:t>ненужного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71310" y="1914394"/>
              <a:ext cx="3872920" cy="1626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Определите наименование</a:t>
              </a:r>
            </a:p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Определите количество</a:t>
              </a:r>
            </a:p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Определите место расположения</a:t>
              </a:r>
            </a:p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Определите цветовую маркировку</a:t>
              </a:r>
            </a:p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Определите маршрут</a:t>
              </a:r>
            </a:p>
            <a:p>
              <a:pPr marL="263776" indent="-263776">
                <a:buFont typeface="Arial" charset="0"/>
                <a:buChar char="•"/>
              </a:pP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71311" y="3535796"/>
              <a:ext cx="4983690" cy="85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Содержите рабочее место в чистоте, в исправном, подготовленном к работе состоянии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71310" y="4435023"/>
              <a:ext cx="4983690" cy="603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Стандартизируйте процедуры поддержания порядка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271310" y="5450258"/>
              <a:ext cx="5501589" cy="603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Совершенствуйте порядок, стимулируйте его поддержание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32" name="Трапеция 31"/>
            <p:cNvSpPr/>
            <p:nvPr/>
          </p:nvSpPr>
          <p:spPr>
            <a:xfrm rot="16200000">
              <a:off x="2540840" y="1303195"/>
              <a:ext cx="624518" cy="463138"/>
            </a:xfrm>
            <a:prstGeom prst="trapezoid">
              <a:avLst/>
            </a:prstGeom>
            <a:solidFill>
              <a:srgbClr val="00B0F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56078" y="130198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</a:t>
            </a:r>
            <a:endParaRPr lang="ru-RU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256078" y="23823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76298" y="3716724"/>
            <a:ext cx="315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6077" y="452319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73024" y="5484322"/>
            <a:ext cx="315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33554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DSCN29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5320" y="749635"/>
            <a:ext cx="4234220" cy="31756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38970" y="3644157"/>
            <a:ext cx="2328821" cy="45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76" b="1" dirty="0">
                <a:solidFill>
                  <a:prstClr val="black"/>
                </a:solidFill>
                <a:latin typeface="Calibri"/>
              </a:rPr>
              <a:t>Документы хранятся в соответствии с обозначениями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44977" y="6112981"/>
            <a:ext cx="2611103" cy="45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76" b="1" dirty="0">
                <a:solidFill>
                  <a:prstClr val="black"/>
                </a:solidFill>
                <a:latin typeface="Calibri"/>
              </a:rPr>
              <a:t>Правила работы с журналам движения продукции соблюдаются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16461" y="3290167"/>
            <a:ext cx="4022509" cy="512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372" b="1" dirty="0">
                <a:solidFill>
                  <a:prstClr val="white"/>
                </a:solidFill>
                <a:latin typeface="Calibri"/>
              </a:rPr>
              <a:t>На рабочих поверхностях мебели, орг.техники отсутствует пыль, мусор, не нужные предметы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51898" y="5972978"/>
            <a:ext cx="2187681" cy="45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76" b="1" dirty="0">
                <a:solidFill>
                  <a:prstClr val="black"/>
                </a:solidFill>
                <a:latin typeface="Calibri"/>
              </a:rPr>
              <a:t>Предметы, документы находятся на  своих местах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41438" y="199"/>
            <a:ext cx="5450384" cy="30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372" b="1" dirty="0">
                <a:solidFill>
                  <a:srgbClr val="1F497D"/>
                </a:solidFill>
                <a:latin typeface="Calibri"/>
              </a:rPr>
              <a:t>Стандарт организации рабочего места начальников смен цеха </a:t>
            </a:r>
            <a:r>
              <a:rPr lang="ru-RU" sz="1372" b="1" dirty="0" smtClean="0">
                <a:solidFill>
                  <a:srgbClr val="1F497D"/>
                </a:solidFill>
                <a:latin typeface="Calibri"/>
              </a:rPr>
              <a:t>№___ </a:t>
            </a:r>
            <a:endParaRPr lang="ru-RU" sz="1372" b="1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22" name="Рисунок 21" descr="DSCN2900.JPG"/>
          <p:cNvPicPr>
            <a:picLocks noChangeAspect="1"/>
          </p:cNvPicPr>
          <p:nvPr/>
        </p:nvPicPr>
        <p:blipFill>
          <a:blip r:embed="rId3" cstate="print"/>
          <a:srcRect l="24364" t="54138" r="67037" b="24842"/>
          <a:stretch>
            <a:fillRect/>
          </a:stretch>
        </p:blipFill>
        <p:spPr>
          <a:xfrm>
            <a:off x="976579" y="125950"/>
            <a:ext cx="461915" cy="8468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968740"/>
            <a:ext cx="2293038" cy="1915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srgbClr val="0070C0"/>
                </a:solidFill>
                <a:latin typeface="Calibri"/>
              </a:rPr>
              <a:t>ПРАВИЛО.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1. </a:t>
            </a:r>
            <a:r>
              <a:rPr lang="ru-RU" sz="1078" b="1" dirty="0" err="1">
                <a:solidFill>
                  <a:prstClr val="black"/>
                </a:solidFill>
                <a:latin typeface="Calibri"/>
              </a:rPr>
              <a:t>Ежесменно</a:t>
            </a:r>
            <a:r>
              <a:rPr lang="ru-RU" sz="1078" b="1" dirty="0">
                <a:solidFill>
                  <a:prstClr val="black"/>
                </a:solidFill>
                <a:latin typeface="Calibri"/>
              </a:rPr>
              <a:t> за 10 минут до конца рабочей смены: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 удалить из рабочей зоны лишние предметы, черновики, документы;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Отсортировать  документы, журналы по местам постоянного хранения.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2. </a:t>
            </a:r>
            <a:r>
              <a:rPr lang="ru-RU" sz="1078" b="1" dirty="0" err="1">
                <a:solidFill>
                  <a:prstClr val="black"/>
                </a:solidFill>
                <a:latin typeface="Calibri"/>
              </a:rPr>
              <a:t>Ежесменно</a:t>
            </a:r>
            <a:r>
              <a:rPr lang="ru-RU" sz="1078" b="1" dirty="0">
                <a:solidFill>
                  <a:prstClr val="black"/>
                </a:solidFill>
                <a:latin typeface="Calibri"/>
              </a:rPr>
              <a:t> проводить аудит по 5С при приемке смены (с отметкой в графике аудитов)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7601" y="467353"/>
            <a:ext cx="3316806" cy="271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76" b="1" dirty="0">
                <a:solidFill>
                  <a:prstClr val="black"/>
                </a:solidFill>
                <a:latin typeface="Calibri"/>
              </a:rPr>
              <a:t>Рабочее место при приеме – передаче смены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02365" y="198"/>
            <a:ext cx="2778325" cy="725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72" b="1" dirty="0">
                <a:solidFill>
                  <a:prstClr val="black"/>
                </a:solidFill>
                <a:latin typeface="Calibri"/>
              </a:rPr>
              <a:t>	Утверждаю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72" dirty="0">
                <a:solidFill>
                  <a:prstClr val="black"/>
                </a:solidFill>
                <a:latin typeface="Calibri"/>
              </a:rPr>
              <a:t>	Начальник цеха </a:t>
            </a:r>
            <a:r>
              <a:rPr lang="ru-RU" sz="1372" dirty="0" smtClean="0">
                <a:solidFill>
                  <a:prstClr val="black"/>
                </a:solidFill>
                <a:latin typeface="Calibri"/>
              </a:rPr>
              <a:t>№___</a:t>
            </a:r>
            <a:endParaRPr lang="ru-RU" sz="1372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72" dirty="0">
                <a:solidFill>
                  <a:prstClr val="black"/>
                </a:solidFill>
                <a:latin typeface="Calibri"/>
              </a:rPr>
              <a:t>	                 </a:t>
            </a:r>
            <a:r>
              <a:rPr lang="ru-RU" sz="1372" dirty="0" smtClean="0">
                <a:solidFill>
                  <a:prstClr val="black"/>
                </a:solidFill>
                <a:latin typeface="Calibri"/>
              </a:rPr>
              <a:t>___________</a:t>
            </a:r>
            <a:endParaRPr lang="ru-RU" sz="137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Рисунок 27" descr="DSCN2926.JPG"/>
          <p:cNvPicPr>
            <a:picLocks noChangeAspect="1"/>
          </p:cNvPicPr>
          <p:nvPr/>
        </p:nvPicPr>
        <p:blipFill>
          <a:blip r:embed="rId4" cstate="print"/>
          <a:srcRect l="9838" r="1963"/>
          <a:stretch>
            <a:fillRect/>
          </a:stretch>
        </p:blipFill>
        <p:spPr>
          <a:xfrm rot="5400000">
            <a:off x="31790" y="73765"/>
            <a:ext cx="983211" cy="836075"/>
          </a:xfrm>
          <a:prstGeom prst="rect">
            <a:avLst/>
          </a:prstGeom>
        </p:spPr>
      </p:pic>
      <p:pic>
        <p:nvPicPr>
          <p:cNvPr id="29" name="Рисунок 28" descr="DSCN29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4977" y="4137011"/>
            <a:ext cx="2611103" cy="1958327"/>
          </a:xfrm>
          <a:prstGeom prst="rect">
            <a:avLst/>
          </a:prstGeom>
        </p:spPr>
      </p:pic>
      <p:pic>
        <p:nvPicPr>
          <p:cNvPr id="30" name="Рисунок 29" descr="DSCN29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3039" y="3995870"/>
            <a:ext cx="2504749" cy="1878562"/>
          </a:xfrm>
          <a:prstGeom prst="rect">
            <a:avLst/>
          </a:prstGeom>
        </p:spPr>
      </p:pic>
      <p:pic>
        <p:nvPicPr>
          <p:cNvPr id="31" name="Рисунок 30" descr="DSCN2925.JPG"/>
          <p:cNvPicPr>
            <a:picLocks noChangeAspect="1"/>
          </p:cNvPicPr>
          <p:nvPr/>
        </p:nvPicPr>
        <p:blipFill>
          <a:blip r:embed="rId7" cstate="print"/>
          <a:srcRect t="2751" r="16925" b="4851"/>
          <a:stretch>
            <a:fillRect/>
          </a:stretch>
        </p:blipFill>
        <p:spPr>
          <a:xfrm rot="5400000">
            <a:off x="4259516" y="4855551"/>
            <a:ext cx="1857158" cy="1549202"/>
          </a:xfrm>
          <a:prstGeom prst="rect">
            <a:avLst/>
          </a:prstGeom>
        </p:spPr>
      </p:pic>
      <p:pic>
        <p:nvPicPr>
          <p:cNvPr id="32" name="Рисунок 31" descr="DSCN29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50681" y="820205"/>
            <a:ext cx="1411407" cy="1058555"/>
          </a:xfrm>
          <a:prstGeom prst="rect">
            <a:avLst/>
          </a:prstGeom>
        </p:spPr>
      </p:pic>
      <p:pic>
        <p:nvPicPr>
          <p:cNvPr id="33" name="Рисунок 32" descr="DSCN292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97627" y="1596478"/>
            <a:ext cx="1599594" cy="1199696"/>
          </a:xfrm>
          <a:prstGeom prst="rect">
            <a:avLst/>
          </a:prstGeom>
        </p:spPr>
      </p:pic>
      <p:pic>
        <p:nvPicPr>
          <p:cNvPr id="34" name="Рисунок 33" descr="DSCN291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-357517" y="3224262"/>
            <a:ext cx="2860141" cy="214510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0" y="5807080"/>
            <a:ext cx="2187681" cy="63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76" b="1" dirty="0">
                <a:solidFill>
                  <a:prstClr val="black"/>
                </a:solidFill>
                <a:latin typeface="Calibri"/>
              </a:rPr>
              <a:t>На рабочем месте начальника смены отсутствуют ненужные предметы</a:t>
            </a:r>
          </a:p>
        </p:txBody>
      </p:sp>
      <p:pic>
        <p:nvPicPr>
          <p:cNvPr id="36" name="Рисунок 35" descr="DSCN2921.JPG"/>
          <p:cNvPicPr>
            <a:picLocks noChangeAspect="1"/>
          </p:cNvPicPr>
          <p:nvPr/>
        </p:nvPicPr>
        <p:blipFill>
          <a:blip r:embed="rId11" cstate="print"/>
          <a:srcRect l="35038" t="19550" b="17451"/>
          <a:stretch>
            <a:fillRect/>
          </a:stretch>
        </p:blipFill>
        <p:spPr>
          <a:xfrm rot="5400000">
            <a:off x="6694939" y="2487354"/>
            <a:ext cx="1358230" cy="98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9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3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5S02B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5516" y="5052516"/>
            <a:ext cx="2268537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6"/>
          <p:cNvGrpSpPr/>
          <p:nvPr/>
        </p:nvGrpSpPr>
        <p:grpSpPr>
          <a:xfrm>
            <a:off x="2339752" y="1196504"/>
            <a:ext cx="4044964" cy="825500"/>
            <a:chOff x="2339752" y="764704"/>
            <a:chExt cx="4044964" cy="825500"/>
          </a:xfrm>
        </p:grpSpPr>
        <p:sp>
          <p:nvSpPr>
            <p:cNvPr id="8" name="TextBox 7"/>
            <p:cNvSpPr txBox="1"/>
            <p:nvPr/>
          </p:nvSpPr>
          <p:spPr>
            <a:xfrm>
              <a:off x="2987824" y="908720"/>
              <a:ext cx="33968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3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Шаг 1: Сортируйте</a:t>
              </a:r>
              <a:endPara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pic>
          <p:nvPicPr>
            <p:cNvPr id="9" name="Picture 17" descr="C:\Users\сергей\Desktop\Рисунки +анимация\Мои рисунки\b99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339752" y="764704"/>
              <a:ext cx="652462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61826" y="1914798"/>
            <a:ext cx="4756150" cy="15696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002060"/>
                </a:solidFill>
                <a:latin typeface="Calibri"/>
              </a:rPr>
              <a:t> Отдели необходимое от 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бесполезного</a:t>
            </a:r>
            <a:endParaRPr lang="ru-RU" sz="2400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002060"/>
                </a:solidFill>
                <a:latin typeface="Calibri"/>
              </a:rPr>
              <a:t> Обозначь редко 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используемое</a:t>
            </a:r>
            <a:endParaRPr lang="ru-RU" sz="2400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002060"/>
                </a:solidFill>
                <a:latin typeface="Calibri"/>
              </a:rPr>
              <a:t> Оставь только нужное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2339752" y="5064224"/>
            <a:ext cx="3888432" cy="648072"/>
          </a:xfrm>
          <a:prstGeom prst="right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Удалите ненужные предметы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92336" y="1400324"/>
            <a:ext cx="8640960" cy="4320480"/>
            <a:chOff x="395536" y="1400324"/>
            <a:chExt cx="8640960" cy="432048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95536" y="4856708"/>
              <a:ext cx="1728192" cy="864096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123728" y="3992612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851920" y="3128516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580112" y="2264420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308304" y="1400324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6444208" y="3225442"/>
            <a:ext cx="2286000" cy="558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/>
              <a:t>Нужно постоянно</a:t>
            </a: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6442620" y="3817580"/>
            <a:ext cx="2276475" cy="558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Не нужно срочно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6444208" y="4411305"/>
            <a:ext cx="2274887" cy="5953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/>
              <a:t>Не нужно вообще</a:t>
            </a:r>
          </a:p>
        </p:txBody>
      </p:sp>
    </p:spTree>
    <p:extLst>
      <p:ext uri="{BB962C8B-B14F-4D97-AF65-F5344CB8AC3E}">
        <p14:creationId xmlns:p14="http://schemas.microsoft.com/office/powerpoint/2010/main" val="3207258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4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Фото\Штурм-прорыв 85\WP_00044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46631" y="1029804"/>
            <a:ext cx="3946538" cy="2959904"/>
          </a:xfrm>
          <a:prstGeom prst="rect">
            <a:avLst/>
          </a:prstGeom>
          <a:noFill/>
        </p:spPr>
      </p:pic>
      <p:pic>
        <p:nvPicPr>
          <p:cNvPr id="7" name="Picture 4" descr="D:\Фото\Штурм-прорыв 85\WP_00044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1114" y="1029804"/>
            <a:ext cx="3946539" cy="2959904"/>
          </a:xfrm>
          <a:prstGeom prst="rect">
            <a:avLst/>
          </a:prstGeom>
          <a:noFill/>
        </p:spPr>
      </p:pic>
      <p:pic>
        <p:nvPicPr>
          <p:cNvPr id="8" name="Picture 6" descr="D:\Фото\Штурм-прорыв 85\IMG_1234.JPG"/>
          <p:cNvPicPr>
            <a:picLocks noChangeAspect="1" noChangeArrowheads="1"/>
          </p:cNvPicPr>
          <p:nvPr/>
        </p:nvPicPr>
        <p:blipFill rotWithShape="1">
          <a:blip r:embed="rId5" cstate="email"/>
          <a:srcRect l="14763"/>
          <a:stretch/>
        </p:blipFill>
        <p:spPr bwMode="auto">
          <a:xfrm rot="5400000">
            <a:off x="6656980" y="4158570"/>
            <a:ext cx="2264616" cy="199262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59220" y="4084929"/>
            <a:ext cx="2930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Удаление ненужного.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Металлолому не место в производстве!!!</a:t>
            </a:r>
            <a:endParaRPr lang="ru-RU" sz="2400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0" name="Picture 3" descr="D:\Фото\Штурм-прорыв 85\IMG_123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5400000">
            <a:off x="4616080" y="4150399"/>
            <a:ext cx="2465529" cy="1808052"/>
          </a:xfrm>
          <a:prstGeom prst="rect">
            <a:avLst/>
          </a:prstGeom>
          <a:noFill/>
        </p:spPr>
      </p:pic>
      <p:sp>
        <p:nvSpPr>
          <p:cNvPr id="11" name="Стрелка вниз 10"/>
          <p:cNvSpPr/>
          <p:nvPr/>
        </p:nvSpPr>
        <p:spPr>
          <a:xfrm rot="16200000">
            <a:off x="3874802" y="4660915"/>
            <a:ext cx="884761" cy="787020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</p:spTree>
    <p:extLst>
      <p:ext uri="{BB962C8B-B14F-4D97-AF65-F5344CB8AC3E}">
        <p14:creationId xmlns:p14="http://schemas.microsoft.com/office/powerpoint/2010/main" val="1822110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5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Фото\Штурм-прорыв 85\WP_00044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3143" y="975844"/>
            <a:ext cx="3606553" cy="2704915"/>
          </a:xfrm>
          <a:prstGeom prst="rect">
            <a:avLst/>
          </a:prstGeom>
          <a:noFill/>
        </p:spPr>
      </p:pic>
      <p:pic>
        <p:nvPicPr>
          <p:cNvPr id="7" name="Picture 2" descr="D:\Фото\фото 87 5с\WP_000891.jpg"/>
          <p:cNvPicPr>
            <a:picLocks noChangeAspect="1" noChangeArrowheads="1"/>
          </p:cNvPicPr>
          <p:nvPr/>
        </p:nvPicPr>
        <p:blipFill rotWithShape="1">
          <a:blip r:embed="rId4" cstate="email"/>
          <a:srcRect b="11835"/>
          <a:stretch/>
        </p:blipFill>
        <p:spPr bwMode="auto">
          <a:xfrm>
            <a:off x="5125386" y="3767861"/>
            <a:ext cx="3584013" cy="2455139"/>
          </a:xfrm>
          <a:prstGeom prst="rect">
            <a:avLst/>
          </a:prstGeom>
          <a:noFill/>
        </p:spPr>
      </p:pic>
      <p:pic>
        <p:nvPicPr>
          <p:cNvPr id="8" name="Picture 5" descr="D:\Фото\фото 87 5с\WP_000801.jpg"/>
          <p:cNvPicPr>
            <a:picLocks noChangeAspect="1" noChangeArrowheads="1"/>
          </p:cNvPicPr>
          <p:nvPr/>
        </p:nvPicPr>
        <p:blipFill rotWithShape="1">
          <a:blip r:embed="rId5" cstate="email"/>
          <a:srcRect t="-1" b="-9606"/>
          <a:stretch/>
        </p:blipFill>
        <p:spPr bwMode="auto">
          <a:xfrm>
            <a:off x="375693" y="3767861"/>
            <a:ext cx="3606553" cy="2704916"/>
          </a:xfrm>
          <a:prstGeom prst="rect">
            <a:avLst/>
          </a:prstGeom>
          <a:noFill/>
        </p:spPr>
      </p:pic>
      <p:sp>
        <p:nvSpPr>
          <p:cNvPr id="9" name="Стрелка вправо 8"/>
          <p:cNvSpPr/>
          <p:nvPr/>
        </p:nvSpPr>
        <p:spPr>
          <a:xfrm>
            <a:off x="4286664" y="4158547"/>
            <a:ext cx="534304" cy="1673765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2846" y="975844"/>
            <a:ext cx="3606553" cy="2703324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4286664" y="1490623"/>
            <a:ext cx="534304" cy="1673765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</p:spTree>
    <p:extLst>
      <p:ext uri="{BB962C8B-B14F-4D97-AF65-F5344CB8AC3E}">
        <p14:creationId xmlns:p14="http://schemas.microsoft.com/office/powerpoint/2010/main" val="3857597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6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ои документы\Бережливое производство\Печать ПСР\как было\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2" y="3708400"/>
            <a:ext cx="4084232" cy="251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 descr="IMGP6814"/>
          <p:cNvPicPr>
            <a:picLocks noChangeAspect="1" noChangeArrowheads="1"/>
          </p:cNvPicPr>
          <p:nvPr/>
        </p:nvPicPr>
        <p:blipFill>
          <a:blip r:embed="rId4" cstate="print"/>
          <a:srcRect t="2133"/>
          <a:stretch>
            <a:fillRect/>
          </a:stretch>
        </p:blipFill>
        <p:spPr bwMode="auto">
          <a:xfrm>
            <a:off x="4748191" y="3708400"/>
            <a:ext cx="3987374" cy="2512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IMGP647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462" y="1016000"/>
            <a:ext cx="4084232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Level1-4_english 002_000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8191" y="1018010"/>
            <a:ext cx="3987375" cy="265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</p:spTree>
    <p:extLst>
      <p:ext uri="{BB962C8B-B14F-4D97-AF65-F5344CB8AC3E}">
        <p14:creationId xmlns:p14="http://schemas.microsoft.com/office/powerpoint/2010/main" val="1563265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7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74287" y="315505"/>
            <a:ext cx="671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Пример: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визуализация правила первого шага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14314" y="976628"/>
            <a:ext cx="7145669" cy="29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323" b="1" i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Цель шага </a:t>
            </a:r>
            <a:r>
              <a:rPr lang="ru-RU" sz="1323" b="1" i="1" dirty="0">
                <a:solidFill>
                  <a:srgbClr val="C00000"/>
                </a:solidFill>
                <a:latin typeface="Calibri"/>
              </a:rPr>
              <a:t>«Сортировка» </a:t>
            </a:r>
            <a:r>
              <a:rPr lang="ru-RU" sz="1323" b="1" i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– ЭФФЕКТИВНОЕ использование рабочего</a:t>
            </a:r>
            <a:r>
              <a:rPr lang="en-US" sz="1323" b="1" i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</a:t>
            </a:r>
            <a:r>
              <a:rPr lang="ru-RU" sz="1323" b="1" i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пространства.</a:t>
            </a:r>
            <a:endParaRPr lang="ru-RU" sz="1323" i="1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9869" y="5641514"/>
            <a:ext cx="5156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Calibri"/>
              </a:rPr>
              <a:t>Ненужный </a:t>
            </a:r>
            <a:r>
              <a:rPr lang="ru-RU" sz="2800" dirty="0">
                <a:solidFill>
                  <a:prstClr val="black"/>
                </a:solidFill>
                <a:latin typeface="Calibri"/>
              </a:rPr>
              <a:t>предмет – это мусор!</a:t>
            </a:r>
          </a:p>
        </p:txBody>
      </p:sp>
      <p:pic>
        <p:nvPicPr>
          <p:cNvPr id="17" name="Picture 11" descr="5S02BI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7319" y="5416090"/>
            <a:ext cx="1640857" cy="8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4"/>
          <p:cNvGrpSpPr/>
          <p:nvPr/>
        </p:nvGrpSpPr>
        <p:grpSpPr>
          <a:xfrm>
            <a:off x="4845239" y="1316520"/>
            <a:ext cx="3864160" cy="2263532"/>
            <a:chOff x="4798304" y="973460"/>
            <a:chExt cx="2651821" cy="1988866"/>
          </a:xfrm>
        </p:grpSpPr>
        <p:pic>
          <p:nvPicPr>
            <p:cNvPr id="11" name="Picture 4" descr="D:\Фото\фото 87 5с\WP_000907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798304" y="973460"/>
              <a:ext cx="2651821" cy="1988866"/>
            </a:xfrm>
            <a:prstGeom prst="rect">
              <a:avLst/>
            </a:prstGeom>
            <a:noFill/>
          </p:spPr>
        </p:pic>
        <p:sp>
          <p:nvSpPr>
            <p:cNvPr id="20" name="Улыбающееся лицо 19"/>
            <p:cNvSpPr/>
            <p:nvPr/>
          </p:nvSpPr>
          <p:spPr>
            <a:xfrm>
              <a:off x="4836435" y="1059209"/>
              <a:ext cx="317585" cy="317585"/>
            </a:xfrm>
            <a:prstGeom prst="smileyFac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23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75351" y="1316520"/>
            <a:ext cx="3864160" cy="2263532"/>
            <a:chOff x="1825812" y="987668"/>
            <a:chExt cx="2635248" cy="1976436"/>
          </a:xfrm>
        </p:grpSpPr>
        <p:pic>
          <p:nvPicPr>
            <p:cNvPr id="12" name="Picture 4" descr="D:\Фото\фото 87 5с\WP_000787.jp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825812" y="987668"/>
              <a:ext cx="2635248" cy="1976436"/>
            </a:xfrm>
            <a:prstGeom prst="rect">
              <a:avLst/>
            </a:prstGeom>
            <a:noFill/>
          </p:spPr>
        </p:pic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2105475" y="1614018"/>
              <a:ext cx="1104903" cy="746684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2098829" y="1696239"/>
              <a:ext cx="1323272" cy="664462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197957"/>
              </p:ext>
            </p:extLst>
          </p:nvPr>
        </p:nvGraphicFramePr>
        <p:xfrm>
          <a:off x="175351" y="3651345"/>
          <a:ext cx="8534049" cy="105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1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8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НУЖНЫЙ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НЕ НУЖНЫЙ СРОЧНО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НЕНУЖНЫЙ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/>
                        <a:t>Использую ежечасно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/>
                        <a:t>Использую ежедневно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/>
                        <a:t>Использую раз в неделю</a:t>
                      </a:r>
                      <a:endParaRPr lang="ru-RU" sz="13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/>
                        <a:t>Использую реже 1 раза в неделю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/>
                        <a:t>Использую</a:t>
                      </a:r>
                      <a:r>
                        <a:rPr lang="ru-RU" sz="1300" baseline="0" dirty="0" smtClean="0"/>
                        <a:t> по мере надобности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300" baseline="0" dirty="0" smtClean="0"/>
                        <a:t>Использую под редкий заказ</a:t>
                      </a:r>
                      <a:endParaRPr lang="ru-RU" sz="13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/>
                        <a:t>Не использую в техпроцессе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/>
                        <a:t>Не использую более 3-х месяцев</a:t>
                      </a:r>
                      <a:endParaRPr lang="ru-RU" sz="13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Стрелка вниз 21"/>
          <p:cNvSpPr/>
          <p:nvPr/>
        </p:nvSpPr>
        <p:spPr>
          <a:xfrm>
            <a:off x="932323" y="4709428"/>
            <a:ext cx="926373" cy="13970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3894488" y="4707985"/>
            <a:ext cx="926373" cy="1397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6845172" y="4705271"/>
            <a:ext cx="926373" cy="1397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84249" y="4825234"/>
            <a:ext cx="2923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Оставляю на рабочем месте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4546639" y="4825234"/>
            <a:ext cx="2616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Удаляю с рабочего места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1284087" y="5005194"/>
            <a:ext cx="4700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</a:rPr>
              <a:t>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85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8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480096" y="1065312"/>
            <a:ext cx="5746519" cy="1098302"/>
            <a:chOff x="2339752" y="1052736"/>
            <a:chExt cx="5746519" cy="1098302"/>
          </a:xfrm>
        </p:grpSpPr>
        <p:sp>
          <p:nvSpPr>
            <p:cNvPr id="8" name="TextBox 7"/>
            <p:cNvSpPr txBox="1"/>
            <p:nvPr/>
          </p:nvSpPr>
          <p:spPr>
            <a:xfrm>
              <a:off x="2987824" y="1073820"/>
              <a:ext cx="509844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defRPr>
              </a:lvl1pPr>
            </a:lstStyle>
            <a:p>
              <a:r>
                <a:rPr lang="ru-RU" dirty="0"/>
                <a:t>Шаг 2: Соблюдайте порядок</a:t>
              </a:r>
            </a:p>
            <a:p>
              <a:r>
                <a:rPr lang="ru-RU" dirty="0"/>
                <a:t>(правильная организация)</a:t>
              </a:r>
            </a:p>
          </p:txBody>
        </p:sp>
        <p:pic>
          <p:nvPicPr>
            <p:cNvPr id="9" name="Picture 17" descr="C:\Users\сергей\Desktop\Рисунки +анимация\Мои рисунки\b99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2339752" y="1052736"/>
              <a:ext cx="652462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Группа 9"/>
          <p:cNvGrpSpPr/>
          <p:nvPr/>
        </p:nvGrpSpPr>
        <p:grpSpPr>
          <a:xfrm>
            <a:off x="179636" y="1890812"/>
            <a:ext cx="8640960" cy="4320480"/>
            <a:chOff x="395536" y="1844824"/>
            <a:chExt cx="8640960" cy="432048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95536" y="5301208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123728" y="4437112"/>
              <a:ext cx="1728192" cy="864096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851920" y="3573016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580112" y="2708920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308304" y="1844824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50825" y="2349500"/>
            <a:ext cx="4297363" cy="120032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002060"/>
                </a:solidFill>
                <a:latin typeface="Calibri"/>
              </a:rPr>
              <a:t> Определи место для каждой 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вещи</a:t>
            </a:r>
            <a:endParaRPr lang="ru-RU" sz="2400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002060"/>
                </a:solidFill>
                <a:latin typeface="Calibri"/>
              </a:rPr>
              <a:t> Каждая вещь на своём месте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627908" y="5324145"/>
            <a:ext cx="6192688" cy="5821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53" tIns="44432" rIns="90453" bIns="44432">
            <a:spAutoFit/>
          </a:bodyPr>
          <a:lstStyle/>
          <a:p>
            <a:pPr algn="ctr" defTabSz="7620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Лучше система, лучше работа</a:t>
            </a:r>
            <a:endParaRPr lang="en-GB" sz="32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</p:txBody>
      </p:sp>
      <p:pic>
        <p:nvPicPr>
          <p:cNvPr id="18" name="Picture 10" descr="5S05B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6733" y="3897738"/>
            <a:ext cx="174625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D:\РАБОТА\КОП в ОР ПСР\человечки 3D\160756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6615" y="3327524"/>
            <a:ext cx="1713870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1345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S" val="1,2"/>
  <p:tag name="ISNEWSLIDENUMBER" val="True"/>
  <p:tag name="PREVIOUSNAME" val="C:\Users\Nikolay Deev-MSW\Desktop\RDM027.potx"/>
  <p:tag name="THINKCELLPRESENTATIONDONOTDELETE" val="&lt;?xml version=&quot;1.0&quot; encoding=&quot;UTF-16&quot; standalone=&quot;yes&quot;?&gt;&#10;&lt;root reqver=&quot;21047&quot;&gt;&lt;version val=&quot;23045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/m_precDefaultPercent&gt;&lt;m_precDefaultDate&gt;&lt;m_bNumberIsYear val=&quot;0&quot;/&gt;&lt;m_strFormatTime&gt;%d-%1-%Y&lt;/m_strFormatTime&gt;&lt;/m_precDefaultDate&gt;&lt;m_precDefaultYear&gt;&lt;m_bNumberIsYear val=&quot;0&quot;/&gt;&lt;m_strFormatTime&gt;%Y&lt;/m_strFormatTime&gt;&lt;/m_precDefaultYear&gt;&lt;m_precDefaultQuarter&gt;&lt;m_bNumberIsYear val=&quot;0&quot;/&gt;&lt;m_strFormatTime&gt;Q%5&lt;/m_strFormatTime&gt;&lt;/m_precDefaultQuarter&gt;&lt;m_precDefaultMonth&gt;&lt;m_bNumberIsYear val=&quot;0&quot;/&gt;&lt;/m_precDefaultMonth&gt;&lt;m_precDefaultWeek&gt;&lt;m_bNumberIsYear val=&quot;0&quot;/&gt;&lt;m_strFormatTime&gt;%4&lt;/m_strFormatTime&gt;&lt;/m_precDefaultWeek&gt;&lt;m_precDefaultDay&gt;&lt;m_bNumberIsYear val=&quot;0&quot;/&gt;&lt;m_strFormatTime&gt;%d&lt;/m_strFormatTime&gt;&lt;/m_precDefaultDay&gt;&lt;m_mruColor&gt;&lt;m_vecMRU length=&quot;5&quot;&gt;&lt;elem m_fUsage=&quot;2.71000000000000000000E+000&quot;&gt;&lt;m_msothmcolidx val=&quot;0&quot;/&gt;&lt;m_rgb r=&quot;f2&quot; g=&quot;fd&quot; b=&quot;24&quot;/&gt;&lt;m_ppcolschidx tagver0=&quot;23004&quot; tagname0=&quot;m_ppcolschidxUNRECOGNIZED&quot; val=&quot;0&quot;/&gt;&lt;m_nBrightness val=&quot;0&quot;/&gt;&lt;/elem&gt;&lt;elem m_fUsage=&quot;1.24659000000000010000E+000&quot;&gt;&lt;m_msothmcolidx val=&quot;0&quot;/&gt;&lt;m_rgb r=&quot;fd&quot; g=&quot;91&quot; b=&quot;24&quot;/&gt;&lt;m_ppcolschidx tagver0=&quot;23004&quot; tagname0=&quot;m_ppcolschidxUNRECOGNIZED&quot; val=&quot;0&quot;/&gt;&lt;m_nBrightness val=&quot;0&quot;/&gt;&lt;/elem&gt;&lt;elem m_fUsage=&quot;9.61908210000000150000E-001&quot;&gt;&lt;m_msothmcolidx val=&quot;0&quot;/&gt;&lt;m_rgb r=&quot;b2&quot; g=&quot;b2&quot; b=&quot;b2&quot;/&gt;&lt;m_ppcolschidx tagver0=&quot;23004&quot; tagname0=&quot;m_ppcolschidxUNRECOGNIZED&quot; val=&quot;0&quot;/&gt;&lt;m_nBrightness val=&quot;0&quot;/&gt;&lt;/elem&gt;&lt;elem m_fUsage=&quot;7.29000000000000090000E-001&quot;&gt;&lt;m_msothmcolidx val=&quot;0&quot;/&gt;&lt;m_rgb r=&quot;fe&quot; g=&quot;34&quot; b=&quot;39&quot;/&gt;&lt;m_ppcolschidx tagver0=&quot;23004&quot; tagname0=&quot;m_ppcolschidxUNRECOGNIZED&quot; val=&quot;0&quot;/&gt;&lt;m_nBrightness val=&quot;0&quot;/&gt;&lt;/elem&gt;&lt;elem m_fUsage=&quot;4.78296900000000140000E-001&quot;&gt;&lt;m_msothmcolidx val=&quot;0&quot;/&gt;&lt;m_rgb r=&quot;dd&quot; g=&quot;dd&quot; b=&quot;dd&quot;/&gt;&lt;m_ppcolschidx tagver0=&quot;23004&quot; tagname0=&quot;m_ppcolschidxUNRECOGNIZED&quot; val=&quot;0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5.xml><?xml version="1.0" encoding="utf-8"?>
<a:theme xmlns:a="http://schemas.openxmlformats.org/drawingml/2006/main" name="2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6.xml><?xml version="1.0" encoding="utf-8"?>
<a:theme xmlns:a="http://schemas.openxmlformats.org/drawingml/2006/main" name="3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7.xml><?xml version="1.0" encoding="utf-8"?>
<a:theme xmlns:a="http://schemas.openxmlformats.org/drawingml/2006/main" name="4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RDM027</Template>
  <TotalTime>31791</TotalTime>
  <Words>1329</Words>
  <Application>Microsoft Office PowerPoint</Application>
  <PresentationFormat>Произвольный</PresentationFormat>
  <Paragraphs>255</Paragraphs>
  <Slides>30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5" baseType="lpstr">
      <vt:lpstr>Arial</vt:lpstr>
      <vt:lpstr>Arial Unicode MS</vt:lpstr>
      <vt:lpstr>Calibri</vt:lpstr>
      <vt:lpstr>Garamond</vt:lpstr>
      <vt:lpstr>Times New Roman</vt:lpstr>
      <vt:lpstr>Wingdings</vt:lpstr>
      <vt:lpstr>RDM027</vt:lpstr>
      <vt:lpstr>b-default</vt:lpstr>
      <vt:lpstr>1_b-default</vt:lpstr>
      <vt:lpstr>1_RDM027</vt:lpstr>
      <vt:lpstr>2_RDM027</vt:lpstr>
      <vt:lpstr>3_RDM027</vt:lpstr>
      <vt:lpstr>4_RDM027</vt:lpstr>
      <vt:lpstr>1_Тема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 реализации ПСР проекта</dc:title>
  <dc:creator>Yulia Semenova</dc:creator>
  <cp:lastModifiedBy>Бабун</cp:lastModifiedBy>
  <cp:revision>1858</cp:revision>
  <cp:lastPrinted>2015-11-20T13:18:24Z</cp:lastPrinted>
  <dcterms:created xsi:type="dcterms:W3CDTF">2014-11-19T15:14:37Z</dcterms:created>
  <dcterms:modified xsi:type="dcterms:W3CDTF">2017-11-23T15:34:09Z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le">
    <vt:lpwstr>Title</vt:lpwstr>
  </property>
  <property fmtid="{D5CDD505-2E9C-101B-9397-08002B2CF9AE}" pid="3" name="Final">
    <vt:bool>false</vt:bool>
  </property>
  <property fmtid="{D5CDD505-2E9C-101B-9397-08002B2CF9AE}" pid="4" name="Event">
    <vt:lpwstr/>
  </property>
  <property fmtid="{D5CDD505-2E9C-101B-9397-08002B2CF9AE}" pid="5" name="Delivery Date">
    <vt:lpwstr>Дата</vt:lpwstr>
  </property>
  <property fmtid="{D5CDD505-2E9C-101B-9397-08002B2CF9AE}" pid="6" name="docid">
    <vt:lpwstr/>
  </property>
  <property fmtid="{D5CDD505-2E9C-101B-9397-08002B2CF9AE}" pid="7" name="Office2010EditCount">
    <vt:lpwstr>1</vt:lpwstr>
  </property>
  <property fmtid="{D5CDD505-2E9C-101B-9397-08002B2CF9AE}" pid="8" name="Office2003EditCount">
    <vt:lpwstr>0</vt:lpwstr>
  </property>
  <property fmtid="{D5CDD505-2E9C-101B-9397-08002B2CF9AE}" pid="9" name="LastEditedOfficeVersion">
    <vt:lpwstr>Office2010</vt:lpwstr>
  </property>
  <property fmtid="{D5CDD505-2E9C-101B-9397-08002B2CF9AE}" pid="10" name="Office2010WasSaved">
    <vt:lpwstr>1</vt:lpwstr>
  </property>
</Properties>
</file>